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3"/>
  </p:notesMasterIdLst>
  <p:sldIdLst>
    <p:sldId id="256" r:id="rId2"/>
    <p:sldId id="257" r:id="rId3"/>
    <p:sldId id="258" r:id="rId4"/>
    <p:sldId id="260" r:id="rId5"/>
    <p:sldId id="261" r:id="rId6"/>
    <p:sldId id="259" r:id="rId7"/>
    <p:sldId id="263" r:id="rId8"/>
    <p:sldId id="262" r:id="rId9"/>
    <p:sldId id="264" r:id="rId10"/>
    <p:sldId id="265" r:id="rId11"/>
    <p:sldId id="268" r:id="rId12"/>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956" autoAdjust="0"/>
    <p:restoredTop sz="94660"/>
  </p:normalViewPr>
  <p:slideViewPr>
    <p:cSldViewPr snapToGrid="0">
      <p:cViewPr varScale="1">
        <p:scale>
          <a:sx n="82" d="100"/>
          <a:sy n="82" d="100"/>
        </p:scale>
        <p:origin x="715" y="72"/>
      </p:cViewPr>
      <p:guideLst/>
    </p:cSldViewPr>
  </p:slideViewPr>
  <p:notesTextViewPr>
    <p:cViewPr>
      <p:scale>
        <a:sx n="1" d="1"/>
        <a:sy n="1" d="1"/>
      </p:scale>
      <p:origin x="0" y="0"/>
    </p:cViewPr>
  </p:notesTextViewPr>
  <p:sorterViewPr>
    <p:cViewPr>
      <p:scale>
        <a:sx n="120" d="100"/>
        <a:sy n="12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irlevy9@gmail.com" userId="0117576d4d8eea34" providerId="LiveId" clId="{565B9005-20F6-492D-B58B-6CD242959BAF}"/>
    <pc:docChg chg="custSel addSld modSld">
      <pc:chgData name="amirlevy9@gmail.com" userId="0117576d4d8eea34" providerId="LiveId" clId="{565B9005-20F6-492D-B58B-6CD242959BAF}" dt="2023-03-28T08:53:12.449" v="1696" actId="20577"/>
      <pc:docMkLst>
        <pc:docMk/>
      </pc:docMkLst>
      <pc:sldChg chg="addSp modSp mod">
        <pc:chgData name="amirlevy9@gmail.com" userId="0117576d4d8eea34" providerId="LiveId" clId="{565B9005-20F6-492D-B58B-6CD242959BAF}" dt="2023-03-28T07:52:44.297" v="2" actId="1076"/>
        <pc:sldMkLst>
          <pc:docMk/>
          <pc:sldMk cId="178206876" sldId="256"/>
        </pc:sldMkLst>
      </pc:sldChg>
      <pc:sldChg chg="addSp modSp mod">
        <pc:chgData name="amirlevy9@gmail.com" userId="0117576d4d8eea34" providerId="LiveId" clId="{565B9005-20F6-492D-B58B-6CD242959BAF}" dt="2023-03-28T07:56:04.117" v="5" actId="14100"/>
        <pc:sldMkLst>
          <pc:docMk/>
          <pc:sldMk cId="2860937956" sldId="257"/>
        </pc:sldMkLst>
      </pc:sldChg>
      <pc:sldChg chg="addSp delSp modSp add mod">
        <pc:chgData name="amirlevy9@gmail.com" userId="0117576d4d8eea34" providerId="LiveId" clId="{565B9005-20F6-492D-B58B-6CD242959BAF}" dt="2023-03-28T08:42:17.899" v="1209" actId="20577"/>
        <pc:sldMkLst>
          <pc:docMk/>
          <pc:sldMk cId="4193555956" sldId="267"/>
        </pc:sldMkLst>
      </pc:sldChg>
      <pc:sldChg chg="modSp add mod">
        <pc:chgData name="amirlevy9@gmail.com" userId="0117576d4d8eea34" providerId="LiveId" clId="{565B9005-20F6-492D-B58B-6CD242959BAF}" dt="2023-03-28T08:53:12.449" v="1696" actId="20577"/>
        <pc:sldMkLst>
          <pc:docMk/>
          <pc:sldMk cId="2511018920" sldId="268"/>
        </pc:sldMkLst>
      </pc:sldChg>
    </pc:docChg>
  </pc:docChgLst>
  <pc:docChgLst>
    <pc:chgData name="אמיר לוי" userId="0117576d4d8eea34" providerId="LiveId" clId="{6347D1CA-0D16-47FA-AD6F-53BD605F9D8A}"/>
    <pc:docChg chg="custSel modSld">
      <pc:chgData name="אמיר לוי" userId="0117576d4d8eea34" providerId="LiveId" clId="{6347D1CA-0D16-47FA-AD6F-53BD605F9D8A}" dt="2023-06-20T11:35:11.032" v="113" actId="20577"/>
      <pc:docMkLst>
        <pc:docMk/>
      </pc:docMkLst>
      <pc:sldChg chg="modSp mod">
        <pc:chgData name="אמיר לוי" userId="0117576d4d8eea34" providerId="LiveId" clId="{6347D1CA-0D16-47FA-AD6F-53BD605F9D8A}" dt="2023-06-20T11:31:19.305" v="63" actId="20577"/>
        <pc:sldMkLst>
          <pc:docMk/>
          <pc:sldMk cId="2860937956" sldId="257"/>
        </pc:sldMkLst>
      </pc:sldChg>
      <pc:sldChg chg="modSp mod">
        <pc:chgData name="אמיר לוי" userId="0117576d4d8eea34" providerId="LiveId" clId="{6347D1CA-0D16-47FA-AD6F-53BD605F9D8A}" dt="2023-06-20T11:22:59.644" v="19" actId="27636"/>
        <pc:sldMkLst>
          <pc:docMk/>
          <pc:sldMk cId="3991905831" sldId="259"/>
        </pc:sldMkLst>
      </pc:sldChg>
      <pc:sldChg chg="modSp mod">
        <pc:chgData name="אמיר לוי" userId="0117576d4d8eea34" providerId="LiveId" clId="{6347D1CA-0D16-47FA-AD6F-53BD605F9D8A}" dt="2023-06-20T11:33:08.389" v="83" actId="20577"/>
        <pc:sldMkLst>
          <pc:docMk/>
          <pc:sldMk cId="1102057793" sldId="263"/>
        </pc:sldMkLst>
      </pc:sldChg>
      <pc:sldChg chg="modSp mod">
        <pc:chgData name="אמיר לוי" userId="0117576d4d8eea34" providerId="LiveId" clId="{6347D1CA-0D16-47FA-AD6F-53BD605F9D8A}" dt="2023-06-20T11:35:11.032" v="113" actId="20577"/>
        <pc:sldMkLst>
          <pc:docMk/>
          <pc:sldMk cId="4193555956" sldId="267"/>
        </pc:sldMkLst>
      </pc:sldChg>
      <pc:sldChg chg="modSp mod">
        <pc:chgData name="אמיר לוי" userId="0117576d4d8eea34" providerId="LiveId" clId="{6347D1CA-0D16-47FA-AD6F-53BD605F9D8A}" dt="2023-06-20T11:22:17.471" v="8" actId="20577"/>
        <pc:sldMkLst>
          <pc:docMk/>
          <pc:sldMk cId="2511018920" sldId="268"/>
        </pc:sldMkLst>
      </pc:sldChg>
    </pc:docChg>
  </pc:docChgLst>
  <pc:docChgLst>
    <pc:chgData name="אמיר לוי" userId="0117576d4d8eea34" providerId="LiveId" clId="{12288DC2-A282-4BC5-9672-B2C079426BCC}"/>
    <pc:docChg chg="custSel delSld modSld">
      <pc:chgData name="אמיר לוי" userId="0117576d4d8eea34" providerId="LiveId" clId="{12288DC2-A282-4BC5-9672-B2C079426BCC}" dt="2025-04-27T08:57:28.596" v="462" actId="20577"/>
      <pc:docMkLst>
        <pc:docMk/>
      </pc:docMkLst>
      <pc:sldChg chg="modSp mod">
        <pc:chgData name="אמיר לוי" userId="0117576d4d8eea34" providerId="LiveId" clId="{12288DC2-A282-4BC5-9672-B2C079426BCC}" dt="2025-04-27T08:39:57.104" v="87" actId="27636"/>
        <pc:sldMkLst>
          <pc:docMk/>
          <pc:sldMk cId="2860937956" sldId="257"/>
        </pc:sldMkLst>
        <pc:spChg chg="mod">
          <ac:chgData name="אמיר לוי" userId="0117576d4d8eea34" providerId="LiveId" clId="{12288DC2-A282-4BC5-9672-B2C079426BCC}" dt="2025-04-27T08:39:57.104" v="87" actId="27636"/>
          <ac:spMkLst>
            <pc:docMk/>
            <pc:sldMk cId="2860937956" sldId="257"/>
            <ac:spMk id="3" creationId="{00000000-0000-0000-0000-000000000000}"/>
          </ac:spMkLst>
        </pc:spChg>
      </pc:sldChg>
      <pc:sldChg chg="modSp mod">
        <pc:chgData name="אמיר לוי" userId="0117576d4d8eea34" providerId="LiveId" clId="{12288DC2-A282-4BC5-9672-B2C079426BCC}" dt="2025-04-27T08:42:08.118" v="162" actId="27636"/>
        <pc:sldMkLst>
          <pc:docMk/>
          <pc:sldMk cId="3513782087" sldId="258"/>
        </pc:sldMkLst>
        <pc:spChg chg="mod">
          <ac:chgData name="אמיר לוי" userId="0117576d4d8eea34" providerId="LiveId" clId="{12288DC2-A282-4BC5-9672-B2C079426BCC}" dt="2025-04-27T08:42:08.118" v="162" actId="27636"/>
          <ac:spMkLst>
            <pc:docMk/>
            <pc:sldMk cId="3513782087" sldId="258"/>
            <ac:spMk id="3" creationId="{00000000-0000-0000-0000-000000000000}"/>
          </ac:spMkLst>
        </pc:spChg>
      </pc:sldChg>
      <pc:sldChg chg="modSp mod">
        <pc:chgData name="אמיר לוי" userId="0117576d4d8eea34" providerId="LiveId" clId="{12288DC2-A282-4BC5-9672-B2C079426BCC}" dt="2025-04-27T08:48:33.420" v="216" actId="20577"/>
        <pc:sldMkLst>
          <pc:docMk/>
          <pc:sldMk cId="345209943" sldId="262"/>
        </pc:sldMkLst>
        <pc:spChg chg="mod">
          <ac:chgData name="אמיר לוי" userId="0117576d4d8eea34" providerId="LiveId" clId="{12288DC2-A282-4BC5-9672-B2C079426BCC}" dt="2025-04-27T08:48:33.420" v="216" actId="20577"/>
          <ac:spMkLst>
            <pc:docMk/>
            <pc:sldMk cId="345209943" sldId="262"/>
            <ac:spMk id="3" creationId="{00000000-0000-0000-0000-000000000000}"/>
          </ac:spMkLst>
        </pc:spChg>
      </pc:sldChg>
      <pc:sldChg chg="modSp mod">
        <pc:chgData name="אמיר לוי" userId="0117576d4d8eea34" providerId="LiveId" clId="{12288DC2-A282-4BC5-9672-B2C079426BCC}" dt="2025-04-27T08:45:38.563" v="178" actId="20577"/>
        <pc:sldMkLst>
          <pc:docMk/>
          <pc:sldMk cId="1102057793" sldId="263"/>
        </pc:sldMkLst>
        <pc:spChg chg="mod">
          <ac:chgData name="אמיר לוי" userId="0117576d4d8eea34" providerId="LiveId" clId="{12288DC2-A282-4BC5-9672-B2C079426BCC}" dt="2025-04-27T08:45:38.563" v="178" actId="20577"/>
          <ac:spMkLst>
            <pc:docMk/>
            <pc:sldMk cId="1102057793" sldId="263"/>
            <ac:spMk id="3" creationId="{00000000-0000-0000-0000-000000000000}"/>
          </ac:spMkLst>
        </pc:spChg>
      </pc:sldChg>
      <pc:sldChg chg="modSp mod">
        <pc:chgData name="אמיר לוי" userId="0117576d4d8eea34" providerId="LiveId" clId="{12288DC2-A282-4BC5-9672-B2C079426BCC}" dt="2025-04-27T08:50:29.260" v="276" actId="20577"/>
        <pc:sldMkLst>
          <pc:docMk/>
          <pc:sldMk cId="3763713530" sldId="264"/>
        </pc:sldMkLst>
        <pc:spChg chg="mod">
          <ac:chgData name="אמיר לוי" userId="0117576d4d8eea34" providerId="LiveId" clId="{12288DC2-A282-4BC5-9672-B2C079426BCC}" dt="2025-04-27T08:50:29.260" v="276" actId="20577"/>
          <ac:spMkLst>
            <pc:docMk/>
            <pc:sldMk cId="3763713530" sldId="264"/>
            <ac:spMk id="3" creationId="{00000000-0000-0000-0000-000000000000}"/>
          </ac:spMkLst>
        </pc:spChg>
      </pc:sldChg>
      <pc:sldChg chg="modSp mod">
        <pc:chgData name="אמיר לוי" userId="0117576d4d8eea34" providerId="LiveId" clId="{12288DC2-A282-4BC5-9672-B2C079426BCC}" dt="2025-04-27T08:52:39.056" v="343" actId="20577"/>
        <pc:sldMkLst>
          <pc:docMk/>
          <pc:sldMk cId="1142532211" sldId="265"/>
        </pc:sldMkLst>
        <pc:spChg chg="mod">
          <ac:chgData name="אמיר לוי" userId="0117576d4d8eea34" providerId="LiveId" clId="{12288DC2-A282-4BC5-9672-B2C079426BCC}" dt="2025-04-27T08:52:39.056" v="343" actId="20577"/>
          <ac:spMkLst>
            <pc:docMk/>
            <pc:sldMk cId="1142532211" sldId="265"/>
            <ac:spMk id="3" creationId="{00000000-0000-0000-0000-000000000000}"/>
          </ac:spMkLst>
        </pc:spChg>
      </pc:sldChg>
      <pc:sldChg chg="del">
        <pc:chgData name="אמיר לוי" userId="0117576d4d8eea34" providerId="LiveId" clId="{12288DC2-A282-4BC5-9672-B2C079426BCC}" dt="2025-04-27T08:53:10.555" v="344" actId="2696"/>
        <pc:sldMkLst>
          <pc:docMk/>
          <pc:sldMk cId="3923957599" sldId="266"/>
        </pc:sldMkLst>
      </pc:sldChg>
      <pc:sldChg chg="del">
        <pc:chgData name="אמיר לוי" userId="0117576d4d8eea34" providerId="LiveId" clId="{12288DC2-A282-4BC5-9672-B2C079426BCC}" dt="2025-04-27T08:46:08.885" v="179" actId="2696"/>
        <pc:sldMkLst>
          <pc:docMk/>
          <pc:sldMk cId="4193555956" sldId="267"/>
        </pc:sldMkLst>
      </pc:sldChg>
      <pc:sldChg chg="modSp mod">
        <pc:chgData name="אמיר לוי" userId="0117576d4d8eea34" providerId="LiveId" clId="{12288DC2-A282-4BC5-9672-B2C079426BCC}" dt="2025-04-27T08:57:28.596" v="462" actId="20577"/>
        <pc:sldMkLst>
          <pc:docMk/>
          <pc:sldMk cId="2511018920" sldId="268"/>
        </pc:sldMkLst>
        <pc:spChg chg="mod">
          <ac:chgData name="אמיר לוי" userId="0117576d4d8eea34" providerId="LiveId" clId="{12288DC2-A282-4BC5-9672-B2C079426BCC}" dt="2025-04-27T08:57:28.596" v="462" actId="20577"/>
          <ac:spMkLst>
            <pc:docMk/>
            <pc:sldMk cId="2511018920" sldId="268"/>
            <ac:spMk id="3" creationId="{00000000-0000-0000-0000-000000000000}"/>
          </ac:spMkLst>
        </pc:spChg>
      </pc:sldChg>
    </pc:docChg>
  </pc:docChgLst>
  <pc:docChgLst>
    <pc:chgData name="amirlevy9@gmail.com" userId="0117576d4d8eea34" providerId="LiveId" clId="{812CFB28-3312-4346-B2A6-09B8BEC70C40}"/>
    <pc:docChg chg="custSel modSld">
      <pc:chgData name="amirlevy9@gmail.com" userId="0117576d4d8eea34" providerId="LiveId" clId="{812CFB28-3312-4346-B2A6-09B8BEC70C40}" dt="2024-02-11T10:05:56.227" v="28" actId="313"/>
      <pc:docMkLst>
        <pc:docMk/>
      </pc:docMkLst>
      <pc:sldChg chg="modSp mod">
        <pc:chgData name="amirlevy9@gmail.com" userId="0117576d4d8eea34" providerId="LiveId" clId="{812CFB28-3312-4346-B2A6-09B8BEC70C40}" dt="2024-02-11T10:05:56.227" v="28" actId="313"/>
        <pc:sldMkLst>
          <pc:docMk/>
          <pc:sldMk cId="3923957599" sldId="266"/>
        </pc:sldMkLst>
      </pc:sldChg>
    </pc:docChg>
  </pc:docChgLst>
  <pc:docChgLst>
    <pc:chgData name="amirlevy9@gmail.com" userId="0117576d4d8eea34" providerId="LiveId" clId="{FADAA294-DDB9-4F3D-97D7-53A28E185C63}"/>
    <pc:docChg chg="modSld">
      <pc:chgData name="amirlevy9@gmail.com" userId="0117576d4d8eea34" providerId="LiveId" clId="{FADAA294-DDB9-4F3D-97D7-53A28E185C63}" dt="2023-04-23T09:58:35.922" v="32" actId="20577"/>
      <pc:docMkLst>
        <pc:docMk/>
      </pc:docMkLst>
      <pc:sldChg chg="modSp mod">
        <pc:chgData name="amirlevy9@gmail.com" userId="0117576d4d8eea34" providerId="LiveId" clId="{FADAA294-DDB9-4F3D-97D7-53A28E185C63}" dt="2023-04-23T09:58:35.922" v="32" actId="20577"/>
        <pc:sldMkLst>
          <pc:docMk/>
          <pc:sldMk cId="1142532211" sldId="26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CE4E6985-6B97-4FF5-AA76-B7FEEF060425}" type="datetimeFigureOut">
              <a:rPr lang="he-IL" smtClean="0"/>
              <a:t>כ"ט/ניסן/תשפ"ה</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9BF0E4DE-8CC0-431D-8002-ADAF1B19F91D}" type="slidenum">
              <a:rPr lang="he-IL" smtClean="0"/>
              <a:t>‹#›</a:t>
            </a:fld>
            <a:endParaRPr lang="he-IL"/>
          </a:p>
        </p:txBody>
      </p:sp>
    </p:spTree>
    <p:extLst>
      <p:ext uri="{BB962C8B-B14F-4D97-AF65-F5344CB8AC3E}">
        <p14:creationId xmlns:p14="http://schemas.microsoft.com/office/powerpoint/2010/main" val="18029070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9BF0E4DE-8CC0-431D-8002-ADAF1B19F91D}" type="slidenum">
              <a:rPr lang="he-IL" smtClean="0"/>
              <a:t>4</a:t>
            </a:fld>
            <a:endParaRPr lang="he-IL"/>
          </a:p>
        </p:txBody>
      </p:sp>
    </p:spTree>
    <p:extLst>
      <p:ext uri="{BB962C8B-B14F-4D97-AF65-F5344CB8AC3E}">
        <p14:creationId xmlns:p14="http://schemas.microsoft.com/office/powerpoint/2010/main" val="2573291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9BF0E4DE-8CC0-431D-8002-ADAF1B19F91D}" type="slidenum">
              <a:rPr lang="he-IL" smtClean="0"/>
              <a:t>5</a:t>
            </a:fld>
            <a:endParaRPr lang="he-IL"/>
          </a:p>
        </p:txBody>
      </p:sp>
    </p:spTree>
    <p:extLst>
      <p:ext uri="{BB962C8B-B14F-4D97-AF65-F5344CB8AC3E}">
        <p14:creationId xmlns:p14="http://schemas.microsoft.com/office/powerpoint/2010/main" val="20851888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D76C6BDA-866C-471A-9C5B-F301085C3283}" type="datetime8">
              <a:rPr lang="he-IL" smtClean="0"/>
              <a:t>27 אפריל 25</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0630AF08-A432-4844-9CB7-1A02B78314E1}" type="slidenum">
              <a:rPr lang="he-IL" smtClean="0"/>
              <a:t>‹#›</a:t>
            </a:fld>
            <a:endParaRPr lang="he-IL"/>
          </a:p>
        </p:txBody>
      </p:sp>
    </p:spTree>
    <p:extLst>
      <p:ext uri="{BB962C8B-B14F-4D97-AF65-F5344CB8AC3E}">
        <p14:creationId xmlns:p14="http://schemas.microsoft.com/office/powerpoint/2010/main" val="1040694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777DDB1B-E8B1-42D0-B202-C404F93B3FD0}" type="datetime8">
              <a:rPr lang="he-IL" smtClean="0"/>
              <a:t>27 אפריל 25</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0630AF08-A432-4844-9CB7-1A02B78314E1}" type="slidenum">
              <a:rPr lang="he-IL" smtClean="0"/>
              <a:t>‹#›</a:t>
            </a:fld>
            <a:endParaRPr lang="he-IL"/>
          </a:p>
        </p:txBody>
      </p:sp>
    </p:spTree>
    <p:extLst>
      <p:ext uri="{BB962C8B-B14F-4D97-AF65-F5344CB8AC3E}">
        <p14:creationId xmlns:p14="http://schemas.microsoft.com/office/powerpoint/2010/main" val="2873374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F7707756-784E-43AD-B086-958CA57F2715}" type="datetime8">
              <a:rPr lang="he-IL" smtClean="0"/>
              <a:t>27 אפריל 25</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0630AF08-A432-4844-9CB7-1A02B78314E1}" type="slidenum">
              <a:rPr lang="he-IL" smtClean="0"/>
              <a:t>‹#›</a:t>
            </a:fld>
            <a:endParaRPr lang="he-IL"/>
          </a:p>
        </p:txBody>
      </p:sp>
    </p:spTree>
    <p:extLst>
      <p:ext uri="{BB962C8B-B14F-4D97-AF65-F5344CB8AC3E}">
        <p14:creationId xmlns:p14="http://schemas.microsoft.com/office/powerpoint/2010/main" val="3524013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FB6F8550-8CDA-43EF-B317-ED8BED38B920}" type="datetime8">
              <a:rPr lang="he-IL" smtClean="0"/>
              <a:t>27 אפריל 25</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0630AF08-A432-4844-9CB7-1A02B78314E1}" type="slidenum">
              <a:rPr lang="he-IL" smtClean="0"/>
              <a:t>‹#›</a:t>
            </a:fld>
            <a:endParaRPr lang="he-IL"/>
          </a:p>
        </p:txBody>
      </p:sp>
    </p:spTree>
    <p:extLst>
      <p:ext uri="{BB962C8B-B14F-4D97-AF65-F5344CB8AC3E}">
        <p14:creationId xmlns:p14="http://schemas.microsoft.com/office/powerpoint/2010/main" val="2253532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E8619B0B-E829-4FD9-A45F-74F462D68414}" type="datetime8">
              <a:rPr lang="he-IL" smtClean="0"/>
              <a:t>27 אפריל 25</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0630AF08-A432-4844-9CB7-1A02B78314E1}" type="slidenum">
              <a:rPr lang="he-IL" smtClean="0"/>
              <a:t>‹#›</a:t>
            </a:fld>
            <a:endParaRPr lang="he-IL"/>
          </a:p>
        </p:txBody>
      </p:sp>
    </p:spTree>
    <p:extLst>
      <p:ext uri="{BB962C8B-B14F-4D97-AF65-F5344CB8AC3E}">
        <p14:creationId xmlns:p14="http://schemas.microsoft.com/office/powerpoint/2010/main" val="3620220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AD758753-B16F-45A2-93EA-45C0C5559825}" type="datetime8">
              <a:rPr lang="he-IL" smtClean="0"/>
              <a:t>27 אפריל 25</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0630AF08-A432-4844-9CB7-1A02B78314E1}" type="slidenum">
              <a:rPr lang="he-IL" smtClean="0"/>
              <a:t>‹#›</a:t>
            </a:fld>
            <a:endParaRPr lang="he-IL"/>
          </a:p>
        </p:txBody>
      </p:sp>
    </p:spTree>
    <p:extLst>
      <p:ext uri="{BB962C8B-B14F-4D97-AF65-F5344CB8AC3E}">
        <p14:creationId xmlns:p14="http://schemas.microsoft.com/office/powerpoint/2010/main" val="297781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E11465FB-803E-4A80-8144-2F94C0B4A94F}" type="datetime8">
              <a:rPr lang="he-IL" smtClean="0"/>
              <a:t>27 אפריל 25</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0630AF08-A432-4844-9CB7-1A02B78314E1}" type="slidenum">
              <a:rPr lang="he-IL" smtClean="0"/>
              <a:t>‹#›</a:t>
            </a:fld>
            <a:endParaRPr lang="he-IL"/>
          </a:p>
        </p:txBody>
      </p:sp>
    </p:spTree>
    <p:extLst>
      <p:ext uri="{BB962C8B-B14F-4D97-AF65-F5344CB8AC3E}">
        <p14:creationId xmlns:p14="http://schemas.microsoft.com/office/powerpoint/2010/main" val="926496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3E89FC1D-FED0-49D0-8613-973FB033A7AF}" type="datetime8">
              <a:rPr lang="he-IL" smtClean="0"/>
              <a:t>27 אפריל 25</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0630AF08-A432-4844-9CB7-1A02B78314E1}" type="slidenum">
              <a:rPr lang="he-IL" smtClean="0"/>
              <a:t>‹#›</a:t>
            </a:fld>
            <a:endParaRPr lang="he-IL"/>
          </a:p>
        </p:txBody>
      </p:sp>
    </p:spTree>
    <p:extLst>
      <p:ext uri="{BB962C8B-B14F-4D97-AF65-F5344CB8AC3E}">
        <p14:creationId xmlns:p14="http://schemas.microsoft.com/office/powerpoint/2010/main" val="3696432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56FE01BD-6955-40A8-8608-72DA10F25FC3}" type="datetime8">
              <a:rPr lang="he-IL" smtClean="0"/>
              <a:t>27 אפריל 25</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0630AF08-A432-4844-9CB7-1A02B78314E1}" type="slidenum">
              <a:rPr lang="he-IL" smtClean="0"/>
              <a:t>‹#›</a:t>
            </a:fld>
            <a:endParaRPr lang="he-IL"/>
          </a:p>
        </p:txBody>
      </p:sp>
    </p:spTree>
    <p:extLst>
      <p:ext uri="{BB962C8B-B14F-4D97-AF65-F5344CB8AC3E}">
        <p14:creationId xmlns:p14="http://schemas.microsoft.com/office/powerpoint/2010/main" val="1277385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B507B5D6-8C3F-4109-8097-BEB4435F1F1B}" type="datetime8">
              <a:rPr lang="he-IL" smtClean="0"/>
              <a:t>27 אפריל 25</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0630AF08-A432-4844-9CB7-1A02B78314E1}" type="slidenum">
              <a:rPr lang="he-IL" smtClean="0"/>
              <a:t>‹#›</a:t>
            </a:fld>
            <a:endParaRPr lang="he-IL"/>
          </a:p>
        </p:txBody>
      </p:sp>
    </p:spTree>
    <p:extLst>
      <p:ext uri="{BB962C8B-B14F-4D97-AF65-F5344CB8AC3E}">
        <p14:creationId xmlns:p14="http://schemas.microsoft.com/office/powerpoint/2010/main" val="1025962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EE5AD1AB-7A84-4F9A-9E21-DCE4E905E36B}" type="datetime8">
              <a:rPr lang="he-IL" smtClean="0"/>
              <a:t>27 אפריל 25</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0630AF08-A432-4844-9CB7-1A02B78314E1}" type="slidenum">
              <a:rPr lang="he-IL" smtClean="0"/>
              <a:t>‹#›</a:t>
            </a:fld>
            <a:endParaRPr lang="he-IL"/>
          </a:p>
        </p:txBody>
      </p:sp>
    </p:spTree>
    <p:extLst>
      <p:ext uri="{BB962C8B-B14F-4D97-AF65-F5344CB8AC3E}">
        <p14:creationId xmlns:p14="http://schemas.microsoft.com/office/powerpoint/2010/main" val="3682337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C9CC6824-75D3-4D93-8DDB-138E04B60A58}" type="datetime8">
              <a:rPr lang="he-IL" smtClean="0"/>
              <a:t>27 אפריל 25</a:t>
            </a:fld>
            <a:endParaRPr lang="he-IL"/>
          </a:p>
        </p:txBody>
      </p:sp>
      <p:sp>
        <p:nvSpPr>
          <p:cNvPr id="5" name="מציין מיקום של כותרת תחתונה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630AF08-A432-4844-9CB7-1A02B78314E1}" type="slidenum">
              <a:rPr lang="he-IL" smtClean="0"/>
              <a:t>‹#›</a:t>
            </a:fld>
            <a:endParaRPr lang="he-IL"/>
          </a:p>
        </p:txBody>
      </p:sp>
    </p:spTree>
    <p:extLst>
      <p:ext uri="{BB962C8B-B14F-4D97-AF65-F5344CB8AC3E}">
        <p14:creationId xmlns:p14="http://schemas.microsoft.com/office/powerpoint/2010/main" val="38967769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normAutofit/>
          </a:bodyPr>
          <a:lstStyle/>
          <a:p>
            <a:r>
              <a:rPr lang="he-IL" sz="8000" dirty="0">
                <a:solidFill>
                  <a:schemeClr val="accent6">
                    <a:lumMod val="50000"/>
                  </a:schemeClr>
                </a:solidFill>
              </a:rPr>
              <a:t>תזונת</a:t>
            </a:r>
            <a:br>
              <a:rPr lang="he-IL" sz="8000" dirty="0">
                <a:solidFill>
                  <a:schemeClr val="accent6">
                    <a:lumMod val="50000"/>
                  </a:schemeClr>
                </a:solidFill>
              </a:rPr>
            </a:br>
            <a:r>
              <a:rPr lang="he-IL" sz="8000" dirty="0">
                <a:solidFill>
                  <a:schemeClr val="accent6">
                    <a:lumMod val="50000"/>
                  </a:schemeClr>
                </a:solidFill>
              </a:rPr>
              <a:t>10 / 10 / 80</a:t>
            </a:r>
          </a:p>
        </p:txBody>
      </p:sp>
      <p:sp>
        <p:nvSpPr>
          <p:cNvPr id="3" name="כותרת משנה 2"/>
          <p:cNvSpPr>
            <a:spLocks noGrp="1"/>
          </p:cNvSpPr>
          <p:nvPr>
            <p:ph type="subTitle" idx="1"/>
          </p:nvPr>
        </p:nvSpPr>
        <p:spPr/>
        <p:txBody>
          <a:bodyPr>
            <a:normAutofit/>
          </a:bodyPr>
          <a:lstStyle/>
          <a:p>
            <a:r>
              <a:rPr lang="he-IL" sz="3200" dirty="0">
                <a:solidFill>
                  <a:schemeClr val="accent4">
                    <a:lumMod val="75000"/>
                  </a:schemeClr>
                </a:solidFill>
              </a:rPr>
              <a:t>המרכז לרפואה טבעית</a:t>
            </a:r>
          </a:p>
        </p:txBody>
      </p:sp>
      <p:sp>
        <p:nvSpPr>
          <p:cNvPr id="4" name="מציין מיקום של מספר שקופית 3"/>
          <p:cNvSpPr>
            <a:spLocks noGrp="1"/>
          </p:cNvSpPr>
          <p:nvPr>
            <p:ph type="sldNum" sz="quarter" idx="12"/>
          </p:nvPr>
        </p:nvSpPr>
        <p:spPr/>
        <p:txBody>
          <a:bodyPr/>
          <a:lstStyle/>
          <a:p>
            <a:fld id="{0630AF08-A432-4844-9CB7-1A02B78314E1}" type="slidenum">
              <a:rPr lang="he-IL" smtClean="0"/>
              <a:t>1</a:t>
            </a:fld>
            <a:endParaRPr lang="he-IL"/>
          </a:p>
        </p:txBody>
      </p:sp>
      <p:pic>
        <p:nvPicPr>
          <p:cNvPr id="6" name="Picture 5">
            <a:extLst>
              <a:ext uri="{FF2B5EF4-FFF2-40B4-BE49-F238E27FC236}">
                <a16:creationId xmlns:a16="http://schemas.microsoft.com/office/drawing/2014/main" id="{390F0CF5-75D3-12AD-C542-9867B19765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81" y="85217"/>
            <a:ext cx="2018676" cy="1982217"/>
          </a:xfrm>
          <a:prstGeom prst="rect">
            <a:avLst/>
          </a:prstGeom>
        </p:spPr>
      </p:pic>
    </p:spTree>
    <p:extLst>
      <p:ext uri="{BB962C8B-B14F-4D97-AF65-F5344CB8AC3E}">
        <p14:creationId xmlns:p14="http://schemas.microsoft.com/office/powerpoint/2010/main" val="178206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מבוא</a:t>
            </a:r>
          </a:p>
        </p:txBody>
      </p:sp>
      <p:sp>
        <p:nvSpPr>
          <p:cNvPr id="3" name="מציין מיקום תוכן 2"/>
          <p:cNvSpPr>
            <a:spLocks noGrp="1"/>
          </p:cNvSpPr>
          <p:nvPr>
            <p:ph idx="1"/>
          </p:nvPr>
        </p:nvSpPr>
        <p:spPr/>
        <p:txBody>
          <a:bodyPr>
            <a:normAutofit fontScale="92500" lnSpcReduction="10000"/>
          </a:bodyPr>
          <a:lstStyle/>
          <a:p>
            <a:r>
              <a:rPr lang="he-IL" dirty="0"/>
              <a:t>את שיטת התזונה 80/10/10 פיתח ד"ר דאגלס גרהם.</a:t>
            </a:r>
            <a:br>
              <a:rPr lang="en-US" dirty="0"/>
            </a:br>
            <a:r>
              <a:rPr lang="he-IL" dirty="0"/>
              <a:t>ד"ר גרהם מנהל מרכז בריאות בפלורידה ארה"ב, הכולל מרכז הרצאות, סדנאות וטיפולים, קליניקות ועוד. ד"ר גרהם הינו מרצה מבוקש בביה"ס לנטורופתיה ולבריאות טבעית ברחבי ארה"ב.</a:t>
            </a:r>
          </a:p>
          <a:p>
            <a:r>
              <a:rPr lang="he-IL" dirty="0"/>
              <a:t>השיטה מציעה למעשה תזונה טבעונית טרייה (</a:t>
            </a:r>
            <a:r>
              <a:rPr lang="en-US" dirty="0"/>
              <a:t>raw food</a:t>
            </a:r>
            <a:r>
              <a:rPr lang="he-IL" dirty="0"/>
              <a:t>), דלת שומן ודלת חלבון. פירות מכל הסוגים הם בסיס התזונה, בתוספת ירקות (בעיקר ירוקים) וכמות מוגבלת של אגוזים/שקדים, זרעים/גרעינים ואבוקדו. </a:t>
            </a:r>
          </a:p>
          <a:p>
            <a:r>
              <a:rPr lang="he-IL" dirty="0"/>
              <a:t>השיטה לא כוללת כלל מזון מן החי - בשר, עוף, דגים, חלב, ביצים.      </a:t>
            </a:r>
            <a:br>
              <a:rPr lang="en-US" dirty="0"/>
            </a:br>
            <a:r>
              <a:rPr lang="he-IL" dirty="0"/>
              <a:t>וכמובן דוגלת במזון טבעי ללא מוצרים מעובדים ומתועשים. אפילו לא עיבוד ראשוני כגון ממרחים – טחינה, שקדיה, שמני מאכל, סוכרים מהטבע – </a:t>
            </a:r>
            <a:r>
              <a:rPr lang="he-IL" dirty="0" err="1"/>
              <a:t>סילאן</a:t>
            </a:r>
            <a:r>
              <a:rPr lang="he-IL" dirty="0"/>
              <a:t>, מייפל, תבלינים. </a:t>
            </a:r>
            <a:br>
              <a:rPr lang="en-US" dirty="0"/>
            </a:br>
            <a:r>
              <a:rPr lang="he-IL" dirty="0"/>
              <a:t>אלא המזון נאכל ברובו נא כפי שהוא גדל במצבו הטבעי. </a:t>
            </a:r>
          </a:p>
        </p:txBody>
      </p:sp>
      <p:sp>
        <p:nvSpPr>
          <p:cNvPr id="4" name="מציין מיקום של מספר שקופית 3"/>
          <p:cNvSpPr>
            <a:spLocks noGrp="1"/>
          </p:cNvSpPr>
          <p:nvPr>
            <p:ph type="sldNum" sz="quarter" idx="12"/>
          </p:nvPr>
        </p:nvSpPr>
        <p:spPr/>
        <p:txBody>
          <a:bodyPr/>
          <a:lstStyle/>
          <a:p>
            <a:fld id="{0630AF08-A432-4844-9CB7-1A02B78314E1}" type="slidenum">
              <a:rPr lang="he-IL" smtClean="0"/>
              <a:t>2</a:t>
            </a:fld>
            <a:endParaRPr lang="he-IL"/>
          </a:p>
        </p:txBody>
      </p:sp>
      <p:pic>
        <p:nvPicPr>
          <p:cNvPr id="5" name="Picture 4">
            <a:extLst>
              <a:ext uri="{FF2B5EF4-FFF2-40B4-BE49-F238E27FC236}">
                <a16:creationId xmlns:a16="http://schemas.microsoft.com/office/drawing/2014/main" id="{184A1277-B362-F640-7A31-F8EC22D554F3}"/>
              </a:ext>
            </a:extLst>
          </p:cNvPr>
          <p:cNvPicPr>
            <a:picLocks noChangeAspect="1"/>
          </p:cNvPicPr>
          <p:nvPr/>
        </p:nvPicPr>
        <p:blipFill>
          <a:blip r:embed="rId2"/>
          <a:stretch>
            <a:fillRect/>
          </a:stretch>
        </p:blipFill>
        <p:spPr>
          <a:xfrm>
            <a:off x="0" y="0"/>
            <a:ext cx="2355126" cy="1325563"/>
          </a:xfrm>
          <a:prstGeom prst="rect">
            <a:avLst/>
          </a:prstGeom>
        </p:spPr>
      </p:pic>
    </p:spTree>
    <p:extLst>
      <p:ext uri="{BB962C8B-B14F-4D97-AF65-F5344CB8AC3E}">
        <p14:creationId xmlns:p14="http://schemas.microsoft.com/office/powerpoint/2010/main" val="2860937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מבנה התפריט</a:t>
            </a:r>
          </a:p>
        </p:txBody>
      </p:sp>
      <p:sp>
        <p:nvSpPr>
          <p:cNvPr id="3" name="מציין מיקום תוכן 2"/>
          <p:cNvSpPr>
            <a:spLocks noGrp="1"/>
          </p:cNvSpPr>
          <p:nvPr>
            <p:ph idx="1"/>
          </p:nvPr>
        </p:nvSpPr>
        <p:spPr>
          <a:xfrm>
            <a:off x="838200" y="1483567"/>
            <a:ext cx="10515600" cy="5009308"/>
          </a:xfrm>
        </p:spPr>
        <p:txBody>
          <a:bodyPr>
            <a:normAutofit fontScale="92500" lnSpcReduction="10000"/>
          </a:bodyPr>
          <a:lstStyle/>
          <a:p>
            <a:r>
              <a:rPr lang="he-IL" dirty="0"/>
              <a:t>ד"ר גרהם קרא לדיאטה </a:t>
            </a:r>
            <a:r>
              <a:rPr lang="he-IL" b="1" dirty="0"/>
              <a:t>"דיאטת 80/10/10"</a:t>
            </a:r>
            <a:r>
              <a:rPr lang="he-IL" dirty="0"/>
              <a:t>.</a:t>
            </a:r>
            <a:r>
              <a:rPr lang="he-IL" b="1" dirty="0"/>
              <a:t> </a:t>
            </a:r>
            <a:r>
              <a:rPr lang="he-IL" dirty="0"/>
              <a:t>(יחס קלורי ולא משקלי). המספרים מתייחסים להגבלת שיעור הקלוריות, על פני טווח הזמן של הדיאטה, משלושה רכיבי תזונה: פחמימות, חלבונים ושומנים, בהתאמה. </a:t>
            </a:r>
            <a:br>
              <a:rPr lang="en-US" dirty="0"/>
            </a:br>
            <a:r>
              <a:rPr lang="he-IL" dirty="0"/>
              <a:t>במילים אחרות, 80% מהקלוריות שלכם צריך להגיע מקבוצת הפחמימות, מקסימום של 10% מחלבון צמחי ומקסימום של 10% משומן צמחי.      </a:t>
            </a:r>
          </a:p>
          <a:p>
            <a:r>
              <a:rPr lang="he-IL" dirty="0"/>
              <a:t>לדוגמא בדיאטה של אדם מבוגר המכילה 2,000 קלוריות ביום בממוצע,      1,600 קלוריות יגיעו מקבוצת הפחמימות, עוד 200 קלוריות מחלבון צמחי ועוד 200 קלוריות משומן צמחי איכותי.</a:t>
            </a:r>
          </a:p>
          <a:p>
            <a:r>
              <a:rPr lang="he-IL" dirty="0"/>
              <a:t>גרהם מציין שנוכל להשיג זאת בקלות אם נסדר את התפריט כך:</a:t>
            </a:r>
            <a:br>
              <a:rPr lang="en-US" dirty="0"/>
            </a:br>
            <a:r>
              <a:rPr lang="he-IL" dirty="0"/>
              <a:t>פחמימה - פירות וירקות 80%.</a:t>
            </a:r>
            <a:br>
              <a:rPr lang="en-US" dirty="0"/>
            </a:br>
            <a:r>
              <a:rPr lang="he-IL" dirty="0"/>
              <a:t>שומן צמחי – אבוקדו, אגוזים, שקדים, גרעינים וזרעים עד 5% (שכן הקלוריות בשומנים גבוהים יותר מפחמימה ומחלבון)</a:t>
            </a:r>
            <a:r>
              <a:rPr lang="en-US" dirty="0"/>
              <a:t>.</a:t>
            </a:r>
            <a:br>
              <a:rPr lang="en-US" dirty="0"/>
            </a:br>
            <a:r>
              <a:rPr lang="he-IL" dirty="0"/>
              <a:t>חלבון צמחי - קטניית-ירק כגון אפונה, שעועית ירוקה/צהובה, אדממה, אפשרי גם חומוס ביתי.</a:t>
            </a:r>
          </a:p>
        </p:txBody>
      </p:sp>
      <p:sp>
        <p:nvSpPr>
          <p:cNvPr id="4" name="מציין מיקום של מספר שקופית 3"/>
          <p:cNvSpPr>
            <a:spLocks noGrp="1"/>
          </p:cNvSpPr>
          <p:nvPr>
            <p:ph type="sldNum" sz="quarter" idx="12"/>
          </p:nvPr>
        </p:nvSpPr>
        <p:spPr/>
        <p:txBody>
          <a:bodyPr/>
          <a:lstStyle/>
          <a:p>
            <a:fld id="{0630AF08-A432-4844-9CB7-1A02B78314E1}" type="slidenum">
              <a:rPr lang="he-IL" smtClean="0"/>
              <a:t>3</a:t>
            </a:fld>
            <a:endParaRPr lang="he-IL"/>
          </a:p>
        </p:txBody>
      </p:sp>
    </p:spTree>
    <p:extLst>
      <p:ext uri="{BB962C8B-B14F-4D97-AF65-F5344CB8AC3E}">
        <p14:creationId xmlns:p14="http://schemas.microsoft.com/office/powerpoint/2010/main" val="3513782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בני אדם מול בעלי חיים טורפים</a:t>
            </a:r>
            <a:br>
              <a:rPr lang="en-US" dirty="0"/>
            </a:br>
            <a:r>
              <a:rPr lang="he-IL" dirty="0"/>
              <a:t>האם נועדנו לאכול מאכלים מעולם החי ?</a:t>
            </a:r>
          </a:p>
        </p:txBody>
      </p:sp>
      <p:sp>
        <p:nvSpPr>
          <p:cNvPr id="3" name="מציין מיקום תוכן 2"/>
          <p:cNvSpPr>
            <a:spLocks noGrp="1"/>
          </p:cNvSpPr>
          <p:nvPr>
            <p:ph idx="1"/>
          </p:nvPr>
        </p:nvSpPr>
        <p:spPr>
          <a:xfrm>
            <a:off x="838200" y="1825625"/>
            <a:ext cx="10515600" cy="4761442"/>
          </a:xfrm>
        </p:spPr>
        <p:txBody>
          <a:bodyPr>
            <a:normAutofit fontScale="92500" lnSpcReduction="20000"/>
          </a:bodyPr>
          <a:lstStyle/>
          <a:p>
            <a:r>
              <a:rPr lang="he-IL" dirty="0"/>
              <a:t>הליכה – יש לנו 2 ידיים + 2 רגליים ואנו מתהלכים בגו זקוף, לבעלי החיים יש 4 רגליים.</a:t>
            </a:r>
          </a:p>
          <a:p>
            <a:r>
              <a:rPr lang="he-IL" dirty="0"/>
              <a:t>זנב - לבעלי חיים יש זנבות לנו אין.</a:t>
            </a:r>
          </a:p>
          <a:p>
            <a:r>
              <a:rPr lang="he-IL" dirty="0"/>
              <a:t>לשון - לבעלי חיים יש לשון מחוספסת המסייעת לקירור הגוף וליקוק מים.</a:t>
            </a:r>
          </a:p>
          <a:p>
            <a:r>
              <a:rPr lang="he-IL" dirty="0"/>
              <a:t>טפרים – לבעלי חיים טורפים יש טפרים באמצעותם הם מבתרים את הבשר.</a:t>
            </a:r>
          </a:p>
          <a:p>
            <a:r>
              <a:rPr lang="he-IL" dirty="0"/>
              <a:t>אגודל נגדי – לבני אדם קל מאוד לקטוף פרי מהעץ, אריה לא מסוגל לעשות זאת.</a:t>
            </a:r>
          </a:p>
          <a:p>
            <a:r>
              <a:rPr lang="he-IL" dirty="0"/>
              <a:t>פריון – בעלי חיים לרוב ממליטים מס' </a:t>
            </a:r>
            <a:r>
              <a:rPr lang="he-IL" dirty="0" err="1"/>
              <a:t>ולדים</a:t>
            </a:r>
            <a:r>
              <a:rPr lang="he-IL" dirty="0"/>
              <a:t> בהריון אחד, בני אדם לרוב 1.</a:t>
            </a:r>
          </a:p>
          <a:p>
            <a:r>
              <a:rPr lang="he-IL" dirty="0"/>
              <a:t>אורך המעי - של הטורפים סביב 2.5 מטר שלנו סביב 9 מטר.</a:t>
            </a:r>
          </a:p>
          <a:p>
            <a:r>
              <a:rPr lang="he-IL" dirty="0"/>
              <a:t>פטמות – לבעלי חיים יש מס' בלוטות הנקה לעומת 2 לבני אדם.</a:t>
            </a:r>
          </a:p>
          <a:p>
            <a:r>
              <a:rPr lang="he-IL" dirty="0"/>
              <a:t>שינה – טורפי בשר ישנים סביב 18 שעות ביממה, בני אדם סביב 8 שעות.</a:t>
            </a:r>
          </a:p>
          <a:p>
            <a:r>
              <a:rPr lang="he-IL" dirty="0"/>
              <a:t>אוכל מזוהם – בעלי חיים מעכלים בקלות אוכל מזוהם בבוץ ולכלוך, בני אדם יסבלו מקלקול קיבה אם יאכלו כך.</a:t>
            </a:r>
          </a:p>
        </p:txBody>
      </p:sp>
      <p:sp>
        <p:nvSpPr>
          <p:cNvPr id="4" name="מציין מיקום של מספר שקופית 3"/>
          <p:cNvSpPr>
            <a:spLocks noGrp="1"/>
          </p:cNvSpPr>
          <p:nvPr>
            <p:ph type="sldNum" sz="quarter" idx="12"/>
          </p:nvPr>
        </p:nvSpPr>
        <p:spPr/>
        <p:txBody>
          <a:bodyPr/>
          <a:lstStyle/>
          <a:p>
            <a:fld id="{0630AF08-A432-4844-9CB7-1A02B78314E1}" type="slidenum">
              <a:rPr lang="he-IL" smtClean="0"/>
              <a:t>4</a:t>
            </a:fld>
            <a:endParaRPr lang="he-IL"/>
          </a:p>
        </p:txBody>
      </p:sp>
    </p:spTree>
    <p:extLst>
      <p:ext uri="{BB962C8B-B14F-4D97-AF65-F5344CB8AC3E}">
        <p14:creationId xmlns:p14="http://schemas.microsoft.com/office/powerpoint/2010/main" val="3995773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בני אדם מול בעלי חיים</a:t>
            </a:r>
            <a:r>
              <a:rPr lang="en-US" dirty="0"/>
              <a:t> </a:t>
            </a:r>
            <a:r>
              <a:rPr lang="he-IL" dirty="0"/>
              <a:t>טורפים</a:t>
            </a:r>
            <a:br>
              <a:rPr lang="en-US" dirty="0"/>
            </a:br>
            <a:r>
              <a:rPr lang="he-IL" dirty="0"/>
              <a:t>האם נועדנו לאכול מאכלים מעולם החי ?</a:t>
            </a:r>
          </a:p>
        </p:txBody>
      </p:sp>
      <p:sp>
        <p:nvSpPr>
          <p:cNvPr id="3" name="מציין מיקום תוכן 2"/>
          <p:cNvSpPr>
            <a:spLocks noGrp="1"/>
          </p:cNvSpPr>
          <p:nvPr>
            <p:ph idx="1"/>
          </p:nvPr>
        </p:nvSpPr>
        <p:spPr>
          <a:xfrm>
            <a:off x="838200" y="1825625"/>
            <a:ext cx="10515600" cy="4761442"/>
          </a:xfrm>
        </p:spPr>
        <p:txBody>
          <a:bodyPr>
            <a:normAutofit fontScale="92500"/>
          </a:bodyPr>
          <a:lstStyle/>
          <a:p>
            <a:r>
              <a:rPr lang="he-IL" dirty="0"/>
              <a:t>תאבון – בעלי חיים מתגרים מראיית והרחת בעל חיים אחר או מריח משחטת עופות, בני אדם סולדים מריח בית מטבחיים ולא מתגרים מראיית איבריים פנימיים של בעלי חיים.</a:t>
            </a:r>
          </a:p>
          <a:p>
            <a:r>
              <a:rPr lang="he-IL" dirty="0"/>
              <a:t>ויטמין </a:t>
            </a:r>
            <a:r>
              <a:rPr lang="en-US" dirty="0"/>
              <a:t>C</a:t>
            </a:r>
            <a:r>
              <a:rPr lang="he-IL" dirty="0"/>
              <a:t> – בעלי חיים מייצרים בגופם את </a:t>
            </a:r>
            <a:r>
              <a:rPr lang="he-IL" dirty="0" err="1"/>
              <a:t>הויטמין</a:t>
            </a:r>
            <a:r>
              <a:rPr lang="he-IL" dirty="0"/>
              <a:t>. בני אדם חייבם לקבלו מהמזון, ניחשתם נכון </a:t>
            </a:r>
            <a:r>
              <a:rPr lang="he-IL" dirty="0" err="1"/>
              <a:t>הויטמין</a:t>
            </a:r>
            <a:r>
              <a:rPr lang="he-IL" dirty="0"/>
              <a:t> נמצא בעולם הצומח בלבד.</a:t>
            </a:r>
          </a:p>
          <a:p>
            <a:r>
              <a:rPr lang="he-IL" dirty="0"/>
              <a:t>שיניים – לבעלי חיים יש הרבה יותר שיניים טוחנות + ניבים לקריעת הבשר. השיניים שלנו דומות יותר לאוכלי עשב.</a:t>
            </a:r>
          </a:p>
          <a:p>
            <a:r>
              <a:rPr lang="he-IL" dirty="0"/>
              <a:t>ערך </a:t>
            </a:r>
            <a:r>
              <a:rPr lang="en-US" dirty="0"/>
              <a:t>P.H</a:t>
            </a:r>
            <a:r>
              <a:rPr lang="he-IL" dirty="0"/>
              <a:t> – חומצת הקיבה של הטורפים חזקה פי 10 משל בני אדם.</a:t>
            </a:r>
          </a:p>
          <a:p>
            <a:r>
              <a:rPr lang="he-IL" dirty="0"/>
              <a:t>אנזימי עיכול - לבעלי חיים טורפים אין אנזימים לפירוק פחמימות כגון </a:t>
            </a:r>
            <a:r>
              <a:rPr lang="he-IL" dirty="0" err="1"/>
              <a:t>עמילאז</a:t>
            </a:r>
            <a:r>
              <a:rPr lang="he-IL" dirty="0"/>
              <a:t>.</a:t>
            </a:r>
          </a:p>
          <a:p>
            <a:r>
              <a:rPr lang="he-IL" dirty="0"/>
              <a:t>גודל הכבד – לטורפים יש כבד גדול באופן יחסי לגודל גופם, אצל בני האדם גודל הכבד זהה לגודל הכבד של החיות אוכלי הצומח.</a:t>
            </a:r>
          </a:p>
          <a:p>
            <a:endParaRPr lang="he-IL" dirty="0"/>
          </a:p>
        </p:txBody>
      </p:sp>
      <p:sp>
        <p:nvSpPr>
          <p:cNvPr id="4" name="מציין מיקום של מספר שקופית 3"/>
          <p:cNvSpPr>
            <a:spLocks noGrp="1"/>
          </p:cNvSpPr>
          <p:nvPr>
            <p:ph type="sldNum" sz="quarter" idx="12"/>
          </p:nvPr>
        </p:nvSpPr>
        <p:spPr/>
        <p:txBody>
          <a:bodyPr/>
          <a:lstStyle/>
          <a:p>
            <a:fld id="{0630AF08-A432-4844-9CB7-1A02B78314E1}" type="slidenum">
              <a:rPr lang="he-IL" smtClean="0"/>
              <a:t>5</a:t>
            </a:fld>
            <a:endParaRPr lang="he-IL"/>
          </a:p>
        </p:txBody>
      </p:sp>
    </p:spTree>
    <p:extLst>
      <p:ext uri="{BB962C8B-B14F-4D97-AF65-F5344CB8AC3E}">
        <p14:creationId xmlns:p14="http://schemas.microsoft.com/office/powerpoint/2010/main" val="1565026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למה אנחנו הורסים את המזון שלנו</a:t>
            </a:r>
          </a:p>
        </p:txBody>
      </p:sp>
      <p:sp>
        <p:nvSpPr>
          <p:cNvPr id="3" name="מציין מיקום תוכן 2"/>
          <p:cNvSpPr>
            <a:spLocks noGrp="1"/>
          </p:cNvSpPr>
          <p:nvPr>
            <p:ph idx="1"/>
          </p:nvPr>
        </p:nvSpPr>
        <p:spPr>
          <a:xfrm>
            <a:off x="838200" y="1539551"/>
            <a:ext cx="10515600" cy="4971316"/>
          </a:xfrm>
        </p:spPr>
        <p:txBody>
          <a:bodyPr>
            <a:normAutofit fontScale="92500" lnSpcReduction="10000"/>
          </a:bodyPr>
          <a:lstStyle/>
          <a:p>
            <a:r>
              <a:rPr lang="he-IL" dirty="0"/>
              <a:t>עד המאה ה 19 ובמהלכה היו הפירות והירקות מצרך מזון מבוקש מאוד ואנשים רבים ניזונו ברובם ממזון צמחי (הדבר כך עד היום בארצות מתפתחות כגון – אפריקה, סין העממית, הודו </a:t>
            </a:r>
            <a:r>
              <a:rPr lang="he-IL" dirty="0" err="1"/>
              <a:t>וכ'ו</a:t>
            </a:r>
            <a:r>
              <a:rPr lang="he-IL" dirty="0"/>
              <a:t>) אך כל הרעיון הגיע לסיומו בגלל מילה אחת – </a:t>
            </a:r>
            <a:r>
              <a:rPr lang="he-IL" b="1" dirty="0"/>
              <a:t>חיידקים!</a:t>
            </a:r>
          </a:p>
          <a:p>
            <a:r>
              <a:rPr lang="he-IL" dirty="0"/>
              <a:t>לאחר שהמדען, לואי פסטר, פרסם את "תיאוריית החיידקים גורמי המחלות" בשנת 1878, התפתח הפחד מחיידקים לבעתה בלי נשלטת (הנמשכת עד היום לצערי...) הפחד הזה הוביל את הממסד הרפואי להמליץ על בישול ופסטור כל המזונות כאמצעי לשמירה על הבריאות. אנשים החלו לבשל את הפירות והירקות שלהם מחשש לקבלת זיהום. החלו להרתיח היטב את החלב ואת הביצים, ובכך למעשה הרסו הרבה מאוד מהערכים התזונתיים (היום זאת כבר תעשייה שלמה).</a:t>
            </a:r>
          </a:p>
          <a:p>
            <a:r>
              <a:rPr lang="he-IL" dirty="0"/>
              <a:t>אגב התיאוריה של פסטר הופרכה שוב ושוב ע"י המדען רוברט קוך ויש אומרים שפסטר חזר בו על ערש דווי והודה כי חיידקים אינם הגורם העיקרי של המחלות, במקום זאת קבע כי מידת הרעילות הפנימית והחיצונית היא שמספקת מצע קיומי למחלות!</a:t>
            </a:r>
          </a:p>
        </p:txBody>
      </p:sp>
      <p:sp>
        <p:nvSpPr>
          <p:cNvPr id="4" name="מציין מיקום של מספר שקופית 3"/>
          <p:cNvSpPr>
            <a:spLocks noGrp="1"/>
          </p:cNvSpPr>
          <p:nvPr>
            <p:ph type="sldNum" sz="quarter" idx="12"/>
          </p:nvPr>
        </p:nvSpPr>
        <p:spPr/>
        <p:txBody>
          <a:bodyPr/>
          <a:lstStyle/>
          <a:p>
            <a:fld id="{0630AF08-A432-4844-9CB7-1A02B78314E1}" type="slidenum">
              <a:rPr lang="he-IL" smtClean="0"/>
              <a:t>6</a:t>
            </a:fld>
            <a:endParaRPr lang="he-IL"/>
          </a:p>
        </p:txBody>
      </p:sp>
      <p:pic>
        <p:nvPicPr>
          <p:cNvPr id="6" name="תמונה 5"/>
          <p:cNvPicPr>
            <a:picLocks noChangeAspect="1"/>
          </p:cNvPicPr>
          <p:nvPr/>
        </p:nvPicPr>
        <p:blipFill>
          <a:blip r:embed="rId2"/>
          <a:stretch>
            <a:fillRect/>
          </a:stretch>
        </p:blipFill>
        <p:spPr>
          <a:xfrm>
            <a:off x="0" y="0"/>
            <a:ext cx="1162050" cy="1371600"/>
          </a:xfrm>
          <a:prstGeom prst="rect">
            <a:avLst/>
          </a:prstGeom>
        </p:spPr>
      </p:pic>
    </p:spTree>
    <p:extLst>
      <p:ext uri="{BB962C8B-B14F-4D97-AF65-F5344CB8AC3E}">
        <p14:creationId xmlns:p14="http://schemas.microsoft.com/office/powerpoint/2010/main" val="3991905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חיידקים טובים או רעים ?</a:t>
            </a:r>
          </a:p>
        </p:txBody>
      </p:sp>
      <p:sp>
        <p:nvSpPr>
          <p:cNvPr id="3" name="מציין מיקום תוכן 2"/>
          <p:cNvSpPr>
            <a:spLocks noGrp="1"/>
          </p:cNvSpPr>
          <p:nvPr>
            <p:ph idx="1"/>
          </p:nvPr>
        </p:nvSpPr>
        <p:spPr>
          <a:xfrm>
            <a:off x="838200" y="1825625"/>
            <a:ext cx="10515600" cy="4685242"/>
          </a:xfrm>
        </p:spPr>
        <p:txBody>
          <a:bodyPr>
            <a:normAutofit/>
          </a:bodyPr>
          <a:lstStyle/>
          <a:p>
            <a:r>
              <a:rPr lang="he-IL" dirty="0"/>
              <a:t>יתושים אינם גורמים למים עומדים להסריח, זבובים אינם יוצרים ערימת צואה, אלה הם באים בכדי לפרק אותה. הדבר דומה גם לגבי חיידקים סביבנו ובתוכנו הם אינם יוצרים את הבעיות ואת המחלות שלנו. הם פשוט משגשגים באזורים רעילים, דלקתיים וזיהומיים בדיוק כמו היתושים והזבובים. אם ננקז את המים העומדים או נפנה את ערימת הצואה, היתושים והזבובים פשוט ילכו למקום אחר. באופן דומה החיידקים מתרבים ומפרקים את הפסולת הרעילה שבגופנו. אם נדאג לפנות את הפסולת הם יפסיקו להיות מקור הבעיה!</a:t>
            </a:r>
          </a:p>
          <a:p>
            <a:r>
              <a:rPr lang="he-IL" dirty="0"/>
              <a:t>אחד הספרים שמסביר זאת היטב הוא ספרו של רוס הורן - בריאות והישרדות במאה ה-21 - </a:t>
            </a:r>
            <a:r>
              <a:rPr lang="en-US" dirty="0"/>
              <a:t>Health &amp; Survival in the 21st century</a:t>
            </a:r>
            <a:endParaRPr lang="he-IL" dirty="0"/>
          </a:p>
        </p:txBody>
      </p:sp>
      <p:sp>
        <p:nvSpPr>
          <p:cNvPr id="4" name="מציין מיקום של מספר שקופית 3"/>
          <p:cNvSpPr>
            <a:spLocks noGrp="1"/>
          </p:cNvSpPr>
          <p:nvPr>
            <p:ph type="sldNum" sz="quarter" idx="12"/>
          </p:nvPr>
        </p:nvSpPr>
        <p:spPr/>
        <p:txBody>
          <a:bodyPr/>
          <a:lstStyle/>
          <a:p>
            <a:fld id="{0630AF08-A432-4844-9CB7-1A02B78314E1}" type="slidenum">
              <a:rPr lang="he-IL" smtClean="0"/>
              <a:t>7</a:t>
            </a:fld>
            <a:endParaRPr lang="he-IL"/>
          </a:p>
        </p:txBody>
      </p:sp>
      <p:pic>
        <p:nvPicPr>
          <p:cNvPr id="5" name="תמונה 4"/>
          <p:cNvPicPr>
            <a:picLocks noChangeAspect="1"/>
          </p:cNvPicPr>
          <p:nvPr/>
        </p:nvPicPr>
        <p:blipFill>
          <a:blip r:embed="rId2"/>
          <a:stretch>
            <a:fillRect/>
          </a:stretch>
        </p:blipFill>
        <p:spPr>
          <a:xfrm>
            <a:off x="85295" y="28487"/>
            <a:ext cx="1014741" cy="1617751"/>
          </a:xfrm>
          <a:prstGeom prst="rect">
            <a:avLst/>
          </a:prstGeom>
        </p:spPr>
      </p:pic>
    </p:spTree>
    <p:extLst>
      <p:ext uri="{BB962C8B-B14F-4D97-AF65-F5344CB8AC3E}">
        <p14:creationId xmlns:p14="http://schemas.microsoft.com/office/powerpoint/2010/main" val="11020577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838200" y="46037"/>
            <a:ext cx="10515600" cy="1325563"/>
          </a:xfrm>
        </p:spPr>
        <p:txBody>
          <a:bodyPr/>
          <a:lstStyle/>
          <a:p>
            <a:r>
              <a:rPr lang="he-IL" dirty="0"/>
              <a:t>הנזקים בתזונה מעובדת </a:t>
            </a:r>
          </a:p>
        </p:txBody>
      </p:sp>
      <p:sp>
        <p:nvSpPr>
          <p:cNvPr id="3" name="מציין מיקום תוכן 2"/>
          <p:cNvSpPr>
            <a:spLocks noGrp="1"/>
          </p:cNvSpPr>
          <p:nvPr>
            <p:ph idx="1"/>
          </p:nvPr>
        </p:nvSpPr>
        <p:spPr>
          <a:xfrm>
            <a:off x="838200" y="1371600"/>
            <a:ext cx="10515600" cy="5349875"/>
          </a:xfrm>
        </p:spPr>
        <p:txBody>
          <a:bodyPr>
            <a:normAutofit fontScale="85000" lnSpcReduction="20000"/>
          </a:bodyPr>
          <a:lstStyle/>
          <a:p>
            <a:r>
              <a:rPr lang="he-IL" dirty="0"/>
              <a:t>עודף חלבון מהחי גורם למחלות רבות כגון, חמצת מטבולית, יתר לחץ דם, השמנה, </a:t>
            </a:r>
            <a:r>
              <a:rPr lang="he-IL" dirty="0" err="1"/>
              <a:t>היפרלפידמיה</a:t>
            </a:r>
            <a:r>
              <a:rPr lang="he-IL" dirty="0"/>
              <a:t>, כשל לבלב, עומס כלייתי, סרטן ועוד. </a:t>
            </a:r>
          </a:p>
          <a:p>
            <a:r>
              <a:rPr lang="he-IL" dirty="0"/>
              <a:t>בישול חלבונים בחום גבוה גורם לדנטורציה = שינוי המבנה המרחבי של החלבון, אשר פוגע בתפקודם ובספיגתם, גורם להם לחומציות יתר ולבסוף פוגע בגופנו.</a:t>
            </a:r>
          </a:p>
          <a:p>
            <a:r>
              <a:rPr lang="he-IL" dirty="0"/>
              <a:t>בישול וחימום פוגע והורס את </a:t>
            </a:r>
            <a:r>
              <a:rPr lang="he-IL" dirty="0" err="1"/>
              <a:t>הנוטריאנטיים</a:t>
            </a:r>
            <a:r>
              <a:rPr lang="he-IL" dirty="0"/>
              <a:t>. אם ממש חייבים לבשל, אז ישנם מחקרים שמראים שבבישול קצר עד 45-40 מעלות רוב הוויטמינים נשארים.</a:t>
            </a:r>
          </a:p>
          <a:p>
            <a:r>
              <a:rPr lang="he-IL" dirty="0"/>
              <a:t>בישול וחימום גורם להעלאת האינדקס </a:t>
            </a:r>
            <a:r>
              <a:rPr lang="he-IL" dirty="0" err="1"/>
              <a:t>הגליקמי</a:t>
            </a:r>
            <a:r>
              <a:rPr lang="he-IL" dirty="0"/>
              <a:t> של המזון והפיכתו ל </a:t>
            </a:r>
            <a:r>
              <a:rPr lang="en-US" dirty="0"/>
              <a:t>P.H</a:t>
            </a:r>
            <a:r>
              <a:rPr lang="he-IL" dirty="0"/>
              <a:t> חומצי.</a:t>
            </a:r>
          </a:p>
          <a:p>
            <a:r>
              <a:rPr lang="he-IL" dirty="0"/>
              <a:t>בישול וחימום שומן (כולל צמחי) גורם להפיכת מצב הצבירה שלו </a:t>
            </a:r>
            <a:r>
              <a:rPr lang="he-IL" dirty="0" err="1"/>
              <a:t>מצ'יס</a:t>
            </a:r>
            <a:r>
              <a:rPr lang="he-IL" dirty="0"/>
              <a:t> (נוזלי) למצב טראנס (מוקשה) – אחד הסכנות הגדולות ביותר בתעשיית המזון.</a:t>
            </a:r>
          </a:p>
          <a:p>
            <a:r>
              <a:rPr lang="he-IL" dirty="0"/>
              <a:t>בישול וחימום בטמפרטורה גבוהה לאורך זמן גורם ליצירת </a:t>
            </a:r>
            <a:r>
              <a:rPr lang="he-IL" dirty="0" err="1"/>
              <a:t>אקריל</a:t>
            </a:r>
            <a:r>
              <a:rPr lang="he-IL" dirty="0"/>
              <a:t> אמיד – חומר קרצינוגני חזק.</a:t>
            </a:r>
          </a:p>
          <a:p>
            <a:r>
              <a:rPr lang="he-IL" dirty="0"/>
              <a:t>לאנשים שאוכלים תזונה מעובדת נדרשים 48 שעות או יותר למעבר המזון במערכת העיכול, שבמהלכם המזון תוסס ומרקיב. ריחם הרע של הצואה ושל הגזים הנלווים מוכיחים שבמעי מתרחשת פעולת תסיסה וריקבון.</a:t>
            </a:r>
          </a:p>
          <a:p>
            <a:r>
              <a:rPr lang="he-IL" dirty="0"/>
              <a:t>מזון מעובד מכיל – חומרים משמרים, חומרי טעם וריח (</a:t>
            </a:r>
            <a:r>
              <a:rPr lang="en-US" dirty="0"/>
              <a:t>MGO</a:t>
            </a:r>
            <a:r>
              <a:rPr lang="he-IL" dirty="0"/>
              <a:t>), צבעי מאכל (מסרטנים), ממתיקים מלאכותיים (רעל עכברים), חומצות חזקות (הרס רירית מע' העיכול) ובנוסף הם מרוקנים מהגוף את מאגרי הוויטמינים והמינרליים מגופנו. </a:t>
            </a:r>
          </a:p>
        </p:txBody>
      </p:sp>
      <p:sp>
        <p:nvSpPr>
          <p:cNvPr id="4" name="מציין מיקום של מספר שקופית 3"/>
          <p:cNvSpPr>
            <a:spLocks noGrp="1"/>
          </p:cNvSpPr>
          <p:nvPr>
            <p:ph type="sldNum" sz="quarter" idx="12"/>
          </p:nvPr>
        </p:nvSpPr>
        <p:spPr/>
        <p:txBody>
          <a:bodyPr/>
          <a:lstStyle/>
          <a:p>
            <a:fld id="{0630AF08-A432-4844-9CB7-1A02B78314E1}" type="slidenum">
              <a:rPr lang="he-IL" smtClean="0"/>
              <a:t>8</a:t>
            </a:fld>
            <a:endParaRPr lang="he-IL"/>
          </a:p>
        </p:txBody>
      </p:sp>
    </p:spTree>
    <p:extLst>
      <p:ext uri="{BB962C8B-B14F-4D97-AF65-F5344CB8AC3E}">
        <p14:creationId xmlns:p14="http://schemas.microsoft.com/office/powerpoint/2010/main" val="345209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היתרונות בתזונת 10 / 10 / 80 </a:t>
            </a:r>
          </a:p>
        </p:txBody>
      </p:sp>
      <p:sp>
        <p:nvSpPr>
          <p:cNvPr id="3" name="מציין מיקום תוכן 2"/>
          <p:cNvSpPr>
            <a:spLocks noGrp="1"/>
          </p:cNvSpPr>
          <p:nvPr>
            <p:ph idx="1"/>
          </p:nvPr>
        </p:nvSpPr>
        <p:spPr/>
        <p:txBody>
          <a:bodyPr>
            <a:normAutofit fontScale="92500" lnSpcReduction="10000"/>
          </a:bodyPr>
          <a:lstStyle/>
          <a:p>
            <a:r>
              <a:rPr lang="he-IL" dirty="0"/>
              <a:t>מפסקים את ההתעללות בגופנו, אין רעלים שעליו לסלק, וכך גופנו יכול להתפנות לתהליך של בניה וריפוי אמיתי. </a:t>
            </a:r>
          </a:p>
          <a:p>
            <a:r>
              <a:rPr lang="he-IL" dirty="0"/>
              <a:t>תזונת 80/10/10 נכונה משחררת את המעיים, וזמן סילוק הפסולת מתקצר ל-24 שעות או פחות, וכך נמנעת התפתחות </a:t>
            </a:r>
            <a:r>
              <a:rPr lang="he-IL" dirty="0" err="1"/>
              <a:t>טוקסמיה</a:t>
            </a:r>
            <a:r>
              <a:rPr lang="he-IL" dirty="0"/>
              <a:t> ממחזור הרעלים במעי. </a:t>
            </a:r>
          </a:p>
          <a:p>
            <a:r>
              <a:rPr lang="he-IL" dirty="0"/>
              <a:t>התזונה קלה לעיכול, זמינה ומהירה להכנה.</a:t>
            </a:r>
          </a:p>
          <a:p>
            <a:r>
              <a:rPr lang="he-IL" dirty="0"/>
              <a:t>התזונה זולה ושווה לכל כיס.</a:t>
            </a:r>
          </a:p>
          <a:p>
            <a:r>
              <a:rPr lang="he-IL" dirty="0"/>
              <a:t>התזונה לא פוגעת באיכות הסביבה.</a:t>
            </a:r>
          </a:p>
          <a:p>
            <a:r>
              <a:rPr lang="he-IL" dirty="0"/>
              <a:t>אין איבוד </a:t>
            </a:r>
            <a:r>
              <a:rPr lang="he-IL" dirty="0" err="1"/>
              <a:t>נוטריאנטיים</a:t>
            </a:r>
            <a:r>
              <a:rPr lang="he-IL" dirty="0"/>
              <a:t> חיוניים ולמעשה יש שפע של אנטיאוקסידנטיים.</a:t>
            </a:r>
          </a:p>
          <a:p>
            <a:r>
              <a:rPr lang="he-IL" dirty="0"/>
              <a:t>רובו המוחלט של המזון בעל </a:t>
            </a:r>
            <a:r>
              <a:rPr lang="en-US" dirty="0"/>
              <a:t>P.H</a:t>
            </a:r>
            <a:r>
              <a:rPr lang="he-IL" dirty="0"/>
              <a:t> בסיסי.</a:t>
            </a:r>
          </a:p>
          <a:p>
            <a:r>
              <a:rPr lang="he-IL" dirty="0"/>
              <a:t>המזון הטרי מכיל למעלה מ 70% נוזלים כמו גופנו וכמו העולם.</a:t>
            </a:r>
          </a:p>
        </p:txBody>
      </p:sp>
      <p:sp>
        <p:nvSpPr>
          <p:cNvPr id="4" name="מציין מיקום של מספר שקופית 3"/>
          <p:cNvSpPr>
            <a:spLocks noGrp="1"/>
          </p:cNvSpPr>
          <p:nvPr>
            <p:ph type="sldNum" sz="quarter" idx="12"/>
          </p:nvPr>
        </p:nvSpPr>
        <p:spPr/>
        <p:txBody>
          <a:bodyPr/>
          <a:lstStyle/>
          <a:p>
            <a:fld id="{0630AF08-A432-4844-9CB7-1A02B78314E1}" type="slidenum">
              <a:rPr lang="he-IL" smtClean="0"/>
              <a:t>9</a:t>
            </a:fld>
            <a:endParaRPr lang="he-IL"/>
          </a:p>
        </p:txBody>
      </p:sp>
    </p:spTree>
    <p:extLst>
      <p:ext uri="{BB962C8B-B14F-4D97-AF65-F5344CB8AC3E}">
        <p14:creationId xmlns:p14="http://schemas.microsoft.com/office/powerpoint/2010/main" val="3763713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4 הקריטריונים החשובים ביותר לבחירת מזון איכותי</a:t>
            </a:r>
          </a:p>
        </p:txBody>
      </p:sp>
      <p:sp>
        <p:nvSpPr>
          <p:cNvPr id="3" name="מציין מיקום תוכן 2"/>
          <p:cNvSpPr>
            <a:spLocks noGrp="1"/>
          </p:cNvSpPr>
          <p:nvPr>
            <p:ph idx="1"/>
          </p:nvPr>
        </p:nvSpPr>
        <p:spPr>
          <a:xfrm>
            <a:off x="592667" y="1825625"/>
            <a:ext cx="11015134" cy="4351338"/>
          </a:xfrm>
        </p:spPr>
        <p:txBody>
          <a:bodyPr>
            <a:normAutofit/>
          </a:bodyPr>
          <a:lstStyle/>
          <a:p>
            <a:r>
              <a:rPr lang="he-IL" dirty="0"/>
              <a:t>כאשר אנו ניגשים לאכול מזון מסוים נשאל את עצמנו את 4 השאלות הבאות:</a:t>
            </a:r>
          </a:p>
          <a:p>
            <a:pPr marL="514350" indent="-514350">
              <a:buAutoNum type="arabicPeriod"/>
            </a:pPr>
            <a:r>
              <a:rPr lang="he-IL" dirty="0"/>
              <a:t>האם ניתן לאכול את המזון במצבו הטבעי, האם הוא טעים לנו כמות שהוא במצבו הטבעי או רק לאחר עיבוד, תיבול וכדומה?</a:t>
            </a:r>
          </a:p>
          <a:p>
            <a:pPr marL="514350" indent="-514350">
              <a:buAutoNum type="arabicPeriod"/>
            </a:pPr>
            <a:r>
              <a:rPr lang="he-IL" dirty="0"/>
              <a:t>האם המזון מכיל חומרים מזיקים ורעילים?</a:t>
            </a:r>
          </a:p>
          <a:p>
            <a:pPr marL="514350" indent="-514350">
              <a:buAutoNum type="arabicPeriod"/>
            </a:pPr>
            <a:r>
              <a:rPr lang="he-IL" dirty="0"/>
              <a:t>האם למערכת העיכול שלנו קל לפרק ולהטמיע את המזון או שהמזון גורם לקושי ולבעיות?</a:t>
            </a:r>
          </a:p>
          <a:p>
            <a:pPr marL="514350" indent="-514350">
              <a:buAutoNum type="arabicPeriod"/>
            </a:pPr>
            <a:r>
              <a:rPr lang="he-IL" dirty="0"/>
              <a:t>האם המזון מעניק לנו באופן טבעי </a:t>
            </a:r>
            <a:r>
              <a:rPr lang="he-IL" dirty="0" err="1"/>
              <a:t>נוטריאנטיים</a:t>
            </a:r>
            <a:r>
              <a:rPr lang="he-IL" dirty="0"/>
              <a:t> שחיוניים לבריאותנו?</a:t>
            </a:r>
          </a:p>
          <a:p>
            <a:r>
              <a:rPr lang="he-IL" dirty="0"/>
              <a:t>במידה והמזון לא עולה בקנה אחד עם ההגדרות הנ"ל – אני פוסל אותו וממליץ גם לכם לחשוב פעמיים האם כדאי לצרוך אותו!!</a:t>
            </a:r>
          </a:p>
        </p:txBody>
      </p:sp>
      <p:sp>
        <p:nvSpPr>
          <p:cNvPr id="4" name="מציין מיקום של מספר שקופית 3"/>
          <p:cNvSpPr>
            <a:spLocks noGrp="1"/>
          </p:cNvSpPr>
          <p:nvPr>
            <p:ph type="sldNum" sz="quarter" idx="12"/>
          </p:nvPr>
        </p:nvSpPr>
        <p:spPr/>
        <p:txBody>
          <a:bodyPr/>
          <a:lstStyle/>
          <a:p>
            <a:fld id="{0630AF08-A432-4844-9CB7-1A02B78314E1}" type="slidenum">
              <a:rPr lang="he-IL" smtClean="0"/>
              <a:t>10</a:t>
            </a:fld>
            <a:endParaRPr lang="he-IL"/>
          </a:p>
        </p:txBody>
      </p:sp>
    </p:spTree>
    <p:extLst>
      <p:ext uri="{BB962C8B-B14F-4D97-AF65-F5344CB8AC3E}">
        <p14:creationId xmlns:p14="http://schemas.microsoft.com/office/powerpoint/2010/main" val="11425322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תפריט יומי סטנדרטי בתזונת 80/10/10</a:t>
            </a:r>
          </a:p>
        </p:txBody>
      </p:sp>
      <p:sp>
        <p:nvSpPr>
          <p:cNvPr id="3" name="מציין מיקום תוכן 2"/>
          <p:cNvSpPr>
            <a:spLocks noGrp="1"/>
          </p:cNvSpPr>
          <p:nvPr>
            <p:ph idx="1"/>
          </p:nvPr>
        </p:nvSpPr>
        <p:spPr>
          <a:xfrm>
            <a:off x="592667" y="1825625"/>
            <a:ext cx="11015134" cy="4895850"/>
          </a:xfrm>
        </p:spPr>
        <p:txBody>
          <a:bodyPr>
            <a:normAutofit fontScale="92500" lnSpcReduction="10000"/>
          </a:bodyPr>
          <a:lstStyle/>
          <a:p>
            <a:pPr marL="0" indent="0">
              <a:buNone/>
            </a:pPr>
            <a:r>
              <a:rPr lang="he-IL" b="1" dirty="0"/>
              <a:t>ארוחת בוקר</a:t>
            </a:r>
          </a:p>
          <a:p>
            <a:r>
              <a:rPr lang="he-IL" dirty="0"/>
              <a:t>שיק פירות עשיר בתוספת חופן עלים ירוקים (</a:t>
            </a:r>
            <a:r>
              <a:rPr lang="he-IL" dirty="0" err="1"/>
              <a:t>קייל</a:t>
            </a:r>
            <a:r>
              <a:rPr lang="he-IL" dirty="0"/>
              <a:t>/תרד/</a:t>
            </a:r>
            <a:r>
              <a:rPr lang="he-IL" dirty="0" err="1"/>
              <a:t>פקצ'וי</a:t>
            </a:r>
            <a:r>
              <a:rPr lang="he-IL" dirty="0"/>
              <a:t>/בייבי/סלרי/אצות וכו') </a:t>
            </a:r>
          </a:p>
          <a:p>
            <a:endParaRPr lang="he-IL" b="1" dirty="0"/>
          </a:p>
          <a:p>
            <a:pPr marL="0" indent="0">
              <a:buNone/>
            </a:pPr>
            <a:r>
              <a:rPr lang="he-IL" b="1" dirty="0"/>
              <a:t>ארוחת </a:t>
            </a:r>
            <a:r>
              <a:rPr lang="he-IL" b="1" dirty="0" err="1"/>
              <a:t>צהריים</a:t>
            </a:r>
            <a:endParaRPr lang="he-IL" b="1" dirty="0"/>
          </a:p>
          <a:p>
            <a:r>
              <a:rPr lang="he-IL" dirty="0"/>
              <a:t>מרק ירקות עשיר בירקות שורש ועלים ירוקים, ניתן לשלב עד 10% חלבון קטנית-ירק. </a:t>
            </a:r>
          </a:p>
          <a:p>
            <a:pPr marL="0" indent="0">
              <a:buNone/>
            </a:pPr>
            <a:endParaRPr lang="he-IL" dirty="0"/>
          </a:p>
          <a:p>
            <a:pPr marL="0" indent="0">
              <a:buNone/>
            </a:pPr>
            <a:r>
              <a:rPr lang="he-IL" b="1" dirty="0"/>
              <a:t>ארוחת ערב</a:t>
            </a:r>
          </a:p>
          <a:p>
            <a:r>
              <a:rPr lang="he-IL" dirty="0"/>
              <a:t>סלט ירקות עשיר עם נבטים, פטריות, עלים ירוקים, ניתן לשלב עד 10% שומן איכותי כמו - שמן זית כבישה קרה, אבוקדו, זרעי </a:t>
            </a:r>
            <a:r>
              <a:rPr lang="he-IL" dirty="0" err="1"/>
              <a:t>צ'יה</a:t>
            </a:r>
            <a:r>
              <a:rPr lang="he-IL" dirty="0"/>
              <a:t>, גרעיני חמנייה ודלעת.</a:t>
            </a:r>
            <a:br>
              <a:rPr lang="en-US" dirty="0"/>
            </a:br>
            <a:endParaRPr lang="he-IL" dirty="0"/>
          </a:p>
          <a:p>
            <a:r>
              <a:rPr lang="he-IL" dirty="0"/>
              <a:t>ניתן להחליף את סדר הארוחות במהלך היום!</a:t>
            </a:r>
          </a:p>
        </p:txBody>
      </p:sp>
      <p:sp>
        <p:nvSpPr>
          <p:cNvPr id="4" name="מציין מיקום של מספר שקופית 3"/>
          <p:cNvSpPr>
            <a:spLocks noGrp="1"/>
          </p:cNvSpPr>
          <p:nvPr>
            <p:ph type="sldNum" sz="quarter" idx="12"/>
          </p:nvPr>
        </p:nvSpPr>
        <p:spPr/>
        <p:txBody>
          <a:bodyPr/>
          <a:lstStyle/>
          <a:p>
            <a:fld id="{0630AF08-A432-4844-9CB7-1A02B78314E1}" type="slidenum">
              <a:rPr lang="he-IL" smtClean="0"/>
              <a:t>11</a:t>
            </a:fld>
            <a:endParaRPr lang="he-IL"/>
          </a:p>
        </p:txBody>
      </p:sp>
    </p:spTree>
    <p:extLst>
      <p:ext uri="{BB962C8B-B14F-4D97-AF65-F5344CB8AC3E}">
        <p14:creationId xmlns:p14="http://schemas.microsoft.com/office/powerpoint/2010/main" val="2511018920"/>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14047</TotalTime>
  <Words>1437</Words>
  <Application>Microsoft Office PowerPoint</Application>
  <PresentationFormat>Widescreen</PresentationFormat>
  <Paragraphs>83</Paragraphs>
  <Slides>11</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ערכת נושא Office</vt:lpstr>
      <vt:lpstr>תזונת 10 / 10 / 80</vt:lpstr>
      <vt:lpstr>מבוא</vt:lpstr>
      <vt:lpstr>מבנה התפריט</vt:lpstr>
      <vt:lpstr>בני אדם מול בעלי חיים טורפים האם נועדנו לאכול מאכלים מעולם החי ?</vt:lpstr>
      <vt:lpstr>בני אדם מול בעלי חיים טורפים האם נועדנו לאכול מאכלים מעולם החי ?</vt:lpstr>
      <vt:lpstr>למה אנחנו הורסים את המזון שלנו</vt:lpstr>
      <vt:lpstr>חיידקים טובים או רעים ?</vt:lpstr>
      <vt:lpstr>הנזקים בתזונה מעובדת </vt:lpstr>
      <vt:lpstr>היתרונות בתזונת 10 / 10 / 80 </vt:lpstr>
      <vt:lpstr>4 הקריטריונים החשובים ביותר לבחירת מזון איכותי</vt:lpstr>
      <vt:lpstr>תפריט יומי סטנדרטי בתזונת 80/10/10</vt:lpstr>
    </vt:vector>
  </TitlesOfParts>
  <Company>Windows 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תזונת 10 / 10 / 80</dc:title>
  <dc:creator>User</dc:creator>
  <cp:lastModifiedBy>אמיר לוי</cp:lastModifiedBy>
  <cp:revision>48</cp:revision>
  <dcterms:created xsi:type="dcterms:W3CDTF">2022-11-12T18:57:49Z</dcterms:created>
  <dcterms:modified xsi:type="dcterms:W3CDTF">2025-04-27T08:57:32Z</dcterms:modified>
</cp:coreProperties>
</file>