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88" r:id="rId5"/>
    <p:sldId id="289" r:id="rId6"/>
    <p:sldId id="259" r:id="rId7"/>
    <p:sldId id="294" r:id="rId8"/>
    <p:sldId id="291" r:id="rId9"/>
    <p:sldId id="290" r:id="rId10"/>
    <p:sldId id="260" r:id="rId11"/>
    <p:sldId id="295" r:id="rId12"/>
    <p:sldId id="261" r:id="rId13"/>
    <p:sldId id="293" r:id="rId14"/>
    <p:sldId id="262" r:id="rId15"/>
    <p:sldId id="263" r:id="rId16"/>
    <p:sldId id="264" r:id="rId17"/>
    <p:sldId id="265" r:id="rId18"/>
    <p:sldId id="266" r:id="rId19"/>
    <p:sldId id="267" r:id="rId20"/>
    <p:sldId id="292" r:id="rId21"/>
    <p:sldId id="268" r:id="rId22"/>
    <p:sldId id="269" r:id="rId2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2" d="100"/>
          <a:sy n="52" d="100"/>
        </p:scale>
        <p:origin x="-1224" y="-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0C1CFA1-A2A1-4BA7-AEB4-35B4318D2819}" type="datetimeFigureOut">
              <a:rPr lang="he-IL" smtClean="0"/>
              <a:t>כ"ד/אדר ב/תשפ"ד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DA47A36-E4A5-4F52-AFCB-03F2F31518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3569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40EF-5891-4179-8FFA-9A4B2DB40E5A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433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F66C-1B2B-40D7-98EA-316E589B19C8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272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2CA2-0C10-41DE-B327-DCFAA0DFDD21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4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7476-0457-4A62-A6DA-C8B3286CAF89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0965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0EC17-3A06-4888-A942-5EBBD6AAF5FD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9951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BFB0-6CE8-4D2A-B8D6-0B61B46CC55B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3488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B7AF-1631-45DA-AADE-5E4342A91CE8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0666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6DA3-E395-4E9F-9B48-24A002F83A02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094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E695F-596C-4624-9FE4-F13D855219A1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244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0F98-90A9-43E5-AA88-9682C3951A55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636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DA1A-1FA6-4918-952A-7E573E3B47AF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595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C1C29-FE04-4A36-9B4E-2834458EB7AB}" type="datetime8">
              <a:rPr lang="he-IL" smtClean="0"/>
              <a:t>03 אפריל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16AC4-1ED7-456E-9B18-33A5534D0A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811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51520" y="20608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he-IL" sz="6000" dirty="0" smtClean="0"/>
              <a:t>תזונת 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he-IL" sz="6000" dirty="0" smtClean="0"/>
              <a:t>הריון ,תינוקות וילדים</a:t>
            </a:r>
            <a:endParaRPr lang="he-IL" sz="60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e-IL" sz="2400" b="1" dirty="0" smtClean="0">
                <a:solidFill>
                  <a:schemeClr val="tx1"/>
                </a:solidFill>
              </a:rPr>
              <a:t>  המרכז </a:t>
            </a:r>
            <a:r>
              <a:rPr lang="he-IL" sz="2400" b="1" dirty="0" smtClean="0">
                <a:solidFill>
                  <a:schemeClr val="tx1"/>
                </a:solidFill>
              </a:rPr>
              <a:t>לרפואה </a:t>
            </a:r>
            <a:r>
              <a:rPr lang="he-IL" sz="2400" b="1" dirty="0" smtClean="0">
                <a:solidFill>
                  <a:schemeClr val="tx1"/>
                </a:solidFill>
              </a:rPr>
              <a:t>טבעית</a:t>
            </a:r>
          </a:p>
          <a:p>
            <a:r>
              <a:rPr lang="he-IL" sz="2400" b="1" dirty="0" smtClean="0">
                <a:solidFill>
                  <a:schemeClr val="tx1"/>
                </a:solidFill>
              </a:rPr>
              <a:t>המחלקה לתזונה </a:t>
            </a:r>
            <a:r>
              <a:rPr lang="he-IL" sz="2400" b="1" dirty="0" smtClean="0">
                <a:solidFill>
                  <a:schemeClr val="tx1"/>
                </a:solidFill>
              </a:rPr>
              <a:t> </a:t>
            </a:r>
            <a:endParaRPr lang="he-IL" sz="2400" b="1" dirty="0">
              <a:solidFill>
                <a:schemeClr val="tx1"/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987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25" y="-3676"/>
            <a:ext cx="9216525" cy="6861675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רקע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 smtClean="0"/>
              <a:t>כשנה לפני כניסה להריון משפיעה ההתנהלות התזונתית של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האם </a:t>
            </a:r>
            <a:r>
              <a:rPr lang="he-IL" sz="2400" dirty="0" smtClean="0"/>
              <a:t>על בריאותה ובריאות התינוק </a:t>
            </a:r>
            <a:r>
              <a:rPr lang="he-IL" sz="2400" dirty="0" smtClean="0"/>
              <a:t>.</a:t>
            </a:r>
            <a:endParaRPr lang="he-IL" sz="2400" dirty="0" smtClean="0"/>
          </a:p>
          <a:p>
            <a:r>
              <a:rPr lang="he-IL" sz="2400" dirty="0" smtClean="0"/>
              <a:t>כמו כן </a:t>
            </a:r>
            <a:r>
              <a:rPr lang="he-IL" sz="2400" dirty="0" smtClean="0"/>
              <a:t>ההשפעה על הריון תקין , משקל העובר ,גודל </a:t>
            </a:r>
            <a:r>
              <a:rPr lang="he-IL" sz="2400" dirty="0" smtClean="0"/>
              <a:t>הראש והצלחת </a:t>
            </a:r>
            <a:r>
              <a:rPr lang="he-IL" sz="2400" dirty="0" smtClean="0"/>
              <a:t>ההנקה .</a:t>
            </a:r>
          </a:p>
          <a:p>
            <a:r>
              <a:rPr lang="he-IL" sz="2400" dirty="0" smtClean="0"/>
              <a:t>תזונה בריאה בהריון מעניקה לתינוק העתידי בריאות שלמה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ובהן </a:t>
            </a:r>
            <a:r>
              <a:rPr lang="he-IL" sz="2400" dirty="0" smtClean="0"/>
              <a:t>איברים מושלמים </a:t>
            </a:r>
            <a:r>
              <a:rPr lang="he-IL" sz="2400" dirty="0" smtClean="0"/>
              <a:t>חזקים , חלב </a:t>
            </a:r>
            <a:r>
              <a:rPr lang="he-IL" sz="2400" dirty="0" smtClean="0"/>
              <a:t>אם מזין ואיכותי .</a:t>
            </a:r>
          </a:p>
          <a:p>
            <a:r>
              <a:rPr lang="he-IL" sz="2400" dirty="0" smtClean="0"/>
              <a:t>בנוסף בריאות האם יחד עם חיוניות , מרץ ,מחשבות טובות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אף </a:t>
            </a:r>
            <a:r>
              <a:rPr lang="he-IL" sz="2400" dirty="0" smtClean="0"/>
              <a:t>הן נובעות מתזונה נכונה .</a:t>
            </a:r>
            <a:endParaRPr lang="he-IL" sz="240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799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מזונות מומלצים לנשים בהריון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he-IL" sz="2400" u="sng" dirty="0" smtClean="0"/>
              <a:t>דגנים מלאים : </a:t>
            </a:r>
            <a:r>
              <a:rPr lang="he-IL" sz="2400" dirty="0" smtClean="0"/>
              <a:t>שיבולת שועל , קינואה , אורז מלא.</a:t>
            </a:r>
          </a:p>
          <a:p>
            <a:r>
              <a:rPr lang="he-IL" sz="2400" dirty="0" smtClean="0"/>
              <a:t>פחמימות מלאות ומורכבות שומרות על רמות סוכר תקינות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בדם </a:t>
            </a:r>
            <a:r>
              <a:rPr lang="he-IL" sz="2400" dirty="0" smtClean="0"/>
              <a:t>ומכילות ויטמינים ומינרלים בעלי השפעה מרגיעה ושומרת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על </a:t>
            </a:r>
            <a:r>
              <a:rPr lang="he-IL" sz="2400" dirty="0" smtClean="0"/>
              <a:t>אנרגיה מאוזנת ומזינה .</a:t>
            </a:r>
          </a:p>
          <a:p>
            <a:r>
              <a:rPr lang="he-IL" sz="2400" u="sng" dirty="0" smtClean="0"/>
              <a:t>שומנים : </a:t>
            </a:r>
            <a:r>
              <a:rPr lang="he-IL" sz="2400" dirty="0" smtClean="0"/>
              <a:t>שמן זית לא מחומם , זרעי פשתן טחונים, גרעיני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דלעת </a:t>
            </a:r>
            <a:r>
              <a:rPr lang="he-IL" sz="2400" dirty="0" smtClean="0"/>
              <a:t>,אבוקדו, טחינה ,אגוזי מלך, פקאנים- אשר תורמים להתפתחות עצמית ומוחית תקינה של העובר וכן לבריאות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האם </a:t>
            </a:r>
            <a:r>
              <a:rPr lang="he-IL" sz="2400" dirty="0" smtClean="0"/>
              <a:t>.</a:t>
            </a:r>
          </a:p>
          <a:p>
            <a:r>
              <a:rPr lang="he-IL" sz="2400" u="sng" dirty="0" smtClean="0"/>
              <a:t>מים: </a:t>
            </a:r>
            <a:r>
              <a:rPr lang="he-IL" sz="2400" dirty="0" smtClean="0"/>
              <a:t>לשתות לפחות 4-5 כוסות מים ליום , אין להפריז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בשתיית </a:t>
            </a:r>
            <a:r>
              <a:rPr lang="he-IL" sz="2400" dirty="0" smtClean="0"/>
              <a:t>המים כגון:</a:t>
            </a:r>
            <a:r>
              <a:rPr lang="he-IL" sz="2400" u="sng" dirty="0"/>
              <a:t> </a:t>
            </a:r>
            <a:r>
              <a:rPr lang="he-IL" sz="2400" u="sng" dirty="0" smtClean="0"/>
              <a:t>2 עד 3 ליטר עלול להזיק לכליות.</a:t>
            </a:r>
          </a:p>
          <a:p>
            <a:r>
              <a:rPr lang="he-IL" sz="2400" dirty="0" smtClean="0"/>
              <a:t>חשיבות על צריכה </a:t>
            </a:r>
            <a:r>
              <a:rPr lang="he-IL" sz="2400" dirty="0" smtClean="0"/>
              <a:t>מרובה של פירות וירקות מגוונים 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3793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ממה להימנע בהריון ודגשים..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sz="2400" u="sng" dirty="0" smtClean="0"/>
              <a:t>מוצרי חלב: </a:t>
            </a:r>
            <a:r>
              <a:rPr lang="he-IL" sz="2400" dirty="0" smtClean="0"/>
              <a:t>עדיף להימנע ,במידה ואוכלים נעדיף אורגני 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מוצרי החלב -הינם עתירים בהורמונים ,חומרים משמרים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אשר </a:t>
            </a:r>
            <a:r>
              <a:rPr lang="he-IL" sz="2400" dirty="0" smtClean="0"/>
              <a:t>פוגעים בבריאות העובר.</a:t>
            </a:r>
          </a:p>
          <a:p>
            <a:r>
              <a:rPr lang="he-IL" sz="2400" u="sng" dirty="0" smtClean="0"/>
              <a:t>חטיפים : </a:t>
            </a:r>
            <a:r>
              <a:rPr lang="he-IL" sz="2400" dirty="0" smtClean="0"/>
              <a:t>להימנע ככל האפשר תחליפים אפשריים: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פירות יבשים</a:t>
            </a:r>
            <a:r>
              <a:rPr lang="he-IL" sz="2400" dirty="0" smtClean="0"/>
              <a:t>, תמרים ,עוגות ביתיות וכד..</a:t>
            </a:r>
          </a:p>
          <a:p>
            <a:r>
              <a:rPr lang="he-IL" sz="2400" u="sng" dirty="0" smtClean="0"/>
              <a:t>קפאין</a:t>
            </a:r>
            <a:r>
              <a:rPr lang="he-IL" sz="2400" dirty="0" smtClean="0"/>
              <a:t> -לצמצם צריכה ככל שניתן</a:t>
            </a:r>
          </a:p>
          <a:p>
            <a:r>
              <a:rPr lang="he-IL" sz="2400" dirty="0" smtClean="0"/>
              <a:t>דגים נעים </a:t>
            </a:r>
          </a:p>
          <a:p>
            <a:r>
              <a:rPr lang="he-IL" sz="2400" u="sng" dirty="0" smtClean="0"/>
              <a:t>אלומיניום ופלסטיק</a:t>
            </a:r>
            <a:r>
              <a:rPr lang="he-IL" sz="2400" dirty="0" smtClean="0"/>
              <a:t>: שימוש בכלים </a:t>
            </a:r>
            <a:r>
              <a:rPr lang="he-IL" sz="2400" dirty="0" err="1" smtClean="0"/>
              <a:t>חד"פ</a:t>
            </a:r>
            <a:r>
              <a:rPr lang="he-IL" sz="2400" dirty="0" smtClean="0"/>
              <a:t> </a:t>
            </a:r>
            <a:r>
              <a:rPr lang="he-IL" sz="2400" dirty="0" smtClean="0"/>
              <a:t>עם אוכל </a:t>
            </a:r>
            <a:r>
              <a:rPr lang="he-IL" sz="2400" dirty="0" smtClean="0"/>
              <a:t>חם גורם להצטברות אלומיניום </a:t>
            </a:r>
            <a:r>
              <a:rPr lang="he-IL" sz="2400" dirty="0" smtClean="0"/>
              <a:t>במוח </a:t>
            </a:r>
            <a:r>
              <a:rPr lang="he-IL" sz="2400" dirty="0" smtClean="0"/>
              <a:t>של העובר .</a:t>
            </a:r>
          </a:p>
          <a:p>
            <a:r>
              <a:rPr lang="he-IL" sz="2400" u="sng" dirty="0" smtClean="0"/>
              <a:t>צבעים </a:t>
            </a:r>
            <a:r>
              <a:rPr lang="he-IL" sz="2400" u="sng" dirty="0" smtClean="0"/>
              <a:t>מלאכותיים </a:t>
            </a:r>
            <a:r>
              <a:rPr lang="he-IL" sz="2400" dirty="0" smtClean="0"/>
              <a:t>: גומי</a:t>
            </a:r>
            <a:r>
              <a:rPr lang="he-IL" sz="2400" dirty="0" smtClean="0"/>
              <a:t>, במבה ,צבעי מאכל</a:t>
            </a:r>
          </a:p>
          <a:p>
            <a:r>
              <a:rPr lang="he-IL" sz="2400" u="sng" dirty="0" smtClean="0"/>
              <a:t>בשרים מתועשים: </a:t>
            </a:r>
            <a:r>
              <a:rPr lang="he-IL" sz="2400" dirty="0" smtClean="0"/>
              <a:t>נקניקיות ,פסטרמה , קציצות מעובדות,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שניצל מתועש </a:t>
            </a:r>
            <a:r>
              <a:rPr lang="he-IL" sz="2400" dirty="0" smtClean="0"/>
              <a:t>ועוד...</a:t>
            </a:r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720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ממה להימנע בהריון ודגשים..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סוכר ונתרן: ממתיקים כימיים </a:t>
            </a:r>
          </a:p>
          <a:p>
            <a:r>
              <a:rPr lang="he-IL" sz="2400" dirty="0" smtClean="0"/>
              <a:t>מזונות חריפים מידי או חמוצים מידי </a:t>
            </a:r>
            <a:endParaRPr lang="he-IL" sz="2400" dirty="0" smtClean="0"/>
          </a:p>
          <a:p>
            <a:r>
              <a:rPr lang="he-IL" sz="2400" dirty="0" smtClean="0"/>
              <a:t>מזונות </a:t>
            </a:r>
            <a:r>
              <a:rPr lang="he-IL" sz="2400" dirty="0" smtClean="0"/>
              <a:t>מתובלים </a:t>
            </a:r>
            <a:r>
              <a:rPr lang="he-IL" sz="2400" dirty="0" smtClean="0"/>
              <a:t>יתר על המידה .</a:t>
            </a:r>
          </a:p>
          <a:p>
            <a:r>
              <a:rPr lang="he-IL" sz="2400" dirty="0" smtClean="0"/>
              <a:t>מאפים מתועשים </a:t>
            </a:r>
            <a:endParaRPr lang="he-IL" sz="2400" dirty="0" smtClean="0"/>
          </a:p>
          <a:p>
            <a:r>
              <a:rPr lang="he-IL" sz="2400" dirty="0" smtClean="0"/>
              <a:t>מיני </a:t>
            </a:r>
            <a:r>
              <a:rPr lang="he-IL" sz="2400" dirty="0" smtClean="0"/>
              <a:t>מתיקה ,ממתקים </a:t>
            </a:r>
          </a:p>
          <a:p>
            <a:r>
              <a:rPr lang="he-IL" sz="2400" dirty="0" smtClean="0"/>
              <a:t>לצמצם צריכה מרובה של לחם ככל שניתן , ניתן להמיר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בדייסת </a:t>
            </a:r>
            <a:r>
              <a:rPr lang="he-IL" sz="2400" dirty="0" smtClean="0"/>
              <a:t>קוואקר, פריכיות אורז, אגוזים ופירות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915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המלצות נוספות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 smtClean="0"/>
              <a:t>שינה מספקת (7-8 שעות בלילה )</a:t>
            </a:r>
          </a:p>
          <a:p>
            <a:r>
              <a:rPr lang="he-IL" sz="2400" dirty="0" smtClean="0"/>
              <a:t>חשיפה לשמש </a:t>
            </a:r>
          </a:p>
          <a:p>
            <a:r>
              <a:rPr lang="he-IL" sz="2400" dirty="0" smtClean="0"/>
              <a:t>נשימות </a:t>
            </a:r>
          </a:p>
          <a:p>
            <a:r>
              <a:rPr lang="he-IL" sz="2400" dirty="0" smtClean="0"/>
              <a:t>פעילות גופנית מתאימה להריון </a:t>
            </a:r>
          </a:p>
          <a:p>
            <a:r>
              <a:rPr lang="he-IL" sz="2400" dirty="0" smtClean="0"/>
              <a:t>צריכה מגוונת של פירות וירקות, אגוזים שקדים  </a:t>
            </a:r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6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005064"/>
            <a:ext cx="2808312" cy="2232248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4762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תוספי תזונה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מומלצים במהלך הריון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אומגה 3 </a:t>
            </a:r>
          </a:p>
          <a:p>
            <a:r>
              <a:rPr lang="he-IL" sz="2400" dirty="0" smtClean="0"/>
              <a:t>ויטמין </a:t>
            </a:r>
            <a:r>
              <a:rPr lang="en-US" sz="2400" dirty="0" smtClean="0"/>
              <a:t>D</a:t>
            </a:r>
          </a:p>
          <a:p>
            <a:r>
              <a:rPr lang="he-IL" sz="2400" dirty="0" smtClean="0"/>
              <a:t>ברזל </a:t>
            </a:r>
            <a:endParaRPr lang="en-US" sz="2400" dirty="0" smtClean="0"/>
          </a:p>
          <a:p>
            <a:r>
              <a:rPr lang="he-IL" sz="2400" dirty="0" smtClean="0"/>
              <a:t>חומצה פולית </a:t>
            </a:r>
          </a:p>
          <a:p>
            <a:r>
              <a:rPr lang="he-IL" sz="2400" dirty="0" smtClean="0"/>
              <a:t>יוד </a:t>
            </a:r>
          </a:p>
          <a:p>
            <a:r>
              <a:rPr lang="he-IL" sz="2400" dirty="0" smtClean="0"/>
              <a:t>סידן</a:t>
            </a:r>
          </a:p>
          <a:p>
            <a:r>
              <a:rPr lang="he-IL" sz="2400" dirty="0" smtClean="0"/>
              <a:t>ג'ל אלוורה למצבי עצירות רק קפוא ללא קליפה בהשגחה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896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הנקה מדוע??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הנקה שומרת על מערכת חיסון תקינה של התינוק </a:t>
            </a:r>
            <a:r>
              <a:rPr lang="he-IL" sz="2400" dirty="0" smtClean="0"/>
              <a:t>.</a:t>
            </a:r>
          </a:p>
          <a:p>
            <a:r>
              <a:rPr lang="he-IL" sz="2400" dirty="0" smtClean="0"/>
              <a:t>מפחיתה </a:t>
            </a:r>
            <a:r>
              <a:rPr lang="he-IL" sz="2400" dirty="0" smtClean="0"/>
              <a:t>סיכויים </a:t>
            </a:r>
            <a:r>
              <a:rPr lang="he-IL" sz="2400" dirty="0" smtClean="0"/>
              <a:t>לחולי </a:t>
            </a:r>
            <a:r>
              <a:rPr lang="he-IL" sz="2400" dirty="0" smtClean="0"/>
              <a:t>בעודו תינוק </a:t>
            </a:r>
            <a:endParaRPr lang="he-IL" sz="2400" dirty="0" smtClean="0"/>
          </a:p>
          <a:p>
            <a:r>
              <a:rPr lang="he-IL" sz="2400" dirty="0" smtClean="0"/>
              <a:t>יחד </a:t>
            </a:r>
            <a:r>
              <a:rPr lang="he-IL" sz="2400" dirty="0" smtClean="0"/>
              <a:t>עם זאת משפיעה עליו ועל עתידו כמבוגר.</a:t>
            </a:r>
          </a:p>
          <a:p>
            <a:r>
              <a:rPr lang="he-IL" sz="2400" dirty="0" smtClean="0"/>
              <a:t>הסוכרים בחלב האם נכנסים לתאים בצורה מאוזנת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ויש </a:t>
            </a:r>
            <a:r>
              <a:rPr lang="he-IL" sz="2400" dirty="0" smtClean="0"/>
              <a:t>סיכוי נמוך יותר לסוכרת לעומת תמ"ל אשר הסוכרים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הנמצאים </a:t>
            </a:r>
            <a:r>
              <a:rPr lang="he-IL" sz="2400" dirty="0" smtClean="0"/>
              <a:t>בו הם הרכיב העיקרי אשר עלול לגרום לסוכרת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אצל </a:t>
            </a:r>
            <a:r>
              <a:rPr lang="he-IL" sz="2400" dirty="0" smtClean="0"/>
              <a:t>ילדים .</a:t>
            </a:r>
          </a:p>
          <a:p>
            <a:r>
              <a:rPr lang="he-IL" sz="2400" dirty="0" smtClean="0"/>
              <a:t>הנקה מעודדת התכווצות תקינה של הרחם לאחר הלידה </a:t>
            </a:r>
          </a:p>
          <a:p>
            <a:r>
              <a:rPr lang="he-IL" sz="2400" dirty="0"/>
              <a:t>הנקה נותנת קרבה בין האם לתינוק ,זמינות ואיכות.</a:t>
            </a:r>
          </a:p>
          <a:p>
            <a:endParaRPr lang="he-IL" sz="2400" dirty="0" smtClean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78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הנקה מדוע??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sz="2400" dirty="0" smtClean="0"/>
              <a:t>הנקה זהו המזון הכי טוב לתינוק שנולד ,בשלבים הראשונים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של חיי התינוק </a:t>
            </a:r>
            <a:r>
              <a:rPr lang="he-IL" sz="2400" dirty="0" smtClean="0"/>
              <a:t>מערכת העיכול שלו עדיין בשלבי התפתחות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וההזנה </a:t>
            </a:r>
            <a:r>
              <a:rPr lang="he-IL" sz="2400" dirty="0" smtClean="0"/>
              <a:t>האפשרית בשבילו היא רק בצורת נוזל ולא מוצרים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מוצקים </a:t>
            </a:r>
            <a:r>
              <a:rPr lang="he-IL" sz="2400" dirty="0" smtClean="0"/>
              <a:t>אשר קשים לפירוק ועיכול .</a:t>
            </a:r>
          </a:p>
          <a:p>
            <a:r>
              <a:rPr lang="he-IL" sz="2400" dirty="0" smtClean="0"/>
              <a:t>חלב האם מכיל את כל היסודות הדרושים לתינוק </a:t>
            </a:r>
          </a:p>
          <a:p>
            <a:r>
              <a:rPr lang="he-IL" sz="2400" dirty="0" smtClean="0"/>
              <a:t>הנקה מתעכלת בצורה הכי טובה </a:t>
            </a:r>
          </a:p>
          <a:p>
            <a:r>
              <a:rPr lang="he-IL" sz="2400" dirty="0" smtClean="0"/>
              <a:t>החלב אינו מתחמצן והוא תמיד בטמפ' הנכונה </a:t>
            </a:r>
          </a:p>
          <a:p>
            <a:r>
              <a:rPr lang="he-IL" sz="2400" dirty="0" smtClean="0"/>
              <a:t>הנקה מעודדת גדילה תקינה ומאוזנת </a:t>
            </a:r>
            <a:endParaRPr lang="he-IL" sz="2400" dirty="0" smtClean="0"/>
          </a:p>
          <a:p>
            <a:r>
              <a:rPr lang="he-IL" sz="2400" dirty="0" smtClean="0"/>
              <a:t>תינוקות </a:t>
            </a:r>
            <a:r>
              <a:rPr lang="he-IL" sz="2400" dirty="0" smtClean="0"/>
              <a:t>יונקים אנרגטיים יותר ועלייתם במשקל מאוזנת .</a:t>
            </a:r>
          </a:p>
          <a:p>
            <a:r>
              <a:rPr lang="he-IL" sz="2400" dirty="0" smtClean="0"/>
              <a:t>מחקרים </a:t>
            </a:r>
            <a:r>
              <a:rPr lang="he-IL" sz="2400" dirty="0" smtClean="0"/>
              <a:t>מראים כי תינוקות יונקים חכמים יותר בשל רמות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גבוהות </a:t>
            </a:r>
            <a:r>
              <a:rPr lang="he-IL" sz="2400" dirty="0" smtClean="0"/>
              <a:t>של </a:t>
            </a:r>
            <a:r>
              <a:rPr lang="en-US" sz="2400" dirty="0" smtClean="0"/>
              <a:t>DHA</a:t>
            </a:r>
            <a:r>
              <a:rPr lang="he-IL" sz="2400" dirty="0" smtClean="0"/>
              <a:t>(שומן בחלב האם) ומנת המשכל שלהם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גבוהה </a:t>
            </a:r>
            <a:r>
              <a:rPr lang="he-IL" sz="2400" dirty="0" smtClean="0"/>
              <a:t>יותר.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17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תזונה לאם בשלבי ההנקה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כדי לשים לב למזונות אשר עלולים לגרום לתופעות לוואי אצל התינוק כגון: גזים, פריחות עוריות , ליחות וכד'.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מזונות </a:t>
            </a:r>
            <a:r>
              <a:rPr lang="he-IL" sz="2400" dirty="0" smtClean="0"/>
              <a:t>אשר יש לבדוק אם קיימת רגישות לתינוק היונק והם:</a:t>
            </a:r>
          </a:p>
          <a:p>
            <a:r>
              <a:rPr lang="he-IL" sz="2400" dirty="0" smtClean="0"/>
              <a:t>בצל, שום, מאכלים מתובלים במיוחד, כרוב ,כרובית, קטניות למיניהן, מטוגנים, מוצרי חלב , מרגרינה , חיטה , קפאין ושוקולד.</a:t>
            </a:r>
          </a:p>
          <a:p>
            <a:r>
              <a:rPr lang="he-IL" sz="2400" dirty="0" smtClean="0"/>
              <a:t>אין המטרה להימנע מכולן אך אם קיימת תחושה שהתינוק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סובל </a:t>
            </a:r>
            <a:r>
              <a:rPr lang="he-IL" sz="2400" dirty="0" smtClean="0"/>
              <a:t>ניתן להוריד כל פעם מזון לכמה ימים ולבחון את המצב .</a:t>
            </a:r>
          </a:p>
          <a:p>
            <a:r>
              <a:rPr lang="he-IL" sz="2400" dirty="0" smtClean="0"/>
              <a:t>במידה ומתקיימים מצבים כגון : שלשולים, עצירות , ליחות מרובות, גודש בדרכי הנשימה עליונות ותחתונות, כאבי בטן ,גזים.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כל אלו כדי להסיר מהתפריט.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145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צמחי מרפא במהלך ההנקה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sz="2400" dirty="0" smtClean="0"/>
              <a:t>במהלך הנקה נרצה להגביר את כמות חלב האם וכן נרצה גם להעשיר אותו .</a:t>
            </a:r>
          </a:p>
          <a:p>
            <a:r>
              <a:rPr lang="he-IL" sz="2400" dirty="0" smtClean="0"/>
              <a:t>נמליץ על צמחים בחליטות למשל 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זרעי שומר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סרפד עלים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חילבה במאכל /כמוסות/ טינקטורה מנודפת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מורינגה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ספירולינה להעשרה</a:t>
            </a:r>
          </a:p>
          <a:p>
            <a:r>
              <a:rPr lang="he-IL" sz="2400" dirty="0" smtClean="0"/>
              <a:t>יש אפשרות לבניית פורמולה לאחר לידה להעצמת דם וכן לאיזון האם לאחר הלידה על כך נמליץ למשל על 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אנג'ליקה סינית לבניית דם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וויטניה לאיזון כללי וכן לאיזון דם</a:t>
            </a:r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567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תזונה לתינוק חצי שנה עד 9 חודשים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כדאי להמשיך ולהניק ככל שניתן .</a:t>
            </a:r>
          </a:p>
          <a:p>
            <a:r>
              <a:rPr lang="he-IL" sz="2400" dirty="0" smtClean="0"/>
              <a:t>בתוספת להנקה או </a:t>
            </a:r>
            <a:r>
              <a:rPr lang="he-IL" sz="2400" dirty="0" err="1" smtClean="0"/>
              <a:t>תמ"ל</a:t>
            </a:r>
            <a:r>
              <a:rPr lang="he-IL" sz="2400" dirty="0" smtClean="0"/>
              <a:t> יש להזין את התינוק בפירות וירקות מרוסקים במצב בגוון .</a:t>
            </a:r>
          </a:p>
          <a:p>
            <a:r>
              <a:rPr lang="he-IL" sz="2400" dirty="0" smtClean="0"/>
              <a:t>במידה התינוק אינו שבע ניתן להוסיף דגנים וקטניות מבושלים ומרוסקים כגון: דייסת קוואקר/ דייסת אורז/ כוסמת /קינואה </a:t>
            </a:r>
          </a:p>
          <a:p>
            <a:r>
              <a:rPr lang="he-IL" sz="2400" dirty="0" smtClean="0"/>
              <a:t>יש להוסיף לדייסה או הקטניות עלים קצוצים.</a:t>
            </a:r>
          </a:p>
          <a:p>
            <a:r>
              <a:rPr lang="he-IL" sz="2400" dirty="0" smtClean="0"/>
              <a:t>דגים: דגי ים עמוקים כגון: אמנון, סלמון מבושלים וטוחנים  </a:t>
            </a:r>
          </a:p>
          <a:p>
            <a:r>
              <a:rPr lang="he-IL" sz="2400" dirty="0" smtClean="0"/>
              <a:t>בשלב זה התינוק עדיין ללא כל השיניים בפה כך שעדיף שהמזון יהיה מרוסק ומבושל ורך.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795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תזונה לתינוק חצי שנה עד 9 חודשים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/>
              <a:t>שיניים מעידות על בשלות עיכולית פנימית ובשל כך נתאים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את </a:t>
            </a:r>
            <a:r>
              <a:rPr lang="he-IL" sz="2400" dirty="0"/>
              <a:t>המזון לתינוק ואת המרקם.</a:t>
            </a:r>
          </a:p>
          <a:p>
            <a:r>
              <a:rPr lang="he-IL" sz="2400" dirty="0"/>
              <a:t>בשלב זה נמנע מפירות הדר ,פלפלים חצילים עגבניות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ותפוחי </a:t>
            </a:r>
            <a:r>
              <a:rPr lang="he-IL" sz="2400" dirty="0"/>
              <a:t>אדמה .</a:t>
            </a:r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13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501008"/>
            <a:ext cx="4320480" cy="2725008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81496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תזונה לגיל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תשעה חודשים עד שנה וחודשיים/ שלוש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בשלב זה ניתן לשלב בארוחות בשר ועוף מרוסקים או חתוכים לחתיכות קטנות .</a:t>
            </a:r>
          </a:p>
          <a:p>
            <a:r>
              <a:rPr lang="he-IL" sz="2400" dirty="0" smtClean="0"/>
              <a:t>התאמה למצב השיניים בפה מבחינת שיניים טוחנות.</a:t>
            </a:r>
          </a:p>
          <a:p>
            <a:r>
              <a:rPr lang="he-IL" sz="2400" dirty="0" smtClean="0"/>
              <a:t>נעדיף קציצות טחונות ומבושלות .</a:t>
            </a:r>
          </a:p>
          <a:p>
            <a:r>
              <a:rPr lang="he-IL" sz="2400" dirty="0" smtClean="0"/>
              <a:t>לא כדאי בשלב זה חתיכות שלמות של עוף או סטייק , שיפון, תירס ,עגבניות ,תפוחי אדמה , ביצים ,טופו, יוגורט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406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תזונה לגיל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שנה וחודשיים /שלוש עד גיל 3 שנים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ניתן להוסיף למגוון המזונות הבאים: פירות הדר ,דגנים, בשר, דגים, עוף ,אבוקדו ,טחינה ,שקדים, כוסמת ,אורז ,קינואה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שיבולת שועל ,קטניות מכל הגוונים (עדיף שיהיו מושרות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ומונבטות על מנת למנוע רגישויות יתר או ייצור גזים וכאבי בטן .</a:t>
            </a:r>
          </a:p>
          <a:p>
            <a:r>
              <a:rPr lang="he-IL" sz="2400" dirty="0" smtClean="0"/>
              <a:t>נתאים מזון לפי מצב השיניים של הילד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15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077072"/>
            <a:ext cx="3384376" cy="2016224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478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טעויות בתזונת תינוקות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חלב ומוצריו</a:t>
            </a:r>
          </a:p>
          <a:p>
            <a:r>
              <a:rPr lang="he-IL" sz="2400" dirty="0" smtClean="0"/>
              <a:t>מוצרים מזוקקים עתירי סוכר כגון: מיץ פטל, במבה , פתי בר</a:t>
            </a:r>
          </a:p>
          <a:p>
            <a:r>
              <a:rPr lang="he-IL" sz="2400" dirty="0" smtClean="0"/>
              <a:t>חטיפי תינוקות.</a:t>
            </a:r>
          </a:p>
          <a:p>
            <a:r>
              <a:rPr lang="he-IL" sz="2400" dirty="0" smtClean="0"/>
              <a:t>שימוש מופרז במלח ותיבול </a:t>
            </a:r>
          </a:p>
          <a:p>
            <a:r>
              <a:rPr lang="he-IL" sz="2400" dirty="0" smtClean="0"/>
              <a:t>שימוש בקופסאות שימורים</a:t>
            </a:r>
          </a:p>
          <a:p>
            <a:r>
              <a:rPr lang="he-IL" sz="2400" dirty="0" smtClean="0"/>
              <a:t>מזון שאינו מרוסק ולא מותאם ליכולת הלעיסה של התינוק</a:t>
            </a:r>
          </a:p>
          <a:p>
            <a:r>
              <a:rPr lang="he-IL" sz="2400" dirty="0" smtClean="0"/>
              <a:t>חמאת בוטנים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043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תזונת ילדים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sz="2400" dirty="0" smtClean="0"/>
              <a:t>ניתן דגש על שימוש במזון מתוצרת ביתית בעל ערך תזונתי גבוהה אשר חשוב לגדילה תקינה ,התפתחות קוגניטיבית יעילה ,חיוניות ושמחת חיים.</a:t>
            </a:r>
          </a:p>
          <a:p>
            <a:r>
              <a:rPr lang="he-IL" sz="2400" dirty="0" smtClean="0"/>
              <a:t>דגנים מלאים , פירות במגוון ,קטניות ,שומנים ממקור טבעי כגון: טחינה ,אבוקדו ,שמן זית ,חמאת שקדים .</a:t>
            </a:r>
          </a:p>
          <a:p>
            <a:r>
              <a:rPr lang="he-IL" sz="2400" dirty="0" smtClean="0"/>
              <a:t>מעל גיל 5 אפשרי שקדים ואגוזים שלמים וכן בשר ועוף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(נעדיף אורגני ).</a:t>
            </a:r>
          </a:p>
          <a:p>
            <a:r>
              <a:rPr lang="he-IL" sz="2400" dirty="0" smtClean="0"/>
              <a:t>נמנע ממוצרים מעובדים ללא ערך תזונתי ,למשל קמחים לבנים, ממתיקים ,חטיפים שוקו ,חמוצים ,מלוחים ,מזון מקופסאות שימורים.</a:t>
            </a:r>
          </a:p>
          <a:p>
            <a:r>
              <a:rPr lang="he-IL" sz="2400" dirty="0" smtClean="0"/>
              <a:t>קפה ,מיצים ,דגני בוקר , נקניקיות ,פסטרמה, בשרים מעובדים, גבינה צהובה וכל מוצרי החלב ,חומץ.</a:t>
            </a:r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74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תזונת ילדים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כדי לתת לילדים הסברים ,הם אוהבים שמסבירים להם את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הקשר בין המזון שהם אוכלים לבין בריאות הגוף.</a:t>
            </a:r>
          </a:p>
          <a:p>
            <a:r>
              <a:rPr lang="he-IL" sz="2400" dirty="0" smtClean="0"/>
              <a:t>לתת להם להכיר טעמים ללא תיבול ,פתאום מגלים כמה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בטטה ללא כלום טעימה פשוט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18</a:t>
            </a:fld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005064"/>
            <a:ext cx="3790912" cy="229846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61872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 לארוחות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בוקר: </a:t>
            </a:r>
          </a:p>
          <a:p>
            <a:r>
              <a:rPr lang="he-IL" sz="2400" dirty="0" smtClean="0"/>
              <a:t>סלט פירות /פירות חתוכים אפשר להוסיף טחינה או אגוזים/ שקדים וכדומה .</a:t>
            </a:r>
            <a:endParaRPr lang="he-IL" sz="2400" dirty="0"/>
          </a:p>
          <a:p>
            <a:r>
              <a:rPr lang="he-IL" sz="2400" dirty="0" smtClean="0"/>
              <a:t>מעל גיל 5 אפשרי שקדים לא טחונים </a:t>
            </a:r>
          </a:p>
          <a:p>
            <a:r>
              <a:rPr lang="he-IL" sz="2400" dirty="0" smtClean="0"/>
              <a:t>אפשרות לארוחה הנ"ל בצורת שייק וניתן להוסיף זרעים מסוימים כגון: זרעי שיאה /זרעי פשתן בעלי ערך תזונתי גבוהה.</a:t>
            </a:r>
          </a:p>
          <a:p>
            <a:r>
              <a:rPr lang="he-IL" sz="2400" dirty="0" smtClean="0"/>
              <a:t>דייסת שיבולת שועל יחד עם פירות טריים, בתוספת קינמון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חמאת בוטנים, </a:t>
            </a:r>
            <a:r>
              <a:rPr lang="he-IL" sz="2400" dirty="0" err="1" smtClean="0"/>
              <a:t>סילאן</a:t>
            </a:r>
            <a:r>
              <a:rPr lang="he-IL" sz="2400" dirty="0" smtClean="0"/>
              <a:t> או דבש להמתקה .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38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דוגמאות לארוחות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ארוחת עשר </a:t>
            </a:r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he-IL" sz="2400" dirty="0" smtClean="0"/>
              <a:t>כריך </a:t>
            </a:r>
            <a:r>
              <a:rPr lang="he-IL" sz="2400" dirty="0"/>
              <a:t>מתוצרת ביתית מדגן מלא יחד עם טחינה /אבוקדו/ חמאת שקדים יחד עם ירק חתוך בצד </a:t>
            </a:r>
            <a:r>
              <a:rPr lang="he-IL" sz="2400" dirty="0" smtClean="0"/>
              <a:t>.</a:t>
            </a:r>
          </a:p>
          <a:p>
            <a:r>
              <a:rPr lang="he-IL" sz="2400" dirty="0" smtClean="0"/>
              <a:t>עוגיות </a:t>
            </a:r>
            <a:r>
              <a:rPr lang="he-IL" sz="2400" dirty="0"/>
              <a:t>שיבולת שועל מתוצרת ביתית </a:t>
            </a:r>
            <a:endParaRPr lang="he-IL" sz="2400" dirty="0" smtClean="0"/>
          </a:p>
          <a:p>
            <a:r>
              <a:rPr lang="he-IL" sz="2400" dirty="0" smtClean="0"/>
              <a:t>חביתה </a:t>
            </a:r>
            <a:r>
              <a:rPr lang="he-IL" sz="2400" dirty="0"/>
              <a:t>/ביצה קשה אורגנית יחד עם אבוקדו /טחינה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וירקות </a:t>
            </a:r>
            <a:r>
              <a:rPr lang="he-IL" sz="2400" dirty="0"/>
              <a:t>חתוכים.</a:t>
            </a:r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520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דוגמאות לארוחות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ארוחת צהריים: </a:t>
            </a:r>
            <a:r>
              <a:rPr lang="he-IL" sz="2400" dirty="0" smtClean="0"/>
              <a:t>ירקות חיים יחד עם ירוקות מבושלים יחד עם </a:t>
            </a:r>
            <a:r>
              <a:rPr lang="en-US" sz="2400" dirty="0" smtClean="0"/>
              <a:t>:</a:t>
            </a:r>
            <a:br>
              <a:rPr lang="en-US" sz="2400" dirty="0" smtClean="0"/>
            </a:br>
            <a:r>
              <a:rPr lang="he-IL" sz="2400" dirty="0" smtClean="0"/>
              <a:t>דג/ עוף/ בשרו וטחינה / שמן זית / אבוקדו ואפונה /שעועית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ירוקה או אדממה/ ברוקולי / כרובית מבושלת או אפויה .</a:t>
            </a:r>
          </a:p>
          <a:p>
            <a:r>
              <a:rPr lang="he-IL" sz="2400" dirty="0" smtClean="0"/>
              <a:t>קטניות מבושלות יחד עם דגנים מבושלים –אורז מלא /קינואה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או כוסמת יחד עם אבוקדו ושמן זית /טחינה ובטטה /תפוחי אדמה מבושלים /אפויים.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997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דוגמאות לארוחות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ארוחת ערב :</a:t>
            </a:r>
            <a:r>
              <a:rPr lang="he-IL" sz="2400" dirty="0"/>
              <a:t>מרקי ירקות : כתום/ אפונה /ירקות שורש/ עגבניות וכדומה .</a:t>
            </a:r>
          </a:p>
          <a:p>
            <a:r>
              <a:rPr lang="he-IL" sz="2400" dirty="0"/>
              <a:t>פשטידת ירק אפויה </a:t>
            </a:r>
          </a:p>
          <a:p>
            <a:r>
              <a:rPr lang="he-IL" sz="2400" dirty="0"/>
              <a:t>אנטי </a:t>
            </a:r>
            <a:r>
              <a:rPr lang="he-IL" sz="2400" dirty="0" err="1"/>
              <a:t>פסטי</a:t>
            </a:r>
            <a:r>
              <a:rPr lang="he-IL" sz="2400" dirty="0"/>
              <a:t> </a:t>
            </a:r>
          </a:p>
          <a:p>
            <a:r>
              <a:rPr lang="he-IL" sz="2400" dirty="0"/>
              <a:t>תפוחי אדמה /בטטה בתנור /אפונה /ברוקולי /כרובית מבושלים .</a:t>
            </a:r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הזכויות שמורות למרכז לרפואה טבעית אמיר לוי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6AC4-1ED7-456E-9B18-33A5534D0AE2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259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10513</TotalTime>
  <Words>869</Words>
  <Application>Microsoft Office PowerPoint</Application>
  <PresentationFormat>‫הצגה על המסך (4:3)</PresentationFormat>
  <Paragraphs>165</Paragraphs>
  <Slides>22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3" baseType="lpstr">
      <vt:lpstr>ערכת נושא Office</vt:lpstr>
      <vt:lpstr>תזונת  הריון ,תינוקות וילדים</vt:lpstr>
      <vt:lpstr>רקע</vt:lpstr>
      <vt:lpstr>מזונות מומלצים לנשים בהריון</vt:lpstr>
      <vt:lpstr>ממה להימנע בהריון ודגשים..</vt:lpstr>
      <vt:lpstr>ממה להימנע בהריון ודגשים..</vt:lpstr>
      <vt:lpstr>המלצות נוספות </vt:lpstr>
      <vt:lpstr>תוספי תזונה מומלצים במהלך הריון</vt:lpstr>
      <vt:lpstr>הנקה מדוע??</vt:lpstr>
      <vt:lpstr>הנקה מדוע??</vt:lpstr>
      <vt:lpstr>תזונה לאם בשלבי ההנקה</vt:lpstr>
      <vt:lpstr>צמחי מרפא במהלך ההנקה </vt:lpstr>
      <vt:lpstr>תזונה לתינוק חצי שנה עד 9 חודשים</vt:lpstr>
      <vt:lpstr>תזונה לתינוק חצי שנה עד 9 חודשים</vt:lpstr>
      <vt:lpstr>תזונה לגיל תשעה חודשים עד שנה וחודשיים/ שלוש </vt:lpstr>
      <vt:lpstr>תזונה לגיל  שנה וחודשיים /שלוש עד גיל 3 שנים</vt:lpstr>
      <vt:lpstr>טעויות בתזונת תינוקות </vt:lpstr>
      <vt:lpstr>תזונת ילדים </vt:lpstr>
      <vt:lpstr>תזונת ילדים</vt:lpstr>
      <vt:lpstr>דוגמאות לארוחות </vt:lpstr>
      <vt:lpstr>דוגמאות לארוחות </vt:lpstr>
      <vt:lpstr>דוגמאות לארוחות </vt:lpstr>
      <vt:lpstr>דוגמאות לארוחות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תזונת הריון ,תינוקות וילדים</dc:title>
  <dc:creator>Hadassa</dc:creator>
  <cp:lastModifiedBy>Hadassa</cp:lastModifiedBy>
  <cp:revision>68</cp:revision>
  <dcterms:created xsi:type="dcterms:W3CDTF">2024-03-26T11:04:40Z</dcterms:created>
  <dcterms:modified xsi:type="dcterms:W3CDTF">2024-04-03T12:39:09Z</dcterms:modified>
</cp:coreProperties>
</file>