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7" r:id="rId3"/>
    <p:sldId id="258" r:id="rId4"/>
    <p:sldId id="269" r:id="rId5"/>
    <p:sldId id="259" r:id="rId6"/>
    <p:sldId id="260" r:id="rId7"/>
    <p:sldId id="268" r:id="rId8"/>
    <p:sldId id="261" r:id="rId9"/>
    <p:sldId id="262" r:id="rId10"/>
    <p:sldId id="263" r:id="rId11"/>
    <p:sldId id="264" r:id="rId12"/>
    <p:sldId id="265" r:id="rId13"/>
    <p:sldId id="266"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irlevy9@gmail.com" userId="0117576d4d8eea34" providerId="LiveId" clId="{7C250F95-9236-4A32-86E6-9E3757122190}"/>
    <pc:docChg chg="modSld sldOrd">
      <pc:chgData name="amirlevy9@gmail.com" userId="0117576d4d8eea34" providerId="LiveId" clId="{7C250F95-9236-4A32-86E6-9E3757122190}" dt="2023-11-06T15:40:58.946" v="48"/>
      <pc:docMkLst>
        <pc:docMk/>
      </pc:docMkLst>
      <pc:sldChg chg="modSp mod">
        <pc:chgData name="amirlevy9@gmail.com" userId="0117576d4d8eea34" providerId="LiveId" clId="{7C250F95-9236-4A32-86E6-9E3757122190}" dt="2023-11-06T15:30:19.412" v="3" actId="20577"/>
        <pc:sldMkLst>
          <pc:docMk/>
          <pc:sldMk cId="168016014" sldId="256"/>
        </pc:sldMkLst>
        <pc:spChg chg="mod">
          <ac:chgData name="amirlevy9@gmail.com" userId="0117576d4d8eea34" providerId="LiveId" clId="{7C250F95-9236-4A32-86E6-9E3757122190}" dt="2023-11-06T15:30:19.412" v="3" actId="20577"/>
          <ac:spMkLst>
            <pc:docMk/>
            <pc:sldMk cId="168016014" sldId="256"/>
            <ac:spMk id="2" creationId="{00000000-0000-0000-0000-000000000000}"/>
          </ac:spMkLst>
        </pc:spChg>
      </pc:sldChg>
      <pc:sldChg chg="modSp mod">
        <pc:chgData name="amirlevy9@gmail.com" userId="0117576d4d8eea34" providerId="LiveId" clId="{7C250F95-9236-4A32-86E6-9E3757122190}" dt="2023-11-06T15:38:29.378" v="22" actId="20577"/>
        <pc:sldMkLst>
          <pc:docMk/>
          <pc:sldMk cId="70289186" sldId="266"/>
        </pc:sldMkLst>
        <pc:spChg chg="mod">
          <ac:chgData name="amirlevy9@gmail.com" userId="0117576d4d8eea34" providerId="LiveId" clId="{7C250F95-9236-4A32-86E6-9E3757122190}" dt="2023-11-06T15:38:29.378" v="22" actId="20577"/>
          <ac:spMkLst>
            <pc:docMk/>
            <pc:sldMk cId="70289186" sldId="266"/>
            <ac:spMk id="2" creationId="{00000000-0000-0000-0000-000000000000}"/>
          </ac:spMkLst>
        </pc:spChg>
      </pc:sldChg>
      <pc:sldChg chg="modSp mod">
        <pc:chgData name="amirlevy9@gmail.com" userId="0117576d4d8eea34" providerId="LiveId" clId="{7C250F95-9236-4A32-86E6-9E3757122190}" dt="2023-11-06T15:39:27.998" v="46" actId="20577"/>
        <pc:sldMkLst>
          <pc:docMk/>
          <pc:sldMk cId="849366898" sldId="267"/>
        </pc:sldMkLst>
        <pc:spChg chg="mod">
          <ac:chgData name="amirlevy9@gmail.com" userId="0117576d4d8eea34" providerId="LiveId" clId="{7C250F95-9236-4A32-86E6-9E3757122190}" dt="2023-11-06T15:39:27.998" v="46" actId="20577"/>
          <ac:spMkLst>
            <pc:docMk/>
            <pc:sldMk cId="849366898" sldId="267"/>
            <ac:spMk id="2" creationId="{00000000-0000-0000-0000-000000000000}"/>
          </ac:spMkLst>
        </pc:spChg>
      </pc:sldChg>
      <pc:sldChg chg="ord">
        <pc:chgData name="amirlevy9@gmail.com" userId="0117576d4d8eea34" providerId="LiveId" clId="{7C250F95-9236-4A32-86E6-9E3757122190}" dt="2023-11-06T15:40:58.946" v="48"/>
        <pc:sldMkLst>
          <pc:docMk/>
          <pc:sldMk cId="1437956459" sldId="268"/>
        </pc:sldMkLst>
      </pc:sldChg>
      <pc:sldChg chg="modSp mod">
        <pc:chgData name="amirlevy9@gmail.com" userId="0117576d4d8eea34" providerId="LiveId" clId="{7C250F95-9236-4A32-86E6-9E3757122190}" dt="2023-11-06T15:33:57.056" v="5" actId="1035"/>
        <pc:sldMkLst>
          <pc:docMk/>
          <pc:sldMk cId="4118448859" sldId="269"/>
        </pc:sldMkLst>
        <pc:picChg chg="mod">
          <ac:chgData name="amirlevy9@gmail.com" userId="0117576d4d8eea34" providerId="LiveId" clId="{7C250F95-9236-4A32-86E6-9E3757122190}" dt="2023-11-06T15:33:57.056" v="5" actId="1035"/>
          <ac:picMkLst>
            <pc:docMk/>
            <pc:sldMk cId="4118448859" sldId="269"/>
            <ac:picMk id="6" creationId="{00000000-0000-0000-0000-000000000000}"/>
          </ac:picMkLst>
        </pc:picChg>
      </pc:sldChg>
    </pc:docChg>
  </pc:docChgLst>
  <pc:docChgLst>
    <pc:chgData name="אמיר לוי" userId="0117576d4d8eea34" providerId="LiveId" clId="{BD9D4C76-FA61-46C3-B862-4B0157410CF6}"/>
    <pc:docChg chg="undo redo custSel modSld">
      <pc:chgData name="אמיר לוי" userId="0117576d4d8eea34" providerId="LiveId" clId="{BD9D4C76-FA61-46C3-B862-4B0157410CF6}" dt="2023-08-09T09:07:13.469" v="64" actId="1440"/>
      <pc:docMkLst>
        <pc:docMk/>
      </pc:docMkLst>
      <pc:sldChg chg="addSp modSp mod">
        <pc:chgData name="אמיר לוי" userId="0117576d4d8eea34" providerId="LiveId" clId="{BD9D4C76-FA61-46C3-B862-4B0157410CF6}" dt="2023-08-09T09:07:13.469" v="64" actId="1440"/>
        <pc:sldMkLst>
          <pc:docMk/>
          <pc:sldMk cId="168016014" sldId="256"/>
        </pc:sldMkLst>
        <pc:spChg chg="mod">
          <ac:chgData name="אמיר לוי" userId="0117576d4d8eea34" providerId="LiveId" clId="{BD9D4C76-FA61-46C3-B862-4B0157410CF6}" dt="2023-08-09T09:06:48.953" v="19" actId="1076"/>
          <ac:spMkLst>
            <pc:docMk/>
            <pc:sldMk cId="168016014" sldId="256"/>
            <ac:spMk id="2" creationId="{00000000-0000-0000-0000-000000000000}"/>
          </ac:spMkLst>
        </pc:spChg>
        <pc:spChg chg="mod">
          <ac:chgData name="אמיר לוי" userId="0117576d4d8eea34" providerId="LiveId" clId="{BD9D4C76-FA61-46C3-B862-4B0157410CF6}" dt="2023-08-09T09:06:52.682" v="20" actId="1076"/>
          <ac:spMkLst>
            <pc:docMk/>
            <pc:sldMk cId="168016014" sldId="256"/>
            <ac:spMk id="3" creationId="{00000000-0000-0000-0000-000000000000}"/>
          </ac:spMkLst>
        </pc:spChg>
        <pc:picChg chg="add mod">
          <ac:chgData name="אמיר לוי" userId="0117576d4d8eea34" providerId="LiveId" clId="{BD9D4C76-FA61-46C3-B862-4B0157410CF6}" dt="2023-08-09T09:07:13.469" v="64" actId="1440"/>
          <ac:picMkLst>
            <pc:docMk/>
            <pc:sldMk cId="168016014" sldId="256"/>
            <ac:picMk id="6" creationId="{704C9192-5548-42AD-F31E-B500BC7866C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F3DA3DD2-9C33-48EE-BFA7-534A3F3F55C5}" type="datetimeFigureOut">
              <a:rPr lang="he-IL" smtClean="0"/>
              <a:t>כ"ב/חשון/תשפ"ד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CD5D52CE-AAD3-465A-8889-A84F82F7E690}" type="slidenum">
              <a:rPr lang="he-IL" smtClean="0"/>
              <a:t>‹#›</a:t>
            </a:fld>
            <a:endParaRPr lang="he-IL"/>
          </a:p>
        </p:txBody>
      </p:sp>
    </p:spTree>
    <p:extLst>
      <p:ext uri="{BB962C8B-B14F-4D97-AF65-F5344CB8AC3E}">
        <p14:creationId xmlns:p14="http://schemas.microsoft.com/office/powerpoint/2010/main" val="248602670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CD5D52CE-AAD3-465A-8889-A84F82F7E690}" type="slidenum">
              <a:rPr lang="he-IL" smtClean="0"/>
              <a:t>2</a:t>
            </a:fld>
            <a:endParaRPr lang="he-IL"/>
          </a:p>
        </p:txBody>
      </p:sp>
    </p:spTree>
    <p:extLst>
      <p:ext uri="{BB962C8B-B14F-4D97-AF65-F5344CB8AC3E}">
        <p14:creationId xmlns:p14="http://schemas.microsoft.com/office/powerpoint/2010/main" val="1588019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1BB38CC4-7F78-47C6-BF6D-7CCF49EEDC76}" type="datetime1">
              <a:rPr lang="en-US" smtClean="0"/>
              <a:t>11/6/2023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AEEA0-9A84-47A6-B857-4AB23A7FEF96}" type="datetime1">
              <a:rPr lang="en-US" smtClean="0"/>
              <a:t>11/6/2023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EE0D0BE-4B68-4499-98BB-4886A2897881}" type="datetime1">
              <a:rPr lang="en-US" smtClean="0"/>
              <a:t>11/6/2023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DDA015B9-DD4F-424F-A73F-066BFA2837E8}" type="datetime1">
              <a:rPr lang="en-US" smtClean="0"/>
              <a:t>11/6/2023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0DEA39B9-3A68-4BCF-BE73-F4EF48C40C5F}" type="datetime1">
              <a:rPr lang="en-US" smtClean="0"/>
              <a:t>11/6/2023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1861C604-0037-4B01-9C9D-E573A6C74482}" type="datetime1">
              <a:rPr lang="en-US" smtClean="0"/>
              <a:t>11/6/2023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1BE7FA-179E-49D2-B248-7BA3E0126017}" type="datetime1">
              <a:rPr lang="en-US" smtClean="0"/>
              <a:t>11/6/2023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D43F5BAA-F829-468A-A1AA-23DC0AED8C4C}" type="datetime1">
              <a:rPr lang="en-US" smtClean="0"/>
              <a:t>11/6/2023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AD050490-0782-408D-88A8-874500997914}" type="datetime1">
              <a:rPr lang="en-US" smtClean="0"/>
              <a:t>11/6/2023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938CBA-44BA-43C9-A783-500C573E4F72}" type="datetime1">
              <a:rPr lang="en-US" smtClean="0"/>
              <a:t>11/6/2023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FD21F4D3-3561-4F8F-A838-D2B83BA1D135}" type="datetime1">
              <a:rPr lang="en-US" smtClean="0"/>
              <a:t>11/6/2023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CDE0E7D-24EF-483D-96FB-9748E0366ECD}" type="datetime1">
              <a:rPr lang="en-US" smtClean="0"/>
              <a:t>11/6/2023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05C0E1-4BA3-43C5-8E9F-6638FB5EE4C0}" type="datetime1">
              <a:rPr lang="en-US" smtClean="0"/>
              <a:t>11/6/2023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0FA244B-C0EF-449C-B752-3257A95A0B72}" type="datetime1">
              <a:rPr lang="en-US" smtClean="0"/>
              <a:t>11/6/2023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8C82EB1-F492-4B85-B2E3-6A79AD107428}" type="datetime1">
              <a:rPr lang="en-US" smtClean="0"/>
              <a:t>11/6/2023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EF582548-65DD-4682-A112-8C55E44D65CD}" type="datetime1">
              <a:rPr lang="en-US" smtClean="0"/>
              <a:t>11/6/2023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F5165C9-9F95-4254-9651-8EB9692F5C8C}" type="datetime1">
              <a:rPr lang="en-US" smtClean="0"/>
              <a:t>11/6/2023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hdr="0" ftr="0" dt="0"/>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819438" y="-522666"/>
            <a:ext cx="8915399" cy="2262781"/>
          </a:xfrm>
        </p:spPr>
        <p:txBody>
          <a:bodyPr/>
          <a:lstStyle/>
          <a:p>
            <a:pPr algn="ctr"/>
            <a:r>
              <a:rPr lang="he-IL" dirty="0"/>
              <a:t>צום מים מרפא</a:t>
            </a:r>
          </a:p>
        </p:txBody>
      </p:sp>
      <p:sp>
        <p:nvSpPr>
          <p:cNvPr id="3" name="כותרת משנה 2"/>
          <p:cNvSpPr>
            <a:spLocks noGrp="1"/>
          </p:cNvSpPr>
          <p:nvPr>
            <p:ph type="subTitle" idx="1"/>
          </p:nvPr>
        </p:nvSpPr>
        <p:spPr>
          <a:xfrm>
            <a:off x="1819437" y="1740115"/>
            <a:ext cx="8915399" cy="1126283"/>
          </a:xfrm>
        </p:spPr>
        <p:txBody>
          <a:bodyPr/>
          <a:lstStyle/>
          <a:p>
            <a:pPr algn="ctr"/>
            <a:r>
              <a:rPr lang="he-IL" dirty="0"/>
              <a:t>המרכז לרפואה טבעית</a:t>
            </a:r>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1</a:t>
            </a:fld>
            <a:endParaRPr lang="en-US" dirty="0"/>
          </a:p>
        </p:txBody>
      </p:sp>
      <p:pic>
        <p:nvPicPr>
          <p:cNvPr id="6" name="Picture 5">
            <a:extLst>
              <a:ext uri="{FF2B5EF4-FFF2-40B4-BE49-F238E27FC236}">
                <a16:creationId xmlns:a16="http://schemas.microsoft.com/office/drawing/2014/main" id="{704C9192-5548-42AD-F31E-B500BC7866C0}"/>
              </a:ext>
            </a:extLst>
          </p:cNvPr>
          <p:cNvPicPr>
            <a:picLocks noChangeAspect="1"/>
          </p:cNvPicPr>
          <p:nvPr/>
        </p:nvPicPr>
        <p:blipFill>
          <a:blip r:embed="rId2"/>
          <a:stretch>
            <a:fillRect/>
          </a:stretch>
        </p:blipFill>
        <p:spPr>
          <a:xfrm>
            <a:off x="5232059" y="2206642"/>
            <a:ext cx="2071486" cy="20340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8016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a:r>
              <a:rPr lang="he-IL" dirty="0"/>
              <a:t>מבוא</a:t>
            </a:r>
          </a:p>
        </p:txBody>
      </p:sp>
      <p:sp>
        <p:nvSpPr>
          <p:cNvPr id="3" name="מציין מיקום תוכן 2"/>
          <p:cNvSpPr>
            <a:spLocks noGrp="1"/>
          </p:cNvSpPr>
          <p:nvPr>
            <p:ph idx="1"/>
          </p:nvPr>
        </p:nvSpPr>
        <p:spPr/>
        <p:txBody>
          <a:bodyPr>
            <a:normAutofit/>
          </a:bodyPr>
          <a:lstStyle/>
          <a:p>
            <a:r>
              <a:rPr lang="he-IL" sz="2000" b="1" dirty="0"/>
              <a:t>צום מים </a:t>
            </a:r>
            <a:r>
              <a:rPr lang="he-IL" sz="2000" dirty="0"/>
              <a:t>– נשמע מפחיד, אפלולי ומאיים, אך כיום יש לנו עדויות רבות וניסיון קליני מצטבר של עשרות שנים ולמעלה מ 250,000 מטופלים אשר טופלו במהלך עשרות השנים אצל גדולי המטפלים של המאה הקודמת כגון ד"ר הרברט שלטון, ד"ר ג'ון </a:t>
            </a:r>
            <a:r>
              <a:rPr lang="he-IL" sz="2000" dirty="0" err="1"/>
              <a:t>טילדן</a:t>
            </a:r>
            <a:r>
              <a:rPr lang="he-IL" sz="2000" dirty="0"/>
              <a:t>, ד"ר רוברט וולטר, ד"ר ג'ורג' </a:t>
            </a:r>
            <a:r>
              <a:rPr lang="he-IL" sz="2000" dirty="0" err="1"/>
              <a:t>ווגר</a:t>
            </a:r>
            <a:r>
              <a:rPr lang="he-IL" sz="2000" dirty="0"/>
              <a:t>, ד"ר סילבסטר גרהאם, ד"ר </a:t>
            </a:r>
            <a:r>
              <a:rPr lang="he-IL" sz="2000" dirty="0" err="1"/>
              <a:t>רונלאד</a:t>
            </a:r>
            <a:r>
              <a:rPr lang="he-IL" sz="2000" dirty="0"/>
              <a:t> </a:t>
            </a:r>
            <a:r>
              <a:rPr lang="he-IL" sz="2000" dirty="0" err="1"/>
              <a:t>קרידלנד</a:t>
            </a:r>
            <a:r>
              <a:rPr lang="he-IL" sz="2000" dirty="0"/>
              <a:t> ועוד רבים וטובים במאה הנוכחית גם אצלנו כאן בארץ כגון מר יצחק בן אורי, אליהו לוי, יובל הכהן </a:t>
            </a:r>
            <a:r>
              <a:rPr lang="he-IL" sz="2000" dirty="0" err="1"/>
              <a:t>אשרוב</a:t>
            </a:r>
            <a:r>
              <a:rPr lang="he-IL" sz="2000" dirty="0"/>
              <a:t> ועוד.</a:t>
            </a:r>
          </a:p>
          <a:p>
            <a:r>
              <a:rPr lang="he-IL" sz="2000" dirty="0"/>
              <a:t>בשנת 1948 הקימו ד"ר שלטון ועוד מספר מטפלים את האגודה לבריאות טבעית בארה"ב. מאז ועד היום האגודה היא בית חם </a:t>
            </a:r>
            <a:r>
              <a:rPr lang="he-IL" sz="2000" dirty="0" err="1"/>
              <a:t>ואמיתי</a:t>
            </a:r>
            <a:r>
              <a:rPr lang="he-IL" sz="2000" dirty="0"/>
              <a:t> לאלפי מטפלים אשר מסייעים למאות אלפי מטופלים להגיע לבריאות טבעית פיזית ומנטלית כאחד ללא שימוש בשיטות הקונבנציונליות ההרסניות.  </a:t>
            </a:r>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3469819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a:r>
              <a:rPr lang="he-IL" dirty="0" err="1"/>
              <a:t>אוטופגיה</a:t>
            </a:r>
            <a:endParaRPr lang="he-IL" dirty="0"/>
          </a:p>
        </p:txBody>
      </p:sp>
      <p:sp>
        <p:nvSpPr>
          <p:cNvPr id="3" name="מציין מיקום תוכן 2"/>
          <p:cNvSpPr>
            <a:spLocks noGrp="1"/>
          </p:cNvSpPr>
          <p:nvPr>
            <p:ph idx="1"/>
          </p:nvPr>
        </p:nvSpPr>
        <p:spPr/>
        <p:txBody>
          <a:bodyPr>
            <a:noAutofit/>
          </a:bodyPr>
          <a:lstStyle/>
          <a:p>
            <a:r>
              <a:rPr lang="he-IL" sz="2000" dirty="0"/>
              <a:t>צום מים הוא הרבה יותר מ"סתם אי אכילה", צום הוא מדע ואמנות כאחד.         לצום מים יש משמעות רבת מימדים והוא משפיע על היבטים פיזיים ומנטליים בחיינו.</a:t>
            </a:r>
            <a:br>
              <a:rPr lang="en-US" sz="2000" dirty="0"/>
            </a:br>
            <a:r>
              <a:rPr lang="he-IL" sz="2000" dirty="0"/>
              <a:t>צום מתפרש אצל הרבה אנשים כ"הרעבה" אך הדבר נכון בחלקו, בצום מתרחש תהליך מדהים של </a:t>
            </a:r>
            <a:r>
              <a:rPr lang="he-IL" sz="2000" b="1" dirty="0"/>
              <a:t>"</a:t>
            </a:r>
            <a:r>
              <a:rPr lang="he-IL" sz="2000" b="1" dirty="0" err="1"/>
              <a:t>אוטופגיה</a:t>
            </a:r>
            <a:r>
              <a:rPr lang="he-IL" sz="2000" b="1" dirty="0"/>
              <a:t>" </a:t>
            </a:r>
            <a:r>
              <a:rPr lang="en-US" sz="2000" b="1" dirty="0"/>
              <a:t>- </a:t>
            </a:r>
            <a:r>
              <a:rPr lang="he-IL" sz="2000" b="1" dirty="0"/>
              <a:t> "אכילה עצמית". </a:t>
            </a:r>
            <a:r>
              <a:rPr lang="he-IL" sz="2000" dirty="0" err="1"/>
              <a:t>אוטופגיה</a:t>
            </a:r>
            <a:r>
              <a:rPr lang="he-IL" sz="2000" dirty="0"/>
              <a:t> הינה תהליך של פירוק עצמי שמתרחש בכל תאי גופנו. בדרך כלל התהליך מנקה את התא מפסולת, משיריי חומרים, חלבונים ואברונים שאינם מתפקדים עוד. חשוב לדעת שהגוף </a:t>
            </a:r>
            <a:r>
              <a:rPr lang="he-IL" sz="2000" dirty="0" err="1"/>
              <a:t>מתעדף</a:t>
            </a:r>
            <a:r>
              <a:rPr lang="he-IL" sz="2000" dirty="0"/>
              <a:t> תאים פגועים, קרצינוגניים, דלקתיים וכו' לפני שהוא מטפל בתאים בריאים ונורמליים.    אגב יש פעמים שהפסולת המפורקת ממוחזרת כדי לבנות ממנה מרכיבים חדשים שהתא זקוק להם</a:t>
            </a:r>
            <a:r>
              <a:rPr lang="en-US" sz="2000" dirty="0"/>
              <a:t> .</a:t>
            </a:r>
          </a:p>
          <a:p>
            <a:r>
              <a:rPr lang="he-IL" sz="2000" dirty="0"/>
              <a:t>אל לנו להתבלבל, אכן ישנם סוגי "צומות" נוספים כגון צום מיצים, צום פירות, צום ירקות וכו' אך מתצפיות רבות שנעשו אין הדבר דומה לצום מים מטוהרים.       בצומות מסוג זה מסלול </a:t>
            </a:r>
            <a:r>
              <a:rPr lang="he-IL" sz="2000" dirty="0" err="1"/>
              <a:t>האוטופגיה</a:t>
            </a:r>
            <a:r>
              <a:rPr lang="he-IL" sz="2000" dirty="0"/>
              <a:t> איננו פועל בצורה היעילה ביותר</a:t>
            </a:r>
            <a:r>
              <a:rPr lang="en-US" sz="2000" dirty="0"/>
              <a:t> </a:t>
            </a:r>
            <a:r>
              <a:rPr lang="he-IL" sz="2000" dirty="0"/>
              <a:t>שהרי הגוף</a:t>
            </a:r>
            <a:r>
              <a:rPr lang="en-US" sz="2000" dirty="0"/>
              <a:t> </a:t>
            </a:r>
            <a:r>
              <a:rPr lang="he-IL" sz="2000" dirty="0"/>
              <a:t>עסוק בפירוק והטמעת המזון (סוכרים, שומנים, חלבונים, סיבים) שיש בפירות/ירקות.</a:t>
            </a:r>
            <a:br>
              <a:rPr lang="en-US" sz="2000" dirty="0"/>
            </a:br>
            <a:r>
              <a:rPr lang="he-IL" sz="2000" dirty="0"/>
              <a:t>ואיננו מצליח להתפנות לניקוי יסודי, שורשי ועמוק כמו בצום מים.</a:t>
            </a:r>
            <a:br>
              <a:rPr lang="en-US" sz="2000" dirty="0"/>
            </a:br>
            <a:endParaRPr lang="he-IL" sz="2000" dirty="0"/>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2580927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589212" y="329899"/>
            <a:ext cx="8911687" cy="1280890"/>
          </a:xfrm>
        </p:spPr>
        <p:txBody>
          <a:bodyPr/>
          <a:lstStyle/>
          <a:p>
            <a:pPr algn="ctr"/>
            <a:r>
              <a:rPr lang="he-IL" dirty="0"/>
              <a:t>פתולוגיות ובעיות אשר ניתן לטפל בהן באמצעות הצום מים*</a:t>
            </a:r>
          </a:p>
        </p:txBody>
      </p:sp>
      <p:sp>
        <p:nvSpPr>
          <p:cNvPr id="3" name="מציין מיקום תוכן 2"/>
          <p:cNvSpPr>
            <a:spLocks noGrp="1"/>
          </p:cNvSpPr>
          <p:nvPr>
            <p:ph idx="1"/>
          </p:nvPr>
        </p:nvSpPr>
        <p:spPr>
          <a:xfrm>
            <a:off x="2589212" y="1610789"/>
            <a:ext cx="8915400" cy="3777622"/>
          </a:xfrm>
        </p:spPr>
        <p:txBody>
          <a:bodyPr>
            <a:noAutofit/>
          </a:bodyPr>
          <a:lstStyle/>
          <a:p>
            <a:r>
              <a:rPr lang="he-IL" dirty="0"/>
              <a:t>מחלות אקוטיות (דלקת גרון, דלקת אוזניים, דלקת ריאות, דלקת בשתן, דלקת עיניים)</a:t>
            </a:r>
          </a:p>
          <a:p>
            <a:r>
              <a:rPr lang="he-IL" dirty="0"/>
              <a:t>מחלות כרוניות (דלקת מפרקים, התקף </a:t>
            </a:r>
            <a:r>
              <a:rPr lang="he-IL" dirty="0" err="1"/>
              <a:t>גאוט</a:t>
            </a:r>
            <a:r>
              <a:rPr lang="he-IL" dirty="0"/>
              <a:t>, יתר לחץ דם, מחלות </a:t>
            </a:r>
            <a:r>
              <a:rPr lang="he-IL" dirty="0" err="1"/>
              <a:t>כלייה</a:t>
            </a:r>
            <a:r>
              <a:rPr lang="he-IL" dirty="0"/>
              <a:t>)</a:t>
            </a:r>
          </a:p>
          <a:p>
            <a:r>
              <a:rPr lang="he-IL" dirty="0"/>
              <a:t>מחלות עור (</a:t>
            </a:r>
            <a:r>
              <a:rPr lang="he-IL" dirty="0" err="1"/>
              <a:t>אטופיק</a:t>
            </a:r>
            <a:r>
              <a:rPr lang="he-IL" dirty="0"/>
              <a:t> </a:t>
            </a:r>
            <a:r>
              <a:rPr lang="he-IL" dirty="0" err="1"/>
              <a:t>דרמטיטיס</a:t>
            </a:r>
            <a:r>
              <a:rPr lang="he-IL" dirty="0"/>
              <a:t> </a:t>
            </a:r>
            <a:r>
              <a:rPr lang="he-IL" dirty="0" err="1"/>
              <a:t>ואקזמות</a:t>
            </a:r>
            <a:r>
              <a:rPr lang="he-IL" dirty="0"/>
              <a:t>, פסוריאזיס, סבוריאה, אקנה)</a:t>
            </a:r>
          </a:p>
          <a:p>
            <a:r>
              <a:rPr lang="he-IL" dirty="0"/>
              <a:t>דלקות במערכת העיכול (כיב קיבה, </a:t>
            </a:r>
            <a:r>
              <a:rPr lang="he-IL" dirty="0" err="1"/>
              <a:t>גסטריטיס</a:t>
            </a:r>
            <a:r>
              <a:rPr lang="he-IL" dirty="0"/>
              <a:t>, </a:t>
            </a:r>
            <a:r>
              <a:rPr lang="he-IL" dirty="0" err="1"/>
              <a:t>קרוהן</a:t>
            </a:r>
            <a:r>
              <a:rPr lang="he-IL" dirty="0"/>
              <a:t>, קוליטיס, </a:t>
            </a:r>
            <a:r>
              <a:rPr lang="he-IL" dirty="0" err="1"/>
              <a:t>דברטיקוליטיס</a:t>
            </a:r>
            <a:r>
              <a:rPr lang="he-IL" dirty="0"/>
              <a:t>)</a:t>
            </a:r>
          </a:p>
          <a:p>
            <a:r>
              <a:rPr lang="he-IL" dirty="0"/>
              <a:t>מחלות מערכת העצבים (טרשת נפוצה, פרקינסון, אלצהיימר, הפרעות קשב)</a:t>
            </a:r>
          </a:p>
          <a:p>
            <a:r>
              <a:rPr lang="he-IL" dirty="0"/>
              <a:t>אסתמה</a:t>
            </a:r>
          </a:p>
          <a:p>
            <a:r>
              <a:rPr lang="he-IL" dirty="0"/>
              <a:t>מיגרנות</a:t>
            </a:r>
          </a:p>
          <a:p>
            <a:r>
              <a:rPr lang="he-IL" dirty="0"/>
              <a:t>ירידה במשקל</a:t>
            </a:r>
          </a:p>
          <a:p>
            <a:r>
              <a:rPr lang="he-IL" dirty="0"/>
              <a:t>אבני מרה</a:t>
            </a:r>
          </a:p>
          <a:p>
            <a:r>
              <a:rPr lang="he-IL" dirty="0"/>
              <a:t>חוסר פריון נשים ועקרות גברים</a:t>
            </a:r>
          </a:p>
          <a:p>
            <a:r>
              <a:rPr lang="he-IL" dirty="0"/>
              <a:t>סרטן</a:t>
            </a:r>
            <a:r>
              <a:rPr lang="en-US" dirty="0"/>
              <a:t> </a:t>
            </a:r>
            <a:r>
              <a:rPr lang="he-IL" dirty="0"/>
              <a:t>במיוחד על רקע הורמונלי</a:t>
            </a:r>
            <a:br>
              <a:rPr lang="en-US" sz="1600" dirty="0"/>
            </a:br>
            <a:endParaRPr lang="he-IL" sz="1600" dirty="0"/>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4</a:t>
            </a:fld>
            <a:endParaRPr lang="en-US" dirty="0"/>
          </a:p>
        </p:txBody>
      </p:sp>
      <p:sp>
        <p:nvSpPr>
          <p:cNvPr id="5" name="TextBox 4"/>
          <p:cNvSpPr txBox="1"/>
          <p:nvPr/>
        </p:nvSpPr>
        <p:spPr>
          <a:xfrm>
            <a:off x="1507068" y="6046225"/>
            <a:ext cx="10260012" cy="584775"/>
          </a:xfrm>
          <a:prstGeom prst="rect">
            <a:avLst/>
          </a:prstGeom>
          <a:noFill/>
        </p:spPr>
        <p:txBody>
          <a:bodyPr wrap="square" rtlCol="1">
            <a:spAutoFit/>
          </a:bodyPr>
          <a:lstStyle/>
          <a:p>
            <a:pPr algn="ctr"/>
            <a:r>
              <a:rPr lang="he-IL" sz="1600" dirty="0"/>
              <a:t>*צום מים לפתולוגיות המובאות בדף זה הוכחו כיעילות ביותר ומובאות ברב המכר העולמי "</a:t>
            </a:r>
            <a:r>
              <a:rPr lang="he-IL" sz="1600" b="1" dirty="0"/>
              <a:t>הצום עשוי להציל את חייך</a:t>
            </a:r>
            <a:r>
              <a:rPr lang="he-IL" sz="1600" dirty="0"/>
              <a:t>" וע"פ ניסיונם הרב של ד"ר שלטון ושותפיו באיגוד לבריאות טבעית בארה"ב, אין ספק כי ניתן לעשות שימוש בצום במצבים נוספים.</a:t>
            </a:r>
          </a:p>
        </p:txBody>
      </p:sp>
      <p:pic>
        <p:nvPicPr>
          <p:cNvPr id="6" name="תמונה 5"/>
          <p:cNvPicPr>
            <a:picLocks noChangeAspect="1"/>
          </p:cNvPicPr>
          <p:nvPr/>
        </p:nvPicPr>
        <p:blipFill>
          <a:blip r:embed="rId2"/>
          <a:stretch>
            <a:fillRect/>
          </a:stretch>
        </p:blipFill>
        <p:spPr>
          <a:xfrm rot="20878243">
            <a:off x="614394" y="2040131"/>
            <a:ext cx="2291706" cy="3672605"/>
          </a:xfrm>
          <a:prstGeom prst="rect">
            <a:avLst/>
          </a:prstGeom>
        </p:spPr>
      </p:pic>
    </p:spTree>
    <p:extLst>
      <p:ext uri="{BB962C8B-B14F-4D97-AF65-F5344CB8AC3E}">
        <p14:creationId xmlns:p14="http://schemas.microsoft.com/office/powerpoint/2010/main" val="4118448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a:r>
              <a:rPr lang="he-IL" dirty="0"/>
              <a:t>הצום וירידה במשקל הגוף</a:t>
            </a:r>
          </a:p>
        </p:txBody>
      </p:sp>
      <p:sp>
        <p:nvSpPr>
          <p:cNvPr id="3" name="מציין מיקום תוכן 2"/>
          <p:cNvSpPr>
            <a:spLocks noGrp="1"/>
          </p:cNvSpPr>
          <p:nvPr>
            <p:ph idx="1"/>
          </p:nvPr>
        </p:nvSpPr>
        <p:spPr>
          <a:xfrm>
            <a:off x="2311400" y="2133600"/>
            <a:ext cx="9193212" cy="3777622"/>
          </a:xfrm>
        </p:spPr>
        <p:txBody>
          <a:bodyPr>
            <a:normAutofit/>
          </a:bodyPr>
          <a:lstStyle/>
          <a:p>
            <a:r>
              <a:rPr lang="he-IL" sz="2000" dirty="0"/>
              <a:t>נושא חשוב אשר צריך לשים לב אליו הוא שבמשך הצום מים המטופלים יורדים במשקל הגוף.</a:t>
            </a:r>
            <a:br>
              <a:rPr lang="en-US" sz="2000" dirty="0"/>
            </a:br>
            <a:r>
              <a:rPr lang="he-IL" sz="2000" dirty="0"/>
              <a:t>בתצפיות רבות שנעשו הירידה במשקל מתקבלת בשמחה רבה אצל מרבית המטופלים.</a:t>
            </a:r>
            <a:br>
              <a:rPr lang="en-US" sz="2000" dirty="0"/>
            </a:br>
            <a:r>
              <a:rPr lang="he-IL" sz="2000" dirty="0"/>
              <a:t>ככל שמשקל הגוף גדול יותר כך נצפה לראות הפחתה משמעותית יותר של השלת ק"ג.</a:t>
            </a:r>
          </a:p>
          <a:p>
            <a:r>
              <a:rPr lang="he-IL" sz="2000" dirty="0"/>
              <a:t>כמה יורדים במשקל ?</a:t>
            </a:r>
            <a:r>
              <a:rPr lang="en-US" sz="2000" dirty="0"/>
              <a:t> </a:t>
            </a:r>
            <a:r>
              <a:rPr lang="he-IL" sz="2000" dirty="0"/>
              <a:t>אפשר לומר שהגוף עצמו מחליט מהו שיעור הירידה הנכון בעבורו. הממוצע נע בין 1 ק"ג ל 2.5 ק"ג ליום. תלוי בנתוני המטופל/ת לפני תחילת התהליך.</a:t>
            </a:r>
          </a:p>
          <a:p>
            <a:r>
              <a:rPr lang="he-IL" sz="2000" dirty="0"/>
              <a:t>יש לציין שהירידה במשקל הגוף הולכת ופוחתת ככול שהצום נמשך, לדוגמא אם אדם ירד בשבוע הראשון 7-8 ק"ג בשבוע שלאחר מכן הוא כבר ירד סביב 5 ק"ג וכן בשבוע השלישי הוא ירד סביב 3 ק"ג. בצומות ארוכים (מעל 35 יום) הירידה במשקל הגוף כמעט ונעצרת והמטופל יכול לרדת ב 100-150 גרם ליום בלבד.</a:t>
            </a:r>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1867483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a:r>
              <a:rPr lang="he-IL" dirty="0"/>
              <a:t>הכנה לצום </a:t>
            </a:r>
          </a:p>
        </p:txBody>
      </p:sp>
      <p:sp>
        <p:nvSpPr>
          <p:cNvPr id="3" name="מציין מיקום תוכן 2"/>
          <p:cNvSpPr>
            <a:spLocks noGrp="1"/>
          </p:cNvSpPr>
          <p:nvPr>
            <p:ph idx="1"/>
          </p:nvPr>
        </p:nvSpPr>
        <p:spPr/>
        <p:txBody>
          <a:bodyPr>
            <a:normAutofit/>
          </a:bodyPr>
          <a:lstStyle/>
          <a:p>
            <a:r>
              <a:rPr lang="he-IL" sz="2000" dirty="0"/>
              <a:t>אין צורך לאכול יותר בימים שלפני תחילת הצום או לאכול "ארוחה מפסקת" שכן זו לא תעזור לנו כלל, כיוון שלאחר 16 שעות בממוצע כל מאגרי </a:t>
            </a:r>
            <a:r>
              <a:rPr lang="he-IL" sz="2000" dirty="0" err="1"/>
              <a:t>הגליקוגן</a:t>
            </a:r>
            <a:r>
              <a:rPr lang="he-IL" sz="2000" dirty="0"/>
              <a:t> בגוף מסתיימים ובכלל זאת איננה הכוונה של הצום. ההכנה החשובה ביותר הינה ההכנה הנפשית לתהליך. המטופל צריך להבין שהצום מועיל ברמה הגופנית (פתולוגיות וסימפטומים מטרידים שהמטופל מעוניין להיפטר מהם) והן ברמה הנפשית (הצום מועיל לעבודה על המידות כגון תאוות לאוכל, למין, לקפאין, אלכוהול, ניקוטין, סמים, אכילה מופרזת וכדומה).</a:t>
            </a:r>
          </a:p>
          <a:p>
            <a:r>
              <a:rPr lang="he-IL" sz="2000" dirty="0"/>
              <a:t>עבודת המידות – לאחר הצום אנשים מדווחים שרגשות אשר ליוו אותם במהלך חייהם לפתע נעלמו או הופחתו באופן משמעותי, רגשות כגון כעסים, עצבנות, פחדים, דאגות ועוד.</a:t>
            </a:r>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1745949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צום ואוכלוסיות בסיכון</a:t>
            </a:r>
          </a:p>
        </p:txBody>
      </p:sp>
      <p:sp>
        <p:nvSpPr>
          <p:cNvPr id="3" name="מציין מיקום תוכן 2"/>
          <p:cNvSpPr>
            <a:spLocks noGrp="1"/>
          </p:cNvSpPr>
          <p:nvPr>
            <p:ph idx="1"/>
          </p:nvPr>
        </p:nvSpPr>
        <p:spPr>
          <a:xfrm>
            <a:off x="1311579" y="2133600"/>
            <a:ext cx="10193033" cy="3777622"/>
          </a:xfrm>
        </p:spPr>
        <p:txBody>
          <a:bodyPr>
            <a:noAutofit/>
          </a:bodyPr>
          <a:lstStyle/>
          <a:p>
            <a:r>
              <a:rPr lang="he-IL" sz="2000" dirty="0"/>
              <a:t>נשים בהריון – לא מומלץ לאישה בהריון לצום, שכן העובר זקוק לאבות המזון ושאר הנוטריינטים בשביל התפתחות מערכות הגוף. כן ניתן לעבור אפילו במהלך </a:t>
            </a:r>
            <a:r>
              <a:rPr lang="he-IL" sz="2000" dirty="0" err="1"/>
              <a:t>ההריון</a:t>
            </a:r>
            <a:r>
              <a:rPr lang="he-IL" sz="2000" dirty="0"/>
              <a:t> וע"פ דרישת האישה לתזונה צמחונית, תזונה טבעונית, תוך מעקב מדדי המוגלובין, ברזל, חומצה פולית ו</a:t>
            </a:r>
            <a:r>
              <a:rPr lang="en-US" sz="2000" dirty="0"/>
              <a:t>B12 </a:t>
            </a:r>
            <a:r>
              <a:rPr lang="he-IL" sz="2000" dirty="0"/>
              <a:t>. ואם יש חסרים נשקול תוסף טבעי עד לסיום ההיריון.</a:t>
            </a:r>
          </a:p>
          <a:p>
            <a:r>
              <a:rPr lang="he-IL" sz="2000" dirty="0"/>
              <a:t>ילדים עד גיל 18 – ככלל ילדים מחלימים הרבה יותר מהר ממבוגרים, בגלל שמשך הרעילות קצר יותר המחלה לא השתרשה כמו אצל מבוגרים ולכן אין צורך להכריח את הילדים לאכול כשהם חולים ולא מרגישים טוב. אצל ילדים ונערים חשוב לשמור על אוכל מזין ונקי כיון שהם זקוקים זאת לגדילה ולהתפתחות. כמובן שניתן לעבור לתזונה נקייה מהצומח בלבד (עדיפות לאורגנית).</a:t>
            </a:r>
          </a:p>
          <a:p>
            <a:r>
              <a:rPr lang="he-IL" sz="2000" dirty="0"/>
              <a:t>קשישים – יכולים לצום, מומלץ לעשות זאת עם ניטור מדדים (לחץ דם, סוכר, חום גוף), </a:t>
            </a:r>
            <a:r>
              <a:rPr lang="he-IL" sz="2000" dirty="0" err="1"/>
              <a:t>הכל</a:t>
            </a:r>
            <a:r>
              <a:rPr lang="he-IL" sz="2000" dirty="0"/>
              <a:t> תלוי מצבו הגופני של הקשיש.</a:t>
            </a:r>
          </a:p>
          <a:p>
            <a:r>
              <a:rPr lang="he-IL" sz="2000" dirty="0"/>
              <a:t>חולי סרטן וחולים כרוניים – יכולים לצום, גם כאן מומלץ לעשות זאת עם ניטור מדדים (לחץ דם, סוכר, חום גוף), </a:t>
            </a:r>
            <a:r>
              <a:rPr lang="he-IL" sz="2000" dirty="0" err="1"/>
              <a:t>הכל</a:t>
            </a:r>
            <a:r>
              <a:rPr lang="he-IL" sz="2000" dirty="0"/>
              <a:t> תלוי מצבו הגופני של החולה ,יש עדויות רבות שמצבם של חולים אלו השתפר מאוד ורבים מהם אף הבריאו לחלוטין.</a:t>
            </a:r>
          </a:p>
          <a:p>
            <a:endParaRPr lang="he-IL" sz="2000" dirty="0"/>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1437956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5 הכללים החשובים ביותר במהלך הצום</a:t>
            </a:r>
            <a:br>
              <a:rPr lang="en-US" dirty="0"/>
            </a:br>
            <a:r>
              <a:rPr lang="he-IL" dirty="0"/>
              <a:t>- מנוחה ושקט -</a:t>
            </a:r>
          </a:p>
        </p:txBody>
      </p:sp>
      <p:sp>
        <p:nvSpPr>
          <p:cNvPr id="3" name="מציין מיקום תוכן 2"/>
          <p:cNvSpPr>
            <a:spLocks noGrp="1"/>
          </p:cNvSpPr>
          <p:nvPr>
            <p:ph idx="1"/>
          </p:nvPr>
        </p:nvSpPr>
        <p:spPr>
          <a:xfrm>
            <a:off x="2218267" y="2133600"/>
            <a:ext cx="9286345" cy="3777622"/>
          </a:xfrm>
        </p:spPr>
        <p:txBody>
          <a:bodyPr>
            <a:normAutofit fontScale="92500" lnSpcReduction="10000"/>
          </a:bodyPr>
          <a:lstStyle/>
          <a:p>
            <a:r>
              <a:rPr lang="he-IL" sz="2000" dirty="0"/>
              <a:t>1. מנוחה ושקט: במהלך הצום חשוב מאוד להפחית את הפעילויות השוטפות של חיי היום יום.</a:t>
            </a:r>
            <a:br>
              <a:rPr lang="en-US" sz="2000" dirty="0"/>
            </a:br>
            <a:r>
              <a:rPr lang="he-IL" sz="2000" dirty="0"/>
              <a:t>חשוב מאוד לבחור מקום שקט ונוח לביצוע הצום, אין ללכת לעבודה, אם הדבר איננו אפשרי לא מומלץ לבצע את התהליך כלל.</a:t>
            </a:r>
            <a:br>
              <a:rPr lang="en-US" sz="2000" dirty="0"/>
            </a:br>
            <a:r>
              <a:rPr lang="he-IL" sz="2000" dirty="0"/>
              <a:t>לא מומלץ להתראות עם הרבה אנשים (ובוודאי לא עם אנשים אשר ינסו לדכא לכם את המשך התהליך). השלווה חשובה מאוד ויש להימנע מכל גורם </a:t>
            </a:r>
            <a:r>
              <a:rPr lang="he-IL" sz="2000" dirty="0" err="1"/>
              <a:t>סטרסוגני</a:t>
            </a:r>
            <a:r>
              <a:rPr lang="he-IL" sz="2000" dirty="0"/>
              <a:t> בתהליך.</a:t>
            </a:r>
            <a:br>
              <a:rPr lang="en-US" sz="2000" dirty="0"/>
            </a:br>
            <a:r>
              <a:rPr lang="he-IL" sz="2000" dirty="0"/>
              <a:t>לא מומלץ לבצע פעילות גופנית מלבד הליכה קלה של 15-20 דקות ליום.</a:t>
            </a:r>
            <a:br>
              <a:rPr lang="en-US" sz="2000" dirty="0"/>
            </a:br>
            <a:r>
              <a:rPr lang="he-IL" sz="2000" dirty="0"/>
              <a:t>במהלך הצום מומלץ לקרוא ספרות בנושא תזונה ובריאות טבעית, להתפלל, לעשות דמיון מודרך/מדיטציות וכדומה, כל אלו יתנו מוטיבציה להמשך התהליך.</a:t>
            </a:r>
          </a:p>
          <a:p>
            <a:r>
              <a:rPr lang="he-IL" sz="2000" dirty="0"/>
              <a:t>חשוב לישון לפחות 10 שעות ביממה ולנוח הרבה בחדר שקט עם מיטה נוחה. החדר צריך להיות מאוורר עם אוויר צח (לא אוויר מזגנים), החדר צריך להיות מואר ע"י השמש ביום וחשוך לחלוטין בלילה. צריך שיהיה נעים וחמים ואסור שהמטופל יסבול מקור, במיוחד לא בכפות הרגליים. בזמן צום טמפרטורת הגוף יורדת מעט לכן חשוב לשמור על הגוף חם, יחד עם זאת לא ללבוש מעילים, כובעים וכפפות, המטרה היא לתת גם לעור לנשום.</a:t>
            </a:r>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1280784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5 הכללים החשובים ביותר במהלך הצום</a:t>
            </a:r>
            <a:br>
              <a:rPr lang="en-US" dirty="0"/>
            </a:br>
            <a:r>
              <a:rPr lang="he-IL" dirty="0"/>
              <a:t>- שתייה -</a:t>
            </a:r>
          </a:p>
        </p:txBody>
      </p:sp>
      <p:sp>
        <p:nvSpPr>
          <p:cNvPr id="3" name="מציין מיקום תוכן 2"/>
          <p:cNvSpPr>
            <a:spLocks noGrp="1"/>
          </p:cNvSpPr>
          <p:nvPr>
            <p:ph idx="1"/>
          </p:nvPr>
        </p:nvSpPr>
        <p:spPr>
          <a:xfrm>
            <a:off x="2218267" y="2133600"/>
            <a:ext cx="9286345" cy="3777622"/>
          </a:xfrm>
        </p:spPr>
        <p:txBody>
          <a:bodyPr>
            <a:normAutofit/>
          </a:bodyPr>
          <a:lstStyle/>
          <a:p>
            <a:r>
              <a:rPr lang="he-IL" sz="2000" dirty="0"/>
              <a:t>2. שתייה: הצם ירגיש צימאון מפעם לפעם, אגב הרבה פחות מאשר ביום רגיל. יש לספק לגוף כמויות מים ע"פ הרגשה אישית, אין לשתות כמויות גדולות של מים בטענה שזה ישטוף או יסייע לניקוי הגוף יותר, זה איננו נכון. נהפוך הוא, הדבר עלול להכביד ולהציק במיוחד במהלך השינה עם קימה מרובה להטלת שתן. בקיץ יתכן שתהיה דרישה למים קרירים ובחורף מים חמימים, זה בסדר הרשו זאת לגופכם. בכל מקרה אל תשתו מים עם קוביות קרח הדבר מזיק למערכת העיכול.</a:t>
            </a:r>
          </a:p>
          <a:p>
            <a:r>
              <a:rPr lang="he-IL" sz="2000" dirty="0"/>
              <a:t>מים מטוהרים – חשוב לספק לגוף מים מסוננים היטב, ההמלצה היא מים שעברו דרך אוסמוזה הפוכה ללא תוספת פילטר המינרליזציה. בפילטר הנ"ל מדובר בתוספת מינרליים אנאורגניים ולא רק שגופנו אינו יכול לקלוט אותם הם אף מזיקים לו.</a:t>
            </a:r>
            <a:br>
              <a:rPr lang="en-US" sz="2000" dirty="0"/>
            </a:br>
            <a:r>
              <a:rPr lang="he-IL" sz="2000" dirty="0"/>
              <a:t>לא מומלץ לשתות מי ברז/מים מינרליים/בר מים שכן כל אלו אינם מסננים את הכלור, הפלואוריד ואת יתר המינרליים האנאורגניים.</a:t>
            </a:r>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3829134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5 הכללים החשובים ביותר במהלך הצום</a:t>
            </a:r>
            <a:br>
              <a:rPr lang="en-US" dirty="0"/>
            </a:br>
            <a:r>
              <a:rPr lang="he-IL" dirty="0"/>
              <a:t>- שמש -</a:t>
            </a:r>
          </a:p>
        </p:txBody>
      </p:sp>
      <p:sp>
        <p:nvSpPr>
          <p:cNvPr id="3" name="מציין מיקום תוכן 2"/>
          <p:cNvSpPr>
            <a:spLocks noGrp="1"/>
          </p:cNvSpPr>
          <p:nvPr>
            <p:ph idx="1"/>
          </p:nvPr>
        </p:nvSpPr>
        <p:spPr>
          <a:xfrm>
            <a:off x="2218267" y="2133600"/>
            <a:ext cx="9286345" cy="3777622"/>
          </a:xfrm>
        </p:spPr>
        <p:txBody>
          <a:bodyPr>
            <a:normAutofit/>
          </a:bodyPr>
          <a:lstStyle/>
          <a:p>
            <a:r>
              <a:rPr lang="he-IL" sz="2000" dirty="0"/>
              <a:t>3. שמש: חום, אור וקרני השמש הינם גורם חיוני ביותר לאורגניזם, הן לבעלי חיים והן לצמחים ועל אחת כמה וכמה לבני האדם. מעבר לכך שהשמש נחוצה ליצור ויטמין </a:t>
            </a:r>
            <a:r>
              <a:rPr lang="en-US" sz="2000" dirty="0"/>
              <a:t>D</a:t>
            </a:r>
            <a:r>
              <a:rPr lang="he-IL" sz="2000" dirty="0"/>
              <a:t> היא נחוצה לבריאות הנפשית של המטופל. על כן, מומלץ במהלך הצום, לצאת אל השמש ולחשוף בצניעות חלקים נרחבים של הגוף (לא מספיק פנים, צוואר וידיים), לפחות לחצי שעה עד כשעה בכל יום. כמובן לא בשעות שהטמפרטורות גבוהות מידי אך גם לא בשעות הערב כשכבר אין שמש.</a:t>
            </a:r>
          </a:p>
          <a:p>
            <a:r>
              <a:rPr lang="he-IL" sz="2000" dirty="0"/>
              <a:t>בזמן "אמבטיית השמש" אין למרוח קרם הגנה, קרם שיזוף וכו' שכן אלו רק סותמים את הנקבוביות, חודרים לעור ומרעילים אותנו עוד יותר.</a:t>
            </a:r>
            <a:br>
              <a:rPr lang="en-US" sz="2000" dirty="0"/>
            </a:br>
            <a:r>
              <a:rPr lang="he-IL" sz="2000" dirty="0"/>
              <a:t>כמובן שאם החשיפה לשמש מעייפת אותנו או גורמת לאי שקט יש לצמצם את החשיפה ל 10-15 דקות ביום.</a:t>
            </a:r>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304669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5 הכללים החשובים ביותר במהלך הצום</a:t>
            </a:r>
            <a:br>
              <a:rPr lang="en-US" dirty="0"/>
            </a:br>
            <a:r>
              <a:rPr lang="he-IL" dirty="0"/>
              <a:t>- ניקיון והיגיינה -</a:t>
            </a:r>
          </a:p>
        </p:txBody>
      </p:sp>
      <p:sp>
        <p:nvSpPr>
          <p:cNvPr id="3" name="מציין מיקום תוכן 2"/>
          <p:cNvSpPr>
            <a:spLocks noGrp="1"/>
          </p:cNvSpPr>
          <p:nvPr>
            <p:ph idx="1"/>
          </p:nvPr>
        </p:nvSpPr>
        <p:spPr>
          <a:xfrm>
            <a:off x="2218267" y="2133600"/>
            <a:ext cx="9286345" cy="3777622"/>
          </a:xfrm>
        </p:spPr>
        <p:txBody>
          <a:bodyPr>
            <a:normAutofit/>
          </a:bodyPr>
          <a:lstStyle/>
          <a:p>
            <a:r>
              <a:rPr lang="he-IL" sz="2000" dirty="0"/>
              <a:t>4. ניקיון והיגיינה: בתקופת הצום יש לשמור על ניקיון הגוף והסביבה של הצם.           </a:t>
            </a:r>
            <a:r>
              <a:rPr lang="en-US" sz="2000" dirty="0"/>
              <a:t> </a:t>
            </a:r>
            <a:r>
              <a:rPr lang="he-IL" sz="2000" dirty="0"/>
              <a:t>כמובן שניתן להתקלח או לעשות אמבטיה חמימה בכל יום. אם הצם חלש מאוד ואין לו היכולת לנקות את עצמו יש לסייע לו באמצעות גיגית מים ומגבת נקייה.</a:t>
            </a:r>
          </a:p>
          <a:p>
            <a:r>
              <a:rPr lang="he-IL" sz="2000" dirty="0"/>
              <a:t>בשום אופן לא מומלץ להשתמש במגבונים או בסבוני</a:t>
            </a:r>
            <a:r>
              <a:rPr lang="en-US" sz="2000" dirty="0"/>
              <a:t> </a:t>
            </a:r>
            <a:r>
              <a:rPr lang="he-IL" sz="2000" dirty="0"/>
              <a:t>רחצה רגילים שכן אלו מכילים </a:t>
            </a:r>
            <a:r>
              <a:rPr lang="en-US" sz="2000" dirty="0"/>
              <a:t>SLS</a:t>
            </a:r>
            <a:r>
              <a:rPr lang="he-IL" sz="2000" dirty="0"/>
              <a:t> וחומרי מסוכנים נוספים. ההמלצה לשטוף את הגוף או אזורים נחוצים באמצעות מים בלבד. אם מרגישים צורך ניתן להשתמש בסבון אורגני.</a:t>
            </a:r>
            <a:br>
              <a:rPr lang="en-US" sz="2000" dirty="0"/>
            </a:br>
            <a:r>
              <a:rPr lang="he-IL" sz="2000" dirty="0"/>
              <a:t>מומלץ של להשתמש בתמרוקים, קרמים, בשמים, דאודורנטים כלל בתקופת הצום.</a:t>
            </a:r>
            <a:endParaRPr lang="en-US" sz="2000" dirty="0"/>
          </a:p>
          <a:p>
            <a:r>
              <a:rPr lang="he-IL" sz="2000" dirty="0"/>
              <a:t>יש ללבוש בגדים נקיים וקלילים שלא יכבידו על הצם וכן להקפיד על מצעים נוחים ונקיים. </a:t>
            </a:r>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4146342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5 הכללים החשובים ביותר במהלך הצום</a:t>
            </a:r>
            <a:br>
              <a:rPr lang="en-US" dirty="0"/>
            </a:br>
            <a:r>
              <a:rPr lang="he-IL" dirty="0"/>
              <a:t>- סיום הצום -</a:t>
            </a:r>
          </a:p>
        </p:txBody>
      </p:sp>
      <p:sp>
        <p:nvSpPr>
          <p:cNvPr id="3" name="מציין מיקום תוכן 2"/>
          <p:cNvSpPr>
            <a:spLocks noGrp="1"/>
          </p:cNvSpPr>
          <p:nvPr>
            <p:ph idx="1"/>
          </p:nvPr>
        </p:nvSpPr>
        <p:spPr>
          <a:xfrm>
            <a:off x="2218267" y="2133600"/>
            <a:ext cx="9286345" cy="3777622"/>
          </a:xfrm>
        </p:spPr>
        <p:txBody>
          <a:bodyPr>
            <a:normAutofit/>
          </a:bodyPr>
          <a:lstStyle/>
          <a:p>
            <a:r>
              <a:rPr lang="he-IL" sz="2000" dirty="0"/>
              <a:t>5. סיום הצום: הצם מפסיק לחוש ברעב לאחר 48 שעות בממוצע. ישנם מטפלים אשר קובעים זמן מוגדר מראש לצום כגון: 3 ימים, 7 ימים, 14 ימים, 21 ימים וכן הלאה, דבר זה שגוי ביסודו שכן שיטת הבריאות הטבעית טוענת שהצום צריך למצות את עצמו עד הסוף. הרגע הנכון ביותר לסיום הצום הוא הרגע בו תחושת הרעב חוזרת. תחושה זאת מצביעה על כך שהגוף סיים את פעולת ההתנקות שלו והוא מוכן להתחיל לקלוט מזון. אם נפסיק את הצום באופן יזום קרוב לוודאי שנחבל בתהליך הריפוי המלא של הצם.</a:t>
            </a:r>
          </a:p>
          <a:p>
            <a:r>
              <a:rPr lang="he-IL" sz="2000" dirty="0"/>
              <a:t>חשוב להדגיש שישנם צמים רבים אשר מסיימים את הצום טרם הזמן וזאת מבחינה נפשית/מנטלית ולא בגלל חוסר יכולתם להמשיך לצום. אחרים רזים או חלשים מידי וחוששים לרזות עוד, אך ההפך הוא הנכון לאחר הצום ישנה עליה מתונה ונכונה למשקל הגוף </a:t>
            </a:r>
            <a:r>
              <a:rPr lang="he-IL" sz="2000" dirty="0" err="1"/>
              <a:t>האמיתי</a:t>
            </a:r>
            <a:r>
              <a:rPr lang="he-IL" sz="2000" dirty="0"/>
              <a:t> של הגוף. על כן חשוב להסביר זאת לצמים מראש, כי </a:t>
            </a:r>
            <a:r>
              <a:rPr lang="he-IL" sz="2000" dirty="0" err="1"/>
              <a:t>בדר"כ</a:t>
            </a:r>
            <a:r>
              <a:rPr lang="he-IL" sz="2000" dirty="0"/>
              <a:t> הם מתחרטים על מעשיהם לאחר שהבעיה חוזרת.</a:t>
            </a:r>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2661725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אכילה בסיום תהליך הצום</a:t>
            </a:r>
          </a:p>
        </p:txBody>
      </p:sp>
      <p:sp>
        <p:nvSpPr>
          <p:cNvPr id="3" name="מציין מיקום תוכן 2"/>
          <p:cNvSpPr>
            <a:spLocks noGrp="1"/>
          </p:cNvSpPr>
          <p:nvPr>
            <p:ph idx="1"/>
          </p:nvPr>
        </p:nvSpPr>
        <p:spPr>
          <a:xfrm>
            <a:off x="1447046" y="1549400"/>
            <a:ext cx="10193033" cy="3777622"/>
          </a:xfrm>
        </p:spPr>
        <p:txBody>
          <a:bodyPr>
            <a:noAutofit/>
          </a:bodyPr>
          <a:lstStyle/>
          <a:p>
            <a:r>
              <a:rPr lang="he-IL" sz="2000" dirty="0"/>
              <a:t>לא משנה כמה זמן האדם צם - 3 ימים, 7 ימים, 14 ימים, 21 ימים, 40 יום או יותר, בכל מקרה החזרה של מזונות תבוצע בהדרגתיות עם כמות מזון שעולה לאט </a:t>
            </a:r>
            <a:r>
              <a:rPr lang="he-IL" sz="2000" dirty="0" err="1"/>
              <a:t>לאט</a:t>
            </a:r>
            <a:r>
              <a:rPr lang="he-IL" sz="2000" dirty="0"/>
              <a:t> מיום ליום. ההמלצה כמובן למזון בריא ומזין (אורגני אם ניתן) שכן אנו רוצים לשמר את הניקיון שהשגנו באמצעות הצום.</a:t>
            </a:r>
          </a:p>
          <a:p>
            <a:r>
              <a:rPr lang="he-IL" sz="2000" dirty="0"/>
              <a:t>ד"ר </a:t>
            </a:r>
            <a:r>
              <a:rPr lang="he-IL" sz="2000" dirty="0" err="1"/>
              <a:t>לינדלהר</a:t>
            </a:r>
            <a:r>
              <a:rPr lang="he-IL" sz="2000" dirty="0"/>
              <a:t> היה מסיים את הצום למטופליו עם פופ קורן, אחרים מעדיפים להתחיל עם פרי טרי או מיץ קוקוס טבעי, בכל מקרה אין לחזור ולאכול כמויות גדולות של מזון בימים הראשונים. </a:t>
            </a:r>
          </a:p>
          <a:p>
            <a:r>
              <a:rPr lang="he-IL" sz="2000" dirty="0"/>
              <a:t>ד"ר שלטון המליץ על התכנית הבאה לשבוע הראשון שלאחר הצום:</a:t>
            </a:r>
          </a:p>
          <a:p>
            <a:pPr>
              <a:buFont typeface="Arial" panose="020B0604020202020204" pitchFamily="34" charset="0"/>
              <a:buChar char="•"/>
            </a:pPr>
            <a:r>
              <a:rPr lang="he-IL" sz="2000" dirty="0"/>
              <a:t>ביום הראשון – פרי טרי אחד (עד 120 גרם)</a:t>
            </a:r>
          </a:p>
          <a:p>
            <a:pPr>
              <a:buFont typeface="Arial" panose="020B0604020202020204" pitchFamily="34" charset="0"/>
              <a:buChar char="•"/>
            </a:pPr>
            <a:r>
              <a:rPr lang="he-IL" sz="2000" dirty="0"/>
              <a:t>ביום השני – 2 פירות טריים ומעט מיץ פירות (עד 240 גרם)</a:t>
            </a:r>
          </a:p>
          <a:p>
            <a:pPr>
              <a:buFont typeface="Arial" panose="020B0604020202020204" pitchFamily="34" charset="0"/>
              <a:buChar char="•"/>
            </a:pPr>
            <a:r>
              <a:rPr lang="he-IL" sz="2000" dirty="0"/>
              <a:t>ביום השלישי – 3 פירות טריים ומיצי פירות (עד 360 גרם)</a:t>
            </a:r>
          </a:p>
          <a:p>
            <a:pPr>
              <a:buFont typeface="Arial" panose="020B0604020202020204" pitchFamily="34" charset="0"/>
              <a:buChar char="•"/>
            </a:pPr>
            <a:r>
              <a:rPr lang="he-IL" sz="2000" dirty="0"/>
              <a:t>ביום הרביעי – מס' פירות טריים, מיצי פירות וניתן גם להחזיר מעט ירקות</a:t>
            </a:r>
          </a:p>
          <a:p>
            <a:pPr>
              <a:buFont typeface="Arial" panose="020B0604020202020204" pitchFamily="34" charset="0"/>
              <a:buChar char="•"/>
            </a:pPr>
            <a:r>
              <a:rPr lang="he-IL" sz="2000" dirty="0"/>
              <a:t>ביום החמישי, השישי והשביעי – ניתן לאכול פירות וירקות ללא הגבלה כפי רצונו של המטופל</a:t>
            </a:r>
          </a:p>
          <a:p>
            <a:pPr>
              <a:buFont typeface="Arial" panose="020B0604020202020204" pitchFamily="34" charset="0"/>
              <a:buChar char="•"/>
            </a:pPr>
            <a:r>
              <a:rPr lang="he-IL" sz="2000" dirty="0"/>
              <a:t>לאחר השבוע הראשון – מומלץ לעבור לתזונת 80/10/10 (יחס קלורי ולא משקלי) ולצרוך תזונה צמחית: 80% פירות וירקות, 10% אגוזים, שקדים, גרעינים וזרעים, 10% קטניות ודגנים מלאים. </a:t>
            </a:r>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70289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פעילות גופנית בסיום תהליך הצום</a:t>
            </a:r>
          </a:p>
        </p:txBody>
      </p:sp>
      <p:sp>
        <p:nvSpPr>
          <p:cNvPr id="3" name="מציין מיקום תוכן 2"/>
          <p:cNvSpPr>
            <a:spLocks noGrp="1"/>
          </p:cNvSpPr>
          <p:nvPr>
            <p:ph idx="1"/>
          </p:nvPr>
        </p:nvSpPr>
        <p:spPr>
          <a:xfrm>
            <a:off x="1311579" y="2133600"/>
            <a:ext cx="10193033" cy="3777622"/>
          </a:xfrm>
        </p:spPr>
        <p:txBody>
          <a:bodyPr>
            <a:noAutofit/>
          </a:bodyPr>
          <a:lstStyle/>
          <a:p>
            <a:r>
              <a:rPr lang="he-IL" sz="2000" dirty="0"/>
              <a:t>גם כאן, לא משנה כמה זמן האדם צם - 3 ימים, 7 ימים, 14 ימים, 21 ימים, 40 יום או יותר, בכל מקרה החזרה לפעילות גופנית מלאה תעשה בהדרגה. </a:t>
            </a:r>
          </a:p>
          <a:p>
            <a:r>
              <a:rPr lang="he-IL" sz="2000" dirty="0"/>
              <a:t>ניתן לחזור לעבודה בהדרגה כמו כן ניתן לחזור לפעילות גופנית מלאה בהדרגה, המטופל צריך לחוש את כוחו ולהחליט מה עושה לו טוב ומה לא.</a:t>
            </a:r>
          </a:p>
          <a:p>
            <a:r>
              <a:rPr lang="he-IL" sz="2000" dirty="0"/>
              <a:t>מנוחה רבה ושינה טובה צריכה להישמר לפחות גם בשבוע שעד לאחר הצום. מומלץ לישון לפחות 8-10 שעות ביממה. ולא להפריז בפעילויות אשר גוזלות אנרגיה.</a:t>
            </a:r>
          </a:p>
          <a:p>
            <a:r>
              <a:rPr lang="he-IL" sz="2000" dirty="0"/>
              <a:t>העצה החשובה ביותר לצמים היא – </a:t>
            </a:r>
            <a:r>
              <a:rPr lang="he-IL" sz="2000" b="1" dirty="0"/>
              <a:t>אל תמהרו </a:t>
            </a:r>
            <a:r>
              <a:rPr lang="he-IL" sz="2000" dirty="0"/>
              <a:t>לחזור לשגרה ובטח לא לחזור לשגרה הקודמת, יש לשמר את השינוי שהתחולל בכדי ליהנות מבריאות איתנה.</a:t>
            </a:r>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849366898"/>
      </p:ext>
    </p:extLst>
  </p:cSld>
  <p:clrMapOvr>
    <a:masterClrMapping/>
  </p:clrMapOvr>
</p:sld>
</file>

<file path=ppt/theme/theme1.xml><?xml version="1.0" encoding="utf-8"?>
<a:theme xmlns:a="http://schemas.openxmlformats.org/drawingml/2006/main" name="עשן מתפתל">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3456</TotalTime>
  <Words>2104</Words>
  <Application>Microsoft Office PowerPoint</Application>
  <PresentationFormat>Widescreen</PresentationFormat>
  <Paragraphs>79</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Century Gothic</vt:lpstr>
      <vt:lpstr>Wingdings 3</vt:lpstr>
      <vt:lpstr>עשן מתפתל</vt:lpstr>
      <vt:lpstr>צום מים מרפא</vt:lpstr>
      <vt:lpstr>מבוא</vt:lpstr>
      <vt:lpstr>אוטופגיה</vt:lpstr>
      <vt:lpstr>פתולוגיות ובעיות אשר ניתן לטפל בהן באמצעות הצום מים*</vt:lpstr>
      <vt:lpstr>הצום וירידה במשקל הגוף</vt:lpstr>
      <vt:lpstr>הכנה לצום </vt:lpstr>
      <vt:lpstr>צום ואוכלוסיות בסיכון</vt:lpstr>
      <vt:lpstr>5 הכללים החשובים ביותר במהלך הצום - מנוחה ושקט -</vt:lpstr>
      <vt:lpstr>5 הכללים החשובים ביותר במהלך הצום - שתייה -</vt:lpstr>
      <vt:lpstr>5 הכללים החשובים ביותר במהלך הצום - שמש -</vt:lpstr>
      <vt:lpstr>5 הכללים החשובים ביותר במהלך הצום - ניקיון והיגיינה -</vt:lpstr>
      <vt:lpstr>5 הכללים החשובים ביותר במהלך הצום - סיום הצום -</vt:lpstr>
      <vt:lpstr>אכילה בסיום תהליך הצום</vt:lpstr>
      <vt:lpstr>פעילות גופנית בסיום תהליך הצום</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צום מרפא</dc:title>
  <dc:creator>User</dc:creator>
  <cp:lastModifiedBy>amirlevy9@gmail.com</cp:lastModifiedBy>
  <cp:revision>48</cp:revision>
  <dcterms:created xsi:type="dcterms:W3CDTF">2022-11-10T09:33:44Z</dcterms:created>
  <dcterms:modified xsi:type="dcterms:W3CDTF">2023-11-06T15:41:01Z</dcterms:modified>
</cp:coreProperties>
</file>