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85" r:id="rId12"/>
    <p:sldId id="286" r:id="rId13"/>
    <p:sldId id="287" r:id="rId14"/>
    <p:sldId id="288" r:id="rId15"/>
    <p:sldId id="266" r:id="rId16"/>
    <p:sldId id="323" r:id="rId17"/>
    <p:sldId id="268" r:id="rId18"/>
    <p:sldId id="269" r:id="rId19"/>
    <p:sldId id="270" r:id="rId20"/>
    <p:sldId id="343" r:id="rId21"/>
    <p:sldId id="273" r:id="rId22"/>
    <p:sldId id="344" r:id="rId23"/>
    <p:sldId id="341" r:id="rId24"/>
    <p:sldId id="271" r:id="rId25"/>
    <p:sldId id="272" r:id="rId26"/>
    <p:sldId id="342" r:id="rId27"/>
    <p:sldId id="274" r:id="rId28"/>
    <p:sldId id="339" r:id="rId29"/>
    <p:sldId id="340" r:id="rId30"/>
    <p:sldId id="298" r:id="rId31"/>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326"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38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2A91F2B-AD0A-46EE-8763-83393F2142D2}" type="datetimeFigureOut">
              <a:rPr lang="he-IL" smtClean="0"/>
              <a:pPr/>
              <a:t>כ"א/סיון/תשפ"ב</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3DDFB9D-E949-49E9-8863-6D71CB223D4D}" type="slidenum">
              <a:rPr lang="he-IL" smtClean="0"/>
              <a:pPr/>
              <a:t>‹#›</a:t>
            </a:fld>
            <a:endParaRPr lang="he-IL"/>
          </a:p>
        </p:txBody>
      </p:sp>
    </p:spTree>
    <p:extLst>
      <p:ext uri="{BB962C8B-B14F-4D97-AF65-F5344CB8AC3E}">
        <p14:creationId xmlns:p14="http://schemas.microsoft.com/office/powerpoint/2010/main" val="418325907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CF205A15-5FE1-465C-8678-9F2D8A9456A1}" type="datetime8">
              <a:rPr lang="he-IL" smtClean="0"/>
              <a:pPr/>
              <a:t>20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2FD7D213-CE10-4ED6-BCA7-A32BCF5ED5EE}" type="datetime8">
              <a:rPr lang="he-IL" smtClean="0"/>
              <a:pPr/>
              <a:t>20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D2052BAE-067A-4D20-AF48-E3DC2F307857}" type="datetime8">
              <a:rPr lang="he-IL" smtClean="0"/>
              <a:pPr/>
              <a:t>20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9C9F8656-4EB9-4CF0-ABC5-E345C8740B04}" type="datetime8">
              <a:rPr lang="he-IL" smtClean="0"/>
              <a:pPr/>
              <a:t>20 יוני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858D06B0-2A81-4E1C-B5D8-FFC526F9C23E}" type="datetime8">
              <a:rPr lang="he-IL" smtClean="0"/>
              <a:pPr/>
              <a:t>20 יוני 22</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E61C1302-8609-47B9-A4B5-6E131C200210}" type="datetime8">
              <a:rPr lang="he-IL" smtClean="0"/>
              <a:pPr/>
              <a:t>20 יוני 22</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CE382B4A-766C-410D-A79B-E33C5C78EB1C}" type="datetime8">
              <a:rPr lang="he-IL" smtClean="0"/>
              <a:pPr/>
              <a:t>20 יוני 22</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67521993-767C-4C36-B468-EB61DE7F762A}" type="datetime8">
              <a:rPr lang="he-IL" smtClean="0"/>
              <a:pPr/>
              <a:t>20 יוני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D50FE97-631E-4978-A33C-0186074E5AA3}" type="datetime8">
              <a:rPr lang="he-IL" smtClean="0"/>
              <a:pPr/>
              <a:t>20 יוני 22</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950DCC8-AF97-4CB1-9B06-7D33082B8E27}" type="datetime8">
              <a:rPr lang="he-IL" smtClean="0"/>
              <a:pPr/>
              <a:t>20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E6A71F2-C59F-48DB-970C-7C95EF7DA7C7}" type="datetime8">
              <a:rPr lang="he-IL" smtClean="0"/>
              <a:pPr/>
              <a:t>20 יוני 22</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FB31075-031C-4BF4-99C9-A21036C52FD5}"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AAEDD38-BD04-4488-BE41-07832CC0C0E6}" type="datetime8">
              <a:rPr lang="he-IL" smtClean="0"/>
              <a:pPr/>
              <a:t>20 יוני 22</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FB31075-031C-4BF4-99C9-A21036C52FD5}"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smtClean="0"/>
              <a:t>מחלות עור </a:t>
            </a:r>
            <a:r>
              <a:rPr lang="he-IL" dirty="0" smtClean="0"/>
              <a:t>אטופיות וכרוניות</a:t>
            </a:r>
            <a:r>
              <a:rPr lang="he-IL" dirty="0" smtClean="0"/>
              <a:t/>
            </a:r>
            <a:br>
              <a:rPr lang="he-IL" dirty="0" smtClean="0"/>
            </a:br>
            <a:r>
              <a:rPr lang="he-IL" dirty="0" smtClean="0"/>
              <a:t>וצמחים </a:t>
            </a:r>
            <a:r>
              <a:rPr lang="he-IL" dirty="0" err="1" smtClean="0"/>
              <a:t>אלטרטיבים</a:t>
            </a:r>
            <a:endParaRPr lang="he-IL" dirty="0"/>
          </a:p>
        </p:txBody>
      </p:sp>
      <p:sp>
        <p:nvSpPr>
          <p:cNvPr id="3" name="כותרת משנה 2"/>
          <p:cNvSpPr>
            <a:spLocks noGrp="1"/>
          </p:cNvSpPr>
          <p:nvPr>
            <p:ph type="subTitle" idx="1"/>
          </p:nvPr>
        </p:nvSpPr>
        <p:spPr/>
        <p:txBody>
          <a:bodyPr/>
          <a:lstStyle/>
          <a:p>
            <a:r>
              <a:rPr lang="he-IL" dirty="0" smtClean="0"/>
              <a:t>אמיר לוי</a:t>
            </a:r>
            <a:endParaRPr lang="he-IL"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850106"/>
          </a:xfrm>
        </p:spPr>
        <p:txBody>
          <a:bodyPr>
            <a:noAutofit/>
          </a:bodyPr>
          <a:lstStyle/>
          <a:p>
            <a:r>
              <a:rPr lang="he-IL" sz="4000" dirty="0" smtClean="0"/>
              <a:t>מתמירים-</a:t>
            </a:r>
            <a:r>
              <a:rPr lang="en-US" sz="4000" dirty="0" err="1" smtClean="0"/>
              <a:t>Alteratives</a:t>
            </a:r>
            <a:r>
              <a:rPr lang="en-US" sz="4000" dirty="0" smtClean="0"/>
              <a:t> </a:t>
            </a:r>
            <a:br>
              <a:rPr lang="en-US" sz="4000" dirty="0" smtClean="0"/>
            </a:br>
            <a:endParaRPr lang="he-IL" sz="4000" dirty="0"/>
          </a:p>
        </p:txBody>
      </p:sp>
      <p:sp>
        <p:nvSpPr>
          <p:cNvPr id="3" name="מציין מיקום תוכן 2"/>
          <p:cNvSpPr>
            <a:spLocks noGrp="1"/>
          </p:cNvSpPr>
          <p:nvPr>
            <p:ph idx="1"/>
          </p:nvPr>
        </p:nvSpPr>
        <p:spPr>
          <a:xfrm>
            <a:off x="457200" y="836712"/>
            <a:ext cx="8686800" cy="6021288"/>
          </a:xfrm>
        </p:spPr>
        <p:txBody>
          <a:bodyPr>
            <a:noAutofit/>
          </a:bodyPr>
          <a:lstStyle/>
          <a:p>
            <a:r>
              <a:rPr lang="he-IL" sz="2100" dirty="0" err="1" smtClean="0"/>
              <a:t>האלטרטיבים</a:t>
            </a:r>
            <a:r>
              <a:rPr lang="he-IL" sz="2100" dirty="0" smtClean="0"/>
              <a:t> מנקזים הצטברויות רעלניות מן הגוף ובמובן </a:t>
            </a:r>
            <a:r>
              <a:rPr lang="he-IL" sz="2100" dirty="0" smtClean="0"/>
              <a:t>נוסף</a:t>
            </a:r>
            <a:r>
              <a:rPr lang="en-US" sz="2100" dirty="0" smtClean="0"/>
              <a:t/>
            </a:r>
            <a:br>
              <a:rPr lang="en-US" sz="2100" dirty="0" smtClean="0"/>
            </a:br>
            <a:r>
              <a:rPr lang="he-IL" sz="2100" dirty="0" smtClean="0"/>
              <a:t> </a:t>
            </a:r>
            <a:r>
              <a:rPr lang="he-IL" sz="2100" dirty="0" smtClean="0"/>
              <a:t>עושים דה-טוקסיפיקציה.                                                                          </a:t>
            </a:r>
            <a:r>
              <a:rPr lang="he-IL" sz="2100" dirty="0" err="1" smtClean="0"/>
              <a:t>האלטרטיבים</a:t>
            </a:r>
            <a:r>
              <a:rPr lang="he-IL" sz="2100" dirty="0" smtClean="0"/>
              <a:t> עוברים דרך רקמות הגוף השונות ו"אוספים" מכל הרבדים והעומקים ולפינוי הפסולת משתמשים באיברי ההפרשה הטבעיים.</a:t>
            </a:r>
          </a:p>
          <a:p>
            <a:r>
              <a:rPr lang="he-IL" sz="2100" dirty="0" smtClean="0"/>
              <a:t>המערכות המפנות העיקריות דרכם הצמחים עובדים הם:</a:t>
            </a:r>
          </a:p>
          <a:p>
            <a:pPr>
              <a:buNone/>
            </a:pPr>
            <a:r>
              <a:rPr lang="he-IL" sz="2100" dirty="0"/>
              <a:t> </a:t>
            </a:r>
            <a:r>
              <a:rPr lang="he-IL" sz="2100" dirty="0" smtClean="0"/>
              <a:t>  1. </a:t>
            </a:r>
            <a:r>
              <a:rPr lang="he-IL" sz="2100" b="1" dirty="0" err="1" smtClean="0"/>
              <a:t>מע</a:t>
            </a:r>
            <a:r>
              <a:rPr lang="he-IL" sz="2100" b="1" dirty="0" smtClean="0"/>
              <a:t>' הלימפה- </a:t>
            </a:r>
            <a:r>
              <a:rPr lang="he-IL" sz="2100" dirty="0" smtClean="0"/>
              <a:t>המופקדת על איסוף וטיהור מהרקמות.</a:t>
            </a:r>
          </a:p>
          <a:p>
            <a:pPr>
              <a:buNone/>
            </a:pPr>
            <a:r>
              <a:rPr lang="he-IL" sz="2100" dirty="0"/>
              <a:t> </a:t>
            </a:r>
            <a:r>
              <a:rPr lang="he-IL" sz="2100" dirty="0" smtClean="0"/>
              <a:t>  2. </a:t>
            </a:r>
            <a:r>
              <a:rPr lang="he-IL" sz="2100" b="1" dirty="0" smtClean="0"/>
              <a:t>כבד וכיס המרה- </a:t>
            </a:r>
            <a:r>
              <a:rPr lang="he-IL" sz="2100" dirty="0" smtClean="0"/>
              <a:t>השפעה ממריצה ומנקזת.</a:t>
            </a:r>
          </a:p>
          <a:p>
            <a:pPr>
              <a:buNone/>
            </a:pPr>
            <a:r>
              <a:rPr lang="he-IL" sz="2100" dirty="0"/>
              <a:t> </a:t>
            </a:r>
            <a:r>
              <a:rPr lang="he-IL" sz="2100" dirty="0" smtClean="0"/>
              <a:t>  3. </a:t>
            </a:r>
            <a:r>
              <a:rPr lang="he-IL" sz="2100" b="1" dirty="0" smtClean="0"/>
              <a:t>כליות </a:t>
            </a:r>
            <a:r>
              <a:rPr lang="he-IL" sz="2100" dirty="0" smtClean="0"/>
              <a:t>– סינון הדם ו"שטיפת" כלי הדם. </a:t>
            </a:r>
          </a:p>
          <a:p>
            <a:pPr>
              <a:buNone/>
            </a:pPr>
            <a:r>
              <a:rPr lang="he-IL" sz="2100" dirty="0"/>
              <a:t> </a:t>
            </a:r>
            <a:r>
              <a:rPr lang="he-IL" sz="2100" dirty="0" smtClean="0"/>
              <a:t>  4. </a:t>
            </a:r>
            <a:r>
              <a:rPr lang="he-IL" sz="2100" b="1" dirty="0" smtClean="0"/>
              <a:t>עור וריאות </a:t>
            </a:r>
            <a:r>
              <a:rPr lang="he-IL" sz="2100" dirty="0" smtClean="0"/>
              <a:t>– סילוק והזנת הרקמות מרעלניים מטבוליים.</a:t>
            </a:r>
            <a:endParaRPr lang="he-IL" sz="2100" dirty="0"/>
          </a:p>
          <a:p>
            <a:r>
              <a:rPr lang="he-IL" sz="2100" dirty="0" smtClean="0"/>
              <a:t>בכך למעשה צמחים בעלי השפעה </a:t>
            </a:r>
            <a:r>
              <a:rPr lang="he-IL" sz="2100" dirty="0" err="1" smtClean="0"/>
              <a:t>אלטרטיבית</a:t>
            </a:r>
            <a:r>
              <a:rPr lang="he-IL" sz="2100" dirty="0" smtClean="0"/>
              <a:t> מאפשרים ומחזירים לרקמות הגוף השונות את היכולת להתמודד באופן מוצלח יותר עם המחלה. </a:t>
            </a:r>
          </a:p>
          <a:p>
            <a:r>
              <a:rPr lang="he-IL" sz="2100" dirty="0" smtClean="0"/>
              <a:t>מחלות/מצבים הדורשים עבודה עם קבוצה זו לדוגמא: </a:t>
            </a:r>
          </a:p>
          <a:p>
            <a:pPr>
              <a:buNone/>
            </a:pPr>
            <a:r>
              <a:rPr lang="he-IL" sz="2100" dirty="0"/>
              <a:t> </a:t>
            </a:r>
            <a:r>
              <a:rPr lang="he-IL" sz="2100" dirty="0" smtClean="0"/>
              <a:t>   מחלות עור, דלקות פרקים, מחלות אוטואימוניות, מחלות רעלניות כרוניות כמו סרטן </a:t>
            </a:r>
            <a:r>
              <a:rPr lang="he-IL" sz="2100" dirty="0" err="1" smtClean="0"/>
              <a:t>וכו</a:t>
            </a:r>
            <a:r>
              <a:rPr lang="he-IL" sz="2100" dirty="0" smtClean="0"/>
              <a:t>'. אנו ברפואה המסורתית גורסים שמחלות אלה מתפתחות לאורך שנים ומקורן בהצטברות של פסולת רעילה בגוף.</a:t>
            </a:r>
            <a:br>
              <a:rPr lang="he-IL" sz="2100" dirty="0" smtClean="0"/>
            </a:br>
            <a:endParaRPr lang="he-IL" sz="2100" dirty="0"/>
          </a:p>
        </p:txBody>
      </p:sp>
      <p:pic>
        <p:nvPicPr>
          <p:cNvPr id="1026" name="Picture 2" descr="C:\Users\Levy\Pictures\לימודים\imagesCA48RR5V.jpg"/>
          <p:cNvPicPr>
            <a:picLocks noChangeAspect="1" noChangeArrowheads="1"/>
          </p:cNvPicPr>
          <p:nvPr/>
        </p:nvPicPr>
        <p:blipFill>
          <a:blip r:embed="rId2" cstate="print"/>
          <a:srcRect/>
          <a:stretch>
            <a:fillRect/>
          </a:stretch>
        </p:blipFill>
        <p:spPr bwMode="auto">
          <a:xfrm>
            <a:off x="159952" y="2492896"/>
            <a:ext cx="1881499" cy="1296144"/>
          </a:xfrm>
          <a:prstGeom prst="rect">
            <a:avLst/>
          </a:prstGeom>
          <a:noFill/>
        </p:spPr>
      </p:pic>
      <p:sp>
        <p:nvSpPr>
          <p:cNvPr id="5" name="מציין מיקום של מספר שקופית 4"/>
          <p:cNvSpPr>
            <a:spLocks noGrp="1"/>
          </p:cNvSpPr>
          <p:nvPr>
            <p:ph type="sldNum" sz="quarter" idx="12"/>
          </p:nvPr>
        </p:nvSpPr>
        <p:spPr/>
        <p:txBody>
          <a:bodyPr/>
          <a:lstStyle/>
          <a:p>
            <a:fld id="{8FB31075-031C-4BF4-99C9-A21036C52FD5}" type="slidenum">
              <a:rPr lang="he-IL" smtClean="0"/>
              <a:pPr/>
              <a:t>2</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922114"/>
          </a:xfrm>
        </p:spPr>
        <p:txBody>
          <a:bodyPr/>
          <a:lstStyle/>
          <a:p>
            <a:r>
              <a:rPr lang="he-IL" dirty="0" smtClean="0"/>
              <a:t>לפה גדולה | </a:t>
            </a:r>
            <a:r>
              <a:rPr lang="en-US" dirty="0" err="1" smtClean="0"/>
              <a:t>Arctium</a:t>
            </a:r>
            <a:r>
              <a:rPr lang="en-US" dirty="0" smtClean="0"/>
              <a:t> </a:t>
            </a:r>
            <a:r>
              <a:rPr lang="en-US" dirty="0" err="1" smtClean="0"/>
              <a:t>lappa</a:t>
            </a:r>
            <a:r>
              <a:rPr lang="en-US" dirty="0" smtClean="0"/>
              <a:t> </a:t>
            </a:r>
            <a:endParaRPr lang="he-IL" dirty="0"/>
          </a:p>
        </p:txBody>
      </p:sp>
      <p:sp>
        <p:nvSpPr>
          <p:cNvPr id="3" name="מציין מיקום תוכן 2"/>
          <p:cNvSpPr>
            <a:spLocks noGrp="1"/>
          </p:cNvSpPr>
          <p:nvPr>
            <p:ph idx="1"/>
          </p:nvPr>
        </p:nvSpPr>
        <p:spPr>
          <a:xfrm>
            <a:off x="457200" y="1556792"/>
            <a:ext cx="8229600" cy="4896544"/>
          </a:xfrm>
        </p:spPr>
        <p:txBody>
          <a:bodyPr>
            <a:normAutofit fontScale="77500" lnSpcReduction="20000"/>
          </a:bodyPr>
          <a:lstStyle/>
          <a:p>
            <a:r>
              <a:rPr lang="he-IL" dirty="0" smtClean="0"/>
              <a:t>הצמח גדל במערב אירופה. לפה שימשה תרבויות שונות ברחבי העולם, לטיפול במגוון בעיות רפואיות שונות. ברפואה המערבית המסורתית השימוש בלפה היה מיועד לטיפול במצבים דלקתיים כרוניים, מחלות זיהומיות, שלפוחיות בעור, לשיגרון, סוכרת והתקרחות. </a:t>
            </a:r>
          </a:p>
          <a:p>
            <a:r>
              <a:rPr lang="he-IL" dirty="0" smtClean="0"/>
              <a:t>בגרמניה של ימי הביניים, נהגו להשתמש בלפה לטיפול בסרטן. במאה ה-14 במרכז אירופה מיצויו ביין שימש לטיפול בצרעת. בנוסף, השתמשו בצמח ברחבי אירופה למחלות חום, עגבת ומגוון של מחלות עור, כגון כוויות, התקרחות ושפשופים. ברפואה הסינית </a:t>
            </a:r>
            <a:r>
              <a:rPr lang="he-IL" dirty="0" err="1" smtClean="0"/>
              <a:t>ובאיורוודה</a:t>
            </a:r>
            <a:r>
              <a:rPr lang="he-IL" dirty="0" smtClean="0"/>
              <a:t>, השתמשו בעיקר בזרעים, לטיפול במחלות של מערכת הנשימה ודלקת ריאות, הנובעות מרוח חמה. האינדיאנים השתמשו בלפה כצמח מטהר ומחזק דם. בארה"ב השתמשו בצמח לטיפול בשיגרון, דלקות בדרכי השתן, כינים, תולעים ואקזמה וכן כצמח משתן, מוריד חום, תומך בכבד, מטהר דם, אנטי </a:t>
            </a:r>
            <a:r>
              <a:rPr lang="he-IL" dirty="0" err="1" smtClean="0"/>
              <a:t>מיקרובאלי</a:t>
            </a:r>
            <a:r>
              <a:rPr lang="he-IL" dirty="0" smtClean="0"/>
              <a:t> ומשלשל.</a:t>
            </a:r>
          </a:p>
          <a:p>
            <a:endParaRPr lang="he-IL" dirty="0"/>
          </a:p>
        </p:txBody>
      </p:sp>
      <p:pic>
        <p:nvPicPr>
          <p:cNvPr id="2050" name="Picture 2" descr="C:\Users\Levy\Pictures\לימודים\pic1x65x195T125.jpg"/>
          <p:cNvPicPr>
            <a:picLocks noChangeAspect="1" noChangeArrowheads="1"/>
          </p:cNvPicPr>
          <p:nvPr/>
        </p:nvPicPr>
        <p:blipFill>
          <a:blip r:embed="rId2" cstate="print"/>
          <a:srcRect/>
          <a:stretch>
            <a:fillRect/>
          </a:stretch>
        </p:blipFill>
        <p:spPr bwMode="auto">
          <a:xfrm>
            <a:off x="7452321" y="7572"/>
            <a:ext cx="1691680" cy="1429132"/>
          </a:xfrm>
          <a:prstGeom prst="rect">
            <a:avLst/>
          </a:prstGeom>
          <a:noFill/>
        </p:spPr>
      </p:pic>
      <p:sp>
        <p:nvSpPr>
          <p:cNvPr id="5" name="מציין מיקום של מספר שקופית 4"/>
          <p:cNvSpPr>
            <a:spLocks noGrp="1"/>
          </p:cNvSpPr>
          <p:nvPr>
            <p:ph type="sldNum" sz="quarter" idx="12"/>
          </p:nvPr>
        </p:nvSpPr>
        <p:spPr/>
        <p:txBody>
          <a:bodyPr/>
          <a:lstStyle/>
          <a:p>
            <a:fld id="{8FB31075-031C-4BF4-99C9-A21036C52FD5}" type="slidenum">
              <a:rPr lang="he-IL" smtClean="0"/>
              <a:pPr/>
              <a:t>3</a:t>
            </a:fld>
            <a:endParaRPr lang="he-IL"/>
          </a:p>
        </p:txBody>
      </p:sp>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048672"/>
          </a:xfrm>
        </p:spPr>
        <p:txBody>
          <a:bodyPr>
            <a:normAutofit fontScale="92500"/>
          </a:bodyPr>
          <a:lstStyle/>
          <a:p>
            <a:r>
              <a:rPr lang="he-IL" b="1" dirty="0" smtClean="0"/>
              <a:t>פעילות הצמח:</a:t>
            </a:r>
            <a:endParaRPr lang="en-US" b="1" dirty="0" smtClean="0"/>
          </a:p>
          <a:p>
            <a:pPr lvl="0"/>
            <a:r>
              <a:rPr lang="he-IL" dirty="0" smtClean="0"/>
              <a:t>למחלות עור כרוניות ורעלניות – </a:t>
            </a:r>
            <a:r>
              <a:rPr lang="he-IL" dirty="0" err="1" smtClean="0"/>
              <a:t>אטופיק</a:t>
            </a:r>
            <a:r>
              <a:rPr lang="he-IL" dirty="0" smtClean="0"/>
              <a:t> </a:t>
            </a:r>
            <a:r>
              <a:rPr lang="he-IL" dirty="0" err="1" smtClean="0"/>
              <a:t>דרמטיטיס</a:t>
            </a:r>
            <a:r>
              <a:rPr lang="he-IL" dirty="0" smtClean="0"/>
              <a:t>, פסוריאזיס, </a:t>
            </a:r>
            <a:r>
              <a:rPr lang="he-IL" dirty="0" err="1" smtClean="0"/>
              <a:t>סבוריאה</a:t>
            </a:r>
            <a:r>
              <a:rPr lang="he-IL" dirty="0" smtClean="0"/>
              <a:t>, אקזמות, סרפדת, אקנה, פטרת עור, פרונקלים ושאר זיהומים עוריים.</a:t>
            </a:r>
            <a:endParaRPr lang="en-US" dirty="0" smtClean="0"/>
          </a:p>
          <a:p>
            <a:pPr lvl="0"/>
            <a:r>
              <a:rPr lang="he-IL" dirty="0" err="1" smtClean="0"/>
              <a:t>אלטרטיבי</a:t>
            </a:r>
            <a:r>
              <a:rPr lang="he-IL" dirty="0" smtClean="0"/>
              <a:t> (מתמיר) - פינוי רעלים (דטוקסיפיקציה), מותווה בעיקר לעור אך גם לרעילות כרונית בשלד על רקע מטבולי (</a:t>
            </a:r>
            <a:r>
              <a:rPr lang="he-IL" dirty="0" err="1" smtClean="0"/>
              <a:t>גאוט</a:t>
            </a:r>
            <a:r>
              <a:rPr lang="he-IL" dirty="0" smtClean="0"/>
              <a:t>, דלקות מפרקים, נוקשות וכאבים בשלד ובמפרק). </a:t>
            </a:r>
            <a:endParaRPr lang="en-US" dirty="0" smtClean="0"/>
          </a:p>
          <a:p>
            <a:pPr lvl="0"/>
            <a:r>
              <a:rPr lang="he-IL" dirty="0" smtClean="0"/>
              <a:t>ממריץ מערכת עיכול – ממריץ הפרשת מרה, מגביר </a:t>
            </a:r>
            <a:r>
              <a:rPr lang="he-IL" dirty="0" err="1" smtClean="0"/>
              <a:t>פריסטלטיקת</a:t>
            </a:r>
            <a:r>
              <a:rPr lang="he-IL" dirty="0" smtClean="0"/>
              <a:t> מעיים.</a:t>
            </a:r>
            <a:endParaRPr lang="en-US" dirty="0" smtClean="0"/>
          </a:p>
          <a:p>
            <a:pPr lvl="0"/>
            <a:r>
              <a:rPr lang="he-IL" dirty="0" smtClean="0"/>
              <a:t>מע' </a:t>
            </a:r>
            <a:r>
              <a:rPr lang="he-IL" dirty="0" smtClean="0"/>
              <a:t>מטבולית – דלקת כבד, כבד שומני, אבני מרה, מפנה </a:t>
            </a:r>
            <a:r>
              <a:rPr lang="he-IL" dirty="0" smtClean="0"/>
              <a:t>עודפי נוזלים, בצקות וגודש לימפתי.</a:t>
            </a:r>
            <a:endParaRPr lang="en-US" dirty="0" smtClean="0"/>
          </a:p>
          <a:p>
            <a:pPr marL="0" indent="0">
              <a:buNone/>
            </a:pP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4</a:t>
            </a:fld>
            <a:endParaRPr lang="he-I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a:bodyPr>
          <a:lstStyle/>
          <a:p>
            <a:r>
              <a:rPr lang="he-IL" sz="2400" b="1" dirty="0" smtClean="0"/>
              <a:t>רגישות, תופעות לוואי, תגובות ביניים, התוויות נגד ורעילות</a:t>
            </a:r>
            <a:r>
              <a:rPr lang="he-IL" sz="2400" dirty="0" smtClean="0"/>
              <a:t/>
            </a:r>
            <a:br>
              <a:rPr lang="he-IL" sz="2400" dirty="0" smtClean="0"/>
            </a:br>
            <a:r>
              <a:rPr lang="he-IL" sz="2400" dirty="0" smtClean="0"/>
              <a:t>שימוש בצמח לטיפול במחלות עור עלול לגרום למשבר החלמה, אשר מתבטא בהחמרה של התסמינים בעיקר בימים/שבועות ראשונים, לפיכך רצוי להתחיל את הטיפול במינון נמוך ולהעלותו בהדרגה עד למינון </a:t>
            </a:r>
            <a:r>
              <a:rPr lang="he-IL" sz="2400" dirty="0" err="1" smtClean="0"/>
              <a:t>המקסימלי</a:t>
            </a:r>
            <a:r>
              <a:rPr lang="he-IL" sz="2400" dirty="0" smtClean="0"/>
              <a:t>.</a:t>
            </a:r>
            <a:br>
              <a:rPr lang="he-IL" sz="2400" dirty="0" smtClean="0"/>
            </a:br>
            <a:r>
              <a:rPr lang="he-IL" sz="2400" dirty="0" smtClean="0"/>
              <a:t/>
            </a:r>
            <a:br>
              <a:rPr lang="he-IL" sz="2400" dirty="0" smtClean="0"/>
            </a:br>
            <a:r>
              <a:rPr lang="he-IL" sz="2400" dirty="0" smtClean="0"/>
              <a:t>הריון: צמחים מפנים מסוכנים בייחוד בתקופה זו ולכן לא נהוג להשתמש בהם.</a:t>
            </a:r>
            <a:br>
              <a:rPr lang="he-IL" sz="2400" dirty="0" smtClean="0"/>
            </a:br>
            <a:r>
              <a:rPr lang="he-IL" sz="2400" dirty="0" smtClean="0"/>
              <a:t>הנקה: הצמח מתאים לשימוש בתקופה זו, אם כי בהיותו מפנה מטבולי יש לשקול היטב כדאיות השימוש.</a:t>
            </a:r>
            <a:br>
              <a:rPr lang="he-IL" sz="2400" dirty="0" smtClean="0"/>
            </a:br>
            <a:r>
              <a:rPr lang="he-IL" sz="2400" dirty="0" smtClean="0"/>
              <a:t/>
            </a:r>
            <a:br>
              <a:rPr lang="he-IL" sz="2400" dirty="0" smtClean="0"/>
            </a:br>
            <a:endParaRPr lang="he-IL" sz="2400" dirty="0"/>
          </a:p>
        </p:txBody>
      </p:sp>
      <p:pic>
        <p:nvPicPr>
          <p:cNvPr id="3074" name="Picture 2" descr="C:\Users\Levy\Pictures\לימודים\imagesCALR1HYI.jpg"/>
          <p:cNvPicPr>
            <a:picLocks noChangeAspect="1" noChangeArrowheads="1"/>
          </p:cNvPicPr>
          <p:nvPr/>
        </p:nvPicPr>
        <p:blipFill>
          <a:blip r:embed="rId2" cstate="print"/>
          <a:srcRect/>
          <a:stretch>
            <a:fillRect/>
          </a:stretch>
        </p:blipFill>
        <p:spPr bwMode="auto">
          <a:xfrm>
            <a:off x="611560" y="4292476"/>
            <a:ext cx="2755378" cy="2063874"/>
          </a:xfrm>
          <a:prstGeom prst="rect">
            <a:avLst/>
          </a:prstGeom>
          <a:noFill/>
        </p:spPr>
      </p:pic>
      <p:sp>
        <p:nvSpPr>
          <p:cNvPr id="5" name="מציין מיקום של מספר שקופית 4"/>
          <p:cNvSpPr>
            <a:spLocks noGrp="1"/>
          </p:cNvSpPr>
          <p:nvPr>
            <p:ph type="sldNum" sz="quarter" idx="12"/>
          </p:nvPr>
        </p:nvSpPr>
        <p:spPr/>
        <p:txBody>
          <a:bodyPr/>
          <a:lstStyle/>
          <a:p>
            <a:fld id="{8FB31075-031C-4BF4-99C9-A21036C52FD5}" type="slidenum">
              <a:rPr lang="he-IL" smtClean="0"/>
              <a:pPr/>
              <a:t>5</a:t>
            </a:fld>
            <a:endParaRPr lang="he-I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548680"/>
            <a:ext cx="8229600" cy="5760640"/>
          </a:xfrm>
        </p:spPr>
        <p:txBody>
          <a:bodyPr>
            <a:normAutofit fontScale="85000" lnSpcReduction="20000"/>
          </a:bodyPr>
          <a:lstStyle/>
          <a:p>
            <a:r>
              <a:rPr lang="he-IL" b="1" dirty="0" smtClean="0"/>
              <a:t>איכויות</a:t>
            </a:r>
            <a:r>
              <a:rPr lang="he-IL" dirty="0" smtClean="0"/>
              <a:t/>
            </a:r>
            <a:br>
              <a:rPr lang="he-IL" dirty="0" smtClean="0"/>
            </a:br>
            <a:r>
              <a:rPr lang="he-IL" dirty="0" smtClean="0"/>
              <a:t>מריר, קריר, לח. </a:t>
            </a:r>
            <a:br>
              <a:rPr lang="he-IL" dirty="0" smtClean="0"/>
            </a:br>
            <a:r>
              <a:rPr lang="he-IL" dirty="0" smtClean="0"/>
              <a:t/>
            </a:r>
            <a:br>
              <a:rPr lang="he-IL" dirty="0" smtClean="0"/>
            </a:br>
            <a:r>
              <a:rPr lang="he-IL" b="1" dirty="0" smtClean="0"/>
              <a:t>השפעה רפואית</a:t>
            </a:r>
            <a:r>
              <a:rPr lang="he-IL" dirty="0" smtClean="0"/>
              <a:t/>
            </a:r>
            <a:br>
              <a:rPr lang="he-IL" dirty="0" smtClean="0"/>
            </a:br>
            <a:r>
              <a:rPr lang="he-IL" dirty="0" smtClean="0"/>
              <a:t>מסלק לחות וחום; מנקז גודש לימפתי:</a:t>
            </a:r>
            <a:br>
              <a:rPr lang="he-IL" dirty="0" smtClean="0"/>
            </a:br>
            <a:r>
              <a:rPr lang="he-IL" dirty="0" smtClean="0"/>
              <a:t>- חסימת לחות חמה\קרה: פריחות בעור, בלוטות לימפה נפוחות, כאבי מפרקים ושרירים, אבנים בדרכי השתן, </a:t>
            </a:r>
            <a:r>
              <a:rPr lang="he-IL" dirty="0" err="1" smtClean="0"/>
              <a:t>גאוט</a:t>
            </a:r>
            <a:r>
              <a:rPr lang="he-IL" dirty="0" smtClean="0"/>
              <a:t>.</a:t>
            </a:r>
            <a:br>
              <a:rPr lang="he-IL" dirty="0" smtClean="0"/>
            </a:br>
            <a:r>
              <a:rPr lang="he-IL" dirty="0" smtClean="0"/>
              <a:t>- לחות חמה\קרה בעור: פריחות, קשקשים, אקזמה, פסוריאזיס, סרפדת.</a:t>
            </a:r>
            <a:br>
              <a:rPr lang="he-IL" dirty="0" smtClean="0"/>
            </a:br>
            <a:r>
              <a:rPr lang="he-IL" dirty="0" smtClean="0"/>
              <a:t/>
            </a:r>
            <a:br>
              <a:rPr lang="he-IL" dirty="0" smtClean="0"/>
            </a:br>
            <a:r>
              <a:rPr lang="he-IL" dirty="0" smtClean="0"/>
              <a:t>מסלק חום ורעילות:</a:t>
            </a:r>
            <a:br>
              <a:rPr lang="he-IL" dirty="0" smtClean="0"/>
            </a:br>
            <a:r>
              <a:rPr lang="he-IL" dirty="0" smtClean="0"/>
              <a:t>- חום ורעילות: פצעים מוגלתיים, פרונקלים, זיהומים חיידקיים ופטרייתיים; הרעלות ממזון, מצמחים ומנשיכות בעלי-חיים, אלרגיות.</a:t>
            </a:r>
            <a:br>
              <a:rPr lang="he-IL" dirty="0" smtClean="0"/>
            </a:br>
            <a:r>
              <a:rPr lang="he-IL" dirty="0" smtClean="0"/>
              <a:t>- רוח חום: </a:t>
            </a:r>
            <a:r>
              <a:rPr lang="he-IL" dirty="0" err="1" smtClean="0"/>
              <a:t>חום</a:t>
            </a:r>
            <a:r>
              <a:rPr lang="he-IL" dirty="0" smtClean="0"/>
              <a:t>, כאבי גרון, צימאון.</a:t>
            </a:r>
            <a:br>
              <a:rPr lang="he-IL" dirty="0" smtClean="0"/>
            </a:br>
            <a:r>
              <a:rPr lang="he-IL" dirty="0" smtClean="0"/>
              <a:t/>
            </a:r>
            <a:br>
              <a:rPr lang="he-IL" dirty="0" smtClean="0"/>
            </a:br>
            <a:endParaRPr lang="he-IL" dirty="0" smtClean="0"/>
          </a:p>
          <a:p>
            <a:endParaRPr lang="he-IL" dirty="0"/>
          </a:p>
        </p:txBody>
      </p:sp>
      <p:sp>
        <p:nvSpPr>
          <p:cNvPr id="5" name="מציין מיקום של מספר שקופית 4"/>
          <p:cNvSpPr>
            <a:spLocks noGrp="1"/>
          </p:cNvSpPr>
          <p:nvPr>
            <p:ph type="sldNum" sz="quarter" idx="12"/>
          </p:nvPr>
        </p:nvSpPr>
        <p:spPr/>
        <p:txBody>
          <a:bodyPr/>
          <a:lstStyle/>
          <a:p>
            <a:fld id="{8FB31075-031C-4BF4-99C9-A21036C52FD5}" type="slidenum">
              <a:rPr lang="he-IL" smtClean="0"/>
              <a:pPr/>
              <a:t>6</a:t>
            </a:fld>
            <a:endParaRPr lang="he-IL"/>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a:bodyPr>
          <a:lstStyle/>
          <a:p>
            <a:pPr fontAlgn="base"/>
            <a:r>
              <a:rPr lang="he-IL" sz="2400" b="1" dirty="0" smtClean="0"/>
              <a:t>חלקי </a:t>
            </a:r>
            <a:r>
              <a:rPr lang="he-IL" sz="2400" b="1" dirty="0"/>
              <a:t>הצמח בשימוש:</a:t>
            </a:r>
            <a:r>
              <a:rPr lang="he-IL" sz="2400" dirty="0"/>
              <a:t> שורש (חזק יותר), עלים (עדין יותר</a:t>
            </a:r>
            <a:r>
              <a:rPr lang="he-IL" sz="2400" dirty="0" smtClean="0"/>
              <a:t>), לזרעים שימוש דומה לשורש והם נפוצים יותר ברפואה הסינית.</a:t>
            </a:r>
            <a:endParaRPr lang="he-IL" sz="2400" dirty="0"/>
          </a:p>
          <a:p>
            <a:pPr fontAlgn="base"/>
            <a:r>
              <a:rPr lang="he-IL" sz="2400" b="1" dirty="0"/>
              <a:t>אופני נטילה ומינונים:</a:t>
            </a:r>
            <a:r>
              <a:rPr lang="he-IL" sz="2400" dirty="0"/>
              <a:t/>
            </a:r>
            <a:br>
              <a:rPr lang="he-IL" sz="2400" dirty="0"/>
            </a:br>
            <a:r>
              <a:rPr lang="he-IL" sz="2400" dirty="0"/>
              <a:t>תמצית נוזלית: 1:3, 45% אלכוהול, 3-6 מ"ל בוקר וערב.</a:t>
            </a:r>
            <a:br>
              <a:rPr lang="he-IL" sz="2400" dirty="0"/>
            </a:br>
            <a:r>
              <a:rPr lang="he-IL" sz="2400" dirty="0"/>
              <a:t>תמצית יבשה: 5:1, 200-300 מ"ג בוקר וערב.</a:t>
            </a:r>
            <a:br>
              <a:rPr lang="he-IL" sz="2400" dirty="0"/>
            </a:br>
            <a:r>
              <a:rPr lang="he-IL" sz="2400" dirty="0"/>
              <a:t>בישול: 10-20 גרם לחצי ליטר מים, מומלץ להעלות את המינון היומי בהדרגה.</a:t>
            </a:r>
            <a:br>
              <a:rPr lang="he-IL" sz="2400" dirty="0"/>
            </a:br>
            <a:r>
              <a:rPr lang="he-IL" sz="2400" dirty="0"/>
              <a:t>כחלק מפורמולה: 30%-25%.</a:t>
            </a:r>
          </a:p>
          <a:p>
            <a:r>
              <a:rPr lang="he-IL" sz="2400" dirty="0" err="1" smtClean="0"/>
              <a:t>ח.פעיל</a:t>
            </a:r>
            <a:r>
              <a:rPr lang="he-IL" sz="2400" dirty="0" smtClean="0"/>
              <a:t> עיקרי-</a:t>
            </a:r>
            <a:r>
              <a:rPr lang="en-US" sz="2400" dirty="0" smtClean="0"/>
              <a:t> </a:t>
            </a:r>
            <a:r>
              <a:rPr lang="en-US" sz="2400" dirty="0" err="1" smtClean="0"/>
              <a:t>arctigenin</a:t>
            </a:r>
            <a:r>
              <a:rPr lang="en-US" sz="2400" dirty="0" smtClean="0"/>
              <a:t> </a:t>
            </a:r>
            <a:r>
              <a:rPr lang="he-IL" sz="2400" dirty="0" smtClean="0"/>
              <a:t/>
            </a:r>
            <a:br>
              <a:rPr lang="he-IL" sz="2400" dirty="0" smtClean="0"/>
            </a:br>
            <a:r>
              <a:rPr lang="he-IL" sz="2400" dirty="0" smtClean="0"/>
              <a:t/>
            </a:r>
            <a:br>
              <a:rPr lang="he-IL" sz="2400" dirty="0" smtClean="0"/>
            </a:br>
            <a:endParaRPr lang="he-IL" sz="2400" dirty="0"/>
          </a:p>
        </p:txBody>
      </p:sp>
      <p:pic>
        <p:nvPicPr>
          <p:cNvPr id="4" name="Picture 2" descr="C:\Users\Levy\Pictures\לימודים\imagesCAD1R8NE.jpg"/>
          <p:cNvPicPr>
            <a:picLocks noChangeAspect="1" noChangeArrowheads="1"/>
          </p:cNvPicPr>
          <p:nvPr/>
        </p:nvPicPr>
        <p:blipFill>
          <a:blip r:embed="rId2" cstate="print"/>
          <a:srcRect/>
          <a:stretch>
            <a:fillRect/>
          </a:stretch>
        </p:blipFill>
        <p:spPr bwMode="auto">
          <a:xfrm>
            <a:off x="552103" y="3692227"/>
            <a:ext cx="1571625" cy="2905125"/>
          </a:xfrm>
          <a:prstGeom prst="rect">
            <a:avLst/>
          </a:prstGeom>
          <a:noFill/>
        </p:spPr>
      </p:pic>
      <p:pic>
        <p:nvPicPr>
          <p:cNvPr id="5123" name="Picture 3" descr="C:\Users\Levy\Pictures\לימודים\imagesCAV2N0B4.jpg"/>
          <p:cNvPicPr>
            <a:picLocks noChangeAspect="1" noChangeArrowheads="1"/>
          </p:cNvPicPr>
          <p:nvPr/>
        </p:nvPicPr>
        <p:blipFill>
          <a:blip r:embed="rId3" cstate="print"/>
          <a:srcRect/>
          <a:stretch>
            <a:fillRect/>
          </a:stretch>
        </p:blipFill>
        <p:spPr bwMode="auto">
          <a:xfrm>
            <a:off x="4361706" y="3956645"/>
            <a:ext cx="2087116" cy="2640707"/>
          </a:xfrm>
          <a:prstGeom prst="rect">
            <a:avLst/>
          </a:prstGeom>
          <a:noFill/>
        </p:spPr>
      </p:pic>
      <p:sp>
        <p:nvSpPr>
          <p:cNvPr id="7" name="מציין מיקום של מספר שקופית 6"/>
          <p:cNvSpPr>
            <a:spLocks noGrp="1"/>
          </p:cNvSpPr>
          <p:nvPr>
            <p:ph type="sldNum" sz="quarter" idx="12"/>
          </p:nvPr>
        </p:nvSpPr>
        <p:spPr/>
        <p:txBody>
          <a:bodyPr/>
          <a:lstStyle/>
          <a:p>
            <a:fld id="{8FB31075-031C-4BF4-99C9-A21036C52FD5}" type="slidenum">
              <a:rPr lang="he-IL" smtClean="0"/>
              <a:pPr/>
              <a:t>7</a:t>
            </a:fld>
            <a:endParaRPr lang="he-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06488" y="282129"/>
            <a:ext cx="8229600" cy="850106"/>
          </a:xfrm>
        </p:spPr>
        <p:txBody>
          <a:bodyPr/>
          <a:lstStyle/>
          <a:p>
            <a:r>
              <a:rPr lang="he-IL" dirty="0" smtClean="0"/>
              <a:t>דבקה זיפנית | </a:t>
            </a:r>
            <a:r>
              <a:rPr lang="en-US" dirty="0" err="1" smtClean="0"/>
              <a:t>Galium</a:t>
            </a:r>
            <a:r>
              <a:rPr lang="en-US" dirty="0" smtClean="0"/>
              <a:t> </a:t>
            </a:r>
            <a:r>
              <a:rPr lang="en-US" dirty="0" err="1" smtClean="0"/>
              <a:t>aparine</a:t>
            </a:r>
            <a:endParaRPr lang="he-IL" dirty="0"/>
          </a:p>
        </p:txBody>
      </p:sp>
      <p:sp>
        <p:nvSpPr>
          <p:cNvPr id="3" name="מציין מיקום תוכן 2"/>
          <p:cNvSpPr>
            <a:spLocks noGrp="1"/>
          </p:cNvSpPr>
          <p:nvPr>
            <p:ph idx="1"/>
          </p:nvPr>
        </p:nvSpPr>
        <p:spPr>
          <a:xfrm>
            <a:off x="457200" y="1268760"/>
            <a:ext cx="8229600" cy="5184576"/>
          </a:xfrm>
        </p:spPr>
        <p:txBody>
          <a:bodyPr>
            <a:normAutofit fontScale="70000" lnSpcReduction="20000"/>
          </a:bodyPr>
          <a:lstStyle/>
          <a:p>
            <a:r>
              <a:rPr lang="he-IL" sz="3400" dirty="0"/>
              <a:t>ה</a:t>
            </a:r>
            <a:r>
              <a:rPr lang="he-IL" sz="3400" dirty="0" smtClean="0"/>
              <a:t>צמח גדל בארץ, באירופה, באסיה ובאמריקה</a:t>
            </a:r>
            <a:r>
              <a:rPr lang="he-IL" sz="3400" dirty="0" smtClean="0"/>
              <a:t>.</a:t>
            </a:r>
            <a:r>
              <a:rPr lang="en-US" sz="3400" dirty="0" smtClean="0"/>
              <a:t/>
            </a:r>
            <a:br>
              <a:rPr lang="en-US" sz="3400" dirty="0" smtClean="0"/>
            </a:br>
            <a:r>
              <a:rPr lang="he-IL" sz="3400" dirty="0" smtClean="0"/>
              <a:t>הדבקה הינה עשב </a:t>
            </a:r>
            <a:r>
              <a:rPr lang="he-IL" sz="3400" dirty="0" smtClean="0"/>
              <a:t>ממשפחת הפואתיים אשר גובהו 30-90 ס"מ, גדל במקומות מוצלים כמעט בכל חבלי הארץ. חודשי הפריחה במרץ ואפריל.</a:t>
            </a:r>
          </a:p>
          <a:p>
            <a:endParaRPr lang="en-US" sz="3400" dirty="0" smtClean="0"/>
          </a:p>
          <a:p>
            <a:r>
              <a:rPr lang="he-IL" sz="3400" dirty="0" smtClean="0"/>
              <a:t>הדבקה הזיפנית משמשת זה מאות שנים ברפואה העממית של אנגליה. חוקר צמחי המרפא ג'ון </a:t>
            </a:r>
            <a:r>
              <a:rPr lang="he-IL" sz="3400" dirty="0" err="1" smtClean="0"/>
              <a:t>ג'רארד</a:t>
            </a:r>
            <a:r>
              <a:rPr lang="he-IL" sz="3400" dirty="0" smtClean="0"/>
              <a:t> (1597) מספר על הנשים האנגליות אשר נהגו לבשל נזיד דבקה בכדי שלא ישמינו. במרכז אירופה ובארצות הבלקן נוהגים להכין מהדבקה משרה לניקוי העור. בן המאה ה-17, </a:t>
            </a:r>
            <a:r>
              <a:rPr lang="he-IL" sz="3400" dirty="0" err="1" smtClean="0"/>
              <a:t>ניקולאס</a:t>
            </a:r>
            <a:r>
              <a:rPr lang="he-IL" sz="3400" dirty="0" smtClean="0"/>
              <a:t> </a:t>
            </a:r>
            <a:r>
              <a:rPr lang="he-IL" sz="3400" dirty="0" err="1" smtClean="0"/>
              <a:t>קולפפר</a:t>
            </a:r>
            <a:r>
              <a:rPr lang="he-IL" sz="3400" dirty="0" smtClean="0"/>
              <a:t>, מחשובי </a:t>
            </a:r>
            <a:r>
              <a:rPr lang="he-IL" sz="3400" dirty="0" err="1" smtClean="0"/>
              <a:t>ההרבליסטים</a:t>
            </a:r>
            <a:r>
              <a:rPr lang="he-IL" sz="3400" dirty="0" smtClean="0"/>
              <a:t> הבריטיים של העולם הישן, מציין את הצמח כמחזק את הכבד וכמנקה את הדם. </a:t>
            </a:r>
          </a:p>
          <a:p>
            <a:r>
              <a:rPr lang="he-IL" sz="3400" dirty="0" smtClean="0"/>
              <a:t>ברפואת הצמחים המודרנית נחשבת הדבקה </a:t>
            </a:r>
            <a:r>
              <a:rPr lang="he-IL" sz="3400" dirty="0" err="1" smtClean="0"/>
              <a:t>למתמיר</a:t>
            </a:r>
            <a:r>
              <a:rPr lang="he-IL" sz="3400" dirty="0" smtClean="0"/>
              <a:t> (</a:t>
            </a:r>
            <a:r>
              <a:rPr lang="he-IL" sz="3400" dirty="0" err="1" smtClean="0"/>
              <a:t>אלטרטיבי</a:t>
            </a:r>
            <a:r>
              <a:rPr lang="he-IL" sz="3400" dirty="0" smtClean="0"/>
              <a:t>) עדין, בעל </a:t>
            </a:r>
            <a:r>
              <a:rPr lang="he-IL" sz="3400" dirty="0" err="1" smtClean="0"/>
              <a:t>אפיניות</a:t>
            </a:r>
            <a:r>
              <a:rPr lang="he-IL" sz="3400" dirty="0" smtClean="0"/>
              <a:t> (משיכה) לבלוטות הלימפה. </a:t>
            </a:r>
          </a:p>
          <a:p>
            <a:pPr>
              <a:buNone/>
            </a:pP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8</a:t>
            </a:fld>
            <a:endParaRPr lang="he-IL"/>
          </a:p>
        </p:txBody>
      </p:sp>
      <p:pic>
        <p:nvPicPr>
          <p:cNvPr id="6146" name="Picture 2" descr="C:\Users\Levy\Pictures\לימודים\imagesCARQOO3E.jpg"/>
          <p:cNvPicPr>
            <a:picLocks noChangeAspect="1" noChangeArrowheads="1"/>
          </p:cNvPicPr>
          <p:nvPr/>
        </p:nvPicPr>
        <p:blipFill>
          <a:blip r:embed="rId2" cstate="print"/>
          <a:srcRect/>
          <a:stretch>
            <a:fillRect/>
          </a:stretch>
        </p:blipFill>
        <p:spPr bwMode="auto">
          <a:xfrm>
            <a:off x="-36512" y="5445224"/>
            <a:ext cx="1883701" cy="1412776"/>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695506"/>
            <a:ext cx="8496944" cy="5865515"/>
          </a:xfrm>
        </p:spPr>
        <p:txBody>
          <a:bodyPr>
            <a:normAutofit lnSpcReduction="10000"/>
          </a:bodyPr>
          <a:lstStyle/>
          <a:p>
            <a:r>
              <a:rPr lang="he-IL" b="1" dirty="0" smtClean="0"/>
              <a:t>פעילות הצמח:</a:t>
            </a:r>
            <a:endParaRPr lang="en-US" b="1" dirty="0" smtClean="0"/>
          </a:p>
          <a:p>
            <a:pPr lvl="0"/>
            <a:r>
              <a:rPr lang="he-IL" b="1" dirty="0" err="1" smtClean="0"/>
              <a:t>אלטרטיבי</a:t>
            </a:r>
            <a:r>
              <a:rPr lang="he-IL" b="1" dirty="0" smtClean="0"/>
              <a:t> (מתמיר) קל </a:t>
            </a:r>
            <a:r>
              <a:rPr lang="he-IL" dirty="0" smtClean="0"/>
              <a:t>- מותווה לתהליך דה-</a:t>
            </a:r>
            <a:r>
              <a:rPr lang="he-IL" dirty="0" err="1" smtClean="0"/>
              <a:t>טוקסיפיקציה</a:t>
            </a:r>
            <a:r>
              <a:rPr lang="he-IL" dirty="0" smtClean="0"/>
              <a:t> (ניקוי ופינוי רעלים) כללי, לטיפול במצבים רעלניים וכרוניים בדרכי הלימפה, בעור (פסוריאזיס, אקזמות </a:t>
            </a:r>
            <a:r>
              <a:rPr lang="he-IL" dirty="0" err="1" smtClean="0"/>
              <a:t>וכו</a:t>
            </a:r>
            <a:r>
              <a:rPr lang="he-IL" dirty="0" smtClean="0"/>
              <a:t>') ובשלד (</a:t>
            </a:r>
            <a:r>
              <a:rPr lang="he-IL" dirty="0" err="1" smtClean="0"/>
              <a:t>גאוט</a:t>
            </a:r>
            <a:r>
              <a:rPr lang="he-IL" dirty="0" smtClean="0"/>
              <a:t> </a:t>
            </a:r>
            <a:r>
              <a:rPr lang="he-IL" dirty="0" err="1" smtClean="0"/>
              <a:t>וכו</a:t>
            </a:r>
            <a:r>
              <a:rPr lang="he-IL" dirty="0" smtClean="0"/>
              <a:t>'). </a:t>
            </a:r>
            <a:endParaRPr lang="en-US" dirty="0" smtClean="0"/>
          </a:p>
          <a:p>
            <a:pPr lvl="0"/>
            <a:r>
              <a:rPr lang="he-IL" b="1" dirty="0" smtClean="0"/>
              <a:t>מנקז לימפתי – </a:t>
            </a:r>
            <a:r>
              <a:rPr lang="he-IL" dirty="0" smtClean="0"/>
              <a:t>לבלוטות לימפה מוגדלות, </a:t>
            </a:r>
            <a:r>
              <a:rPr lang="he-IL" dirty="0" smtClean="0"/>
              <a:t>סיסטיק פיברוזיס, ציסטות בשד, סרטן </a:t>
            </a:r>
            <a:r>
              <a:rPr lang="he-IL" dirty="0" smtClean="0"/>
              <a:t>לימפה </a:t>
            </a:r>
            <a:r>
              <a:rPr lang="he-IL" dirty="0" smtClean="0"/>
              <a:t>(משולב </a:t>
            </a:r>
            <a:r>
              <a:rPr lang="he-IL" dirty="0" smtClean="0"/>
              <a:t>עם צמחים נוספים).</a:t>
            </a:r>
            <a:endParaRPr lang="en-US" dirty="0" smtClean="0"/>
          </a:p>
          <a:p>
            <a:pPr lvl="0"/>
            <a:r>
              <a:rPr lang="he-IL" b="1" dirty="0" smtClean="0"/>
              <a:t>המרצה מטבולית - </a:t>
            </a:r>
            <a:r>
              <a:rPr lang="he-IL" dirty="0" smtClean="0"/>
              <a:t>עידוד תהליך הרזיה, מפנה עודפי נוזלים, בצקות וגודש.</a:t>
            </a:r>
            <a:endParaRPr lang="en-US" dirty="0" smtClean="0"/>
          </a:p>
          <a:p>
            <a:pPr lvl="0"/>
            <a:r>
              <a:rPr lang="he-IL" b="1" dirty="0" err="1" smtClean="0"/>
              <a:t>לקסטיבי</a:t>
            </a:r>
            <a:r>
              <a:rPr lang="he-IL" b="1" dirty="0" smtClean="0"/>
              <a:t> </a:t>
            </a:r>
            <a:r>
              <a:rPr lang="he-IL" b="1" dirty="0" err="1" smtClean="0"/>
              <a:t>ודיורטי</a:t>
            </a:r>
            <a:r>
              <a:rPr lang="he-IL" b="1" dirty="0" smtClean="0"/>
              <a:t> קל </a:t>
            </a:r>
            <a:r>
              <a:rPr lang="he-IL" dirty="0" smtClean="0"/>
              <a:t>– משלשל ומשתן עדין</a:t>
            </a:r>
            <a:r>
              <a:rPr lang="he-IL" dirty="0" smtClean="0"/>
              <a:t>.</a:t>
            </a:r>
          </a:p>
          <a:p>
            <a:pPr lvl="0"/>
            <a:r>
              <a:rPr lang="he-IL" dirty="0" smtClean="0"/>
              <a:t>גודש בשד + יבוש חלב אם</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9</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fontScale="85000" lnSpcReduction="20000"/>
          </a:bodyPr>
          <a:lstStyle/>
          <a:p>
            <a:r>
              <a:rPr lang="he-IL" dirty="0" smtClean="0"/>
              <a:t>הצמח עדין ביותר ולא נצפו תופעות </a:t>
            </a:r>
            <a:r>
              <a:rPr lang="he-IL" dirty="0" smtClean="0"/>
              <a:t>לוואי.</a:t>
            </a:r>
            <a:endParaRPr lang="he-IL" dirty="0" smtClean="0"/>
          </a:p>
          <a:p>
            <a:r>
              <a:rPr lang="he-IL" dirty="0" smtClean="0"/>
              <a:t>הריון : לא </a:t>
            </a:r>
            <a:r>
              <a:rPr lang="he-IL" dirty="0" smtClean="0"/>
              <a:t>מומלץ מתוקף היותו מפנה.</a:t>
            </a:r>
            <a:endParaRPr lang="he-IL" dirty="0" smtClean="0"/>
          </a:p>
          <a:p>
            <a:r>
              <a:rPr lang="he-IL" dirty="0" smtClean="0"/>
              <a:t>הנקה: אפשרי לשימוש.</a:t>
            </a:r>
          </a:p>
          <a:p>
            <a:r>
              <a:rPr lang="he-IL" b="1" dirty="0" smtClean="0"/>
              <a:t>איכויות</a:t>
            </a:r>
            <a:r>
              <a:rPr lang="he-IL" dirty="0" smtClean="0"/>
              <a:t/>
            </a:r>
            <a:br>
              <a:rPr lang="he-IL" dirty="0" smtClean="0"/>
            </a:br>
            <a:r>
              <a:rPr lang="he-IL" dirty="0" smtClean="0"/>
              <a:t>נטרלי, קריר, </a:t>
            </a:r>
            <a:r>
              <a:rPr lang="he-IL" dirty="0" smtClean="0"/>
              <a:t>מיבש</a:t>
            </a:r>
            <a:r>
              <a:rPr lang="he-IL" dirty="0" smtClean="0"/>
              <a:t>.</a:t>
            </a:r>
          </a:p>
          <a:p>
            <a:pPr>
              <a:buNone/>
            </a:pPr>
            <a:endParaRPr lang="he-IL" dirty="0"/>
          </a:p>
          <a:p>
            <a:r>
              <a:rPr lang="he-IL" dirty="0" smtClean="0"/>
              <a:t>חלק הצמח בשימוש: עלווה</a:t>
            </a:r>
          </a:p>
          <a:p>
            <a:pPr>
              <a:buNone/>
            </a:pPr>
            <a:r>
              <a:rPr lang="he-IL" dirty="0"/>
              <a:t> </a:t>
            </a:r>
            <a:r>
              <a:rPr lang="he-IL" dirty="0" smtClean="0"/>
              <a:t>  </a:t>
            </a:r>
            <a:r>
              <a:rPr lang="he-IL" b="1" dirty="0"/>
              <a:t>אופני נטילה ומינונים:</a:t>
            </a:r>
            <a:r>
              <a:rPr lang="he-IL" dirty="0"/>
              <a:t/>
            </a:r>
            <a:br>
              <a:rPr lang="he-IL" dirty="0"/>
            </a:br>
            <a:r>
              <a:rPr lang="he-IL" dirty="0"/>
              <a:t>תמצית נוזלית: 1:3, 45% אלכוהול, 5-10 מ"ל בוקר וערב.</a:t>
            </a:r>
            <a:br>
              <a:rPr lang="he-IL" dirty="0"/>
            </a:br>
            <a:r>
              <a:rPr lang="he-IL" dirty="0"/>
              <a:t>חליטה: כף גדושה לכוס מים, 3-4 פעמים ביום.</a:t>
            </a:r>
            <a:br>
              <a:rPr lang="he-IL" dirty="0"/>
            </a:br>
            <a:r>
              <a:rPr lang="he-IL" dirty="0"/>
              <a:t>כחלק מפורמולה: 35%-40</a:t>
            </a:r>
            <a:r>
              <a:rPr lang="he-IL" dirty="0" smtClean="0"/>
              <a:t>%.</a:t>
            </a:r>
          </a:p>
          <a:p>
            <a:pPr>
              <a:buNone/>
            </a:pPr>
            <a:r>
              <a:rPr lang="he-IL" dirty="0" smtClean="0"/>
              <a:t>*קטיף טרי עדיף להכין בריכוז  1:2 </a:t>
            </a:r>
            <a:r>
              <a:rPr lang="he-IL" dirty="0" err="1" smtClean="0"/>
              <a:t>בהשרייה</a:t>
            </a:r>
            <a:r>
              <a:rPr lang="he-IL" dirty="0" smtClean="0"/>
              <a:t> כפולה</a:t>
            </a: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10</a:t>
            </a:fld>
            <a:endParaRPr lang="he-IL"/>
          </a:p>
        </p:txBody>
      </p:sp>
      <p:pic>
        <p:nvPicPr>
          <p:cNvPr id="7170" name="Picture 2" descr="C:\Users\Levy\Pictures\לימודים\imagesCA4DXFWT.jpg"/>
          <p:cNvPicPr>
            <a:picLocks noChangeAspect="1" noChangeArrowheads="1"/>
          </p:cNvPicPr>
          <p:nvPr/>
        </p:nvPicPr>
        <p:blipFill>
          <a:blip r:embed="rId2" cstate="print"/>
          <a:srcRect/>
          <a:stretch>
            <a:fillRect/>
          </a:stretch>
        </p:blipFill>
        <p:spPr bwMode="auto">
          <a:xfrm>
            <a:off x="35632" y="4984457"/>
            <a:ext cx="2466975" cy="1847850"/>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59632" y="224092"/>
            <a:ext cx="8229600" cy="1143000"/>
          </a:xfrm>
        </p:spPr>
        <p:txBody>
          <a:bodyPr/>
          <a:lstStyle/>
          <a:p>
            <a:r>
              <a:rPr lang="he-IL" dirty="0" smtClean="0"/>
              <a:t>אגוז שחור </a:t>
            </a:r>
            <a:r>
              <a:rPr lang="he-IL" dirty="0" smtClean="0"/>
              <a:t>|</a:t>
            </a:r>
            <a:r>
              <a:rPr lang="en-US" dirty="0" err="1" smtClean="0"/>
              <a:t>Juglans</a:t>
            </a:r>
            <a:r>
              <a:rPr lang="en-US" dirty="0" smtClean="0"/>
              <a:t> </a:t>
            </a:r>
            <a:r>
              <a:rPr lang="en-US" dirty="0" err="1" smtClean="0"/>
              <a:t>nigra</a:t>
            </a:r>
            <a:r>
              <a:rPr lang="en-US" dirty="0" smtClean="0"/>
              <a:t> | Walnut </a:t>
            </a:r>
            <a:endParaRPr lang="he-IL" dirty="0"/>
          </a:p>
        </p:txBody>
      </p:sp>
      <p:sp>
        <p:nvSpPr>
          <p:cNvPr id="3" name="מציין מיקום תוכן 2"/>
          <p:cNvSpPr>
            <a:spLocks noGrp="1"/>
          </p:cNvSpPr>
          <p:nvPr>
            <p:ph idx="1"/>
          </p:nvPr>
        </p:nvSpPr>
        <p:spPr>
          <a:xfrm>
            <a:off x="457200" y="1340768"/>
            <a:ext cx="8229600" cy="4785395"/>
          </a:xfrm>
        </p:spPr>
        <p:txBody>
          <a:bodyPr>
            <a:normAutofit fontScale="85000" lnSpcReduction="20000"/>
          </a:bodyPr>
          <a:lstStyle/>
          <a:p>
            <a:r>
              <a:rPr lang="he-IL" dirty="0" smtClean="0"/>
              <a:t>עץ הגדל בחלקיו המזרחיים של צפון אמריקה. באופן מסורתי השתמשו למטרות רפואה בחלקים שונים של הצמח – עלים , קליפה ,פירות. כיום נהוג להשתמש בקליפה הטריה הירוקה של הפרי.</a:t>
            </a:r>
          </a:p>
          <a:p>
            <a:r>
              <a:rPr lang="he-IL" dirty="0"/>
              <a:t>צמח קלאסי לריכוך הצואה כשברקע יש טחורים. הצמח מחד מנקז מרה ומחד </a:t>
            </a:r>
            <a:r>
              <a:rPr lang="he-IL" dirty="0" err="1"/>
              <a:t>אסטריג'נט</a:t>
            </a:r>
            <a:r>
              <a:rPr lang="he-IL" dirty="0"/>
              <a:t> לכלי הדם ובכך יחזק את כלי הדם השבורים באזור הרקטום. מצוין לחיסול תולעי מעיים אצל ילדים ואצל מבוגרים (מומלץ לשלב </a:t>
            </a:r>
            <a:r>
              <a:rPr lang="he-IL" dirty="0" err="1"/>
              <a:t>עימו</a:t>
            </a:r>
            <a:r>
              <a:rPr lang="he-IL" dirty="0"/>
              <a:t>, </a:t>
            </a:r>
            <a:r>
              <a:rPr lang="he-IL" dirty="0" err="1"/>
              <a:t>טבבויה</a:t>
            </a:r>
            <a:r>
              <a:rPr lang="he-IL" dirty="0"/>
              <a:t>, לענה, מור) ניתן גם לשלבו בפורמולות בתהליכי </a:t>
            </a:r>
            <a:r>
              <a:rPr lang="he-IL" dirty="0" err="1" smtClean="0"/>
              <a:t>דיטוקספיקציה</a:t>
            </a:r>
            <a:r>
              <a:rPr lang="he-IL" dirty="0" smtClean="0"/>
              <a:t> + טיהור מעיים. כמו כן בזכות היותו מצמת (מכיל טנינים בריכוז גבוה) אך בנוסף גם לקסטיב – יתאים למצבי טחורים </a:t>
            </a:r>
            <a:r>
              <a:rPr lang="he-IL" dirty="0" err="1" smtClean="0"/>
              <a:t>ופיסורות</a:t>
            </a:r>
            <a:r>
              <a:rPr lang="he-IL" dirty="0" smtClean="0"/>
              <a:t>.</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11</a:t>
            </a:fld>
            <a:endParaRPr lang="he-IL"/>
          </a:p>
        </p:txBody>
      </p:sp>
      <p:pic>
        <p:nvPicPr>
          <p:cNvPr id="13314" name="Picture 2" descr="C:\Users\Levy\Pictures\לימודים\images.jpg"/>
          <p:cNvPicPr>
            <a:picLocks noChangeAspect="1" noChangeArrowheads="1"/>
          </p:cNvPicPr>
          <p:nvPr/>
        </p:nvPicPr>
        <p:blipFill>
          <a:blip r:embed="rId2" cstate="print"/>
          <a:srcRect/>
          <a:stretch>
            <a:fillRect/>
          </a:stretch>
        </p:blipFill>
        <p:spPr bwMode="auto">
          <a:xfrm>
            <a:off x="1" y="5399650"/>
            <a:ext cx="1835696" cy="1458349"/>
          </a:xfrm>
          <a:prstGeom prst="rect">
            <a:avLst/>
          </a:prstGeom>
          <a:noFill/>
        </p:spPr>
      </p:pic>
      <p:pic>
        <p:nvPicPr>
          <p:cNvPr id="13315" name="Picture 3" descr="C:\Users\Levy\Pictures\לימודים\11.jpg"/>
          <p:cNvPicPr>
            <a:picLocks noChangeAspect="1" noChangeArrowheads="1"/>
          </p:cNvPicPr>
          <p:nvPr/>
        </p:nvPicPr>
        <p:blipFill>
          <a:blip r:embed="rId3" cstate="print"/>
          <a:srcRect/>
          <a:stretch>
            <a:fillRect/>
          </a:stretch>
        </p:blipFill>
        <p:spPr bwMode="auto">
          <a:xfrm>
            <a:off x="1848408" y="5373216"/>
            <a:ext cx="1484784" cy="1484784"/>
          </a:xfrm>
          <a:prstGeom prst="rect">
            <a:avLst/>
          </a:prstGeom>
          <a:noFill/>
        </p:spPr>
      </p:pic>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048672"/>
          </a:xfrm>
        </p:spPr>
        <p:txBody>
          <a:bodyPr>
            <a:noAutofit/>
          </a:bodyPr>
          <a:lstStyle/>
          <a:p>
            <a:r>
              <a:rPr lang="he-IL" sz="2400" b="1" dirty="0" smtClean="0"/>
              <a:t>פעילות הצמח:</a:t>
            </a:r>
            <a:endParaRPr lang="en-US" sz="2400" b="1" dirty="0" smtClean="0"/>
          </a:p>
          <a:p>
            <a:pPr lvl="0"/>
            <a:r>
              <a:rPr lang="he-IL" sz="2400" dirty="0" err="1" smtClean="0"/>
              <a:t>לקסטיבי</a:t>
            </a:r>
            <a:r>
              <a:rPr lang="he-IL" sz="2400" dirty="0" smtClean="0"/>
              <a:t> קל – ממריץ מרה ומשלשל עדין, מרכך את הצואה, מצוין ליציאות קשות </a:t>
            </a:r>
            <a:r>
              <a:rPr lang="he-IL" sz="2400" dirty="0" smtClean="0"/>
              <a:t>ויבשות</a:t>
            </a:r>
            <a:r>
              <a:rPr lang="he-IL" sz="2400" dirty="0" smtClean="0"/>
              <a:t>, נוגד אבני מרה.</a:t>
            </a:r>
            <a:endParaRPr lang="en-US" sz="2400" dirty="0" smtClean="0"/>
          </a:p>
          <a:p>
            <a:pPr lvl="0"/>
            <a:r>
              <a:rPr lang="he-IL" sz="2400" dirty="0" err="1" smtClean="0"/>
              <a:t>אלטרטיבי</a:t>
            </a:r>
            <a:r>
              <a:rPr lang="he-IL" sz="2400" dirty="0" smtClean="0"/>
              <a:t> (ניקוי גוף ורעילות) – משמש כצמח </a:t>
            </a:r>
            <a:r>
              <a:rPr lang="he-IL" sz="2400" dirty="0" err="1" smtClean="0"/>
              <a:t>דטוקסיקטיבי</a:t>
            </a:r>
            <a:r>
              <a:rPr lang="he-IL" sz="2400" dirty="0" smtClean="0"/>
              <a:t> ותומך בפעולת הכבד.</a:t>
            </a:r>
            <a:endParaRPr lang="en-US" sz="2400" dirty="0" smtClean="0"/>
          </a:p>
          <a:p>
            <a:pPr lvl="0"/>
            <a:r>
              <a:rPr lang="he-IL" sz="2400" dirty="0" smtClean="0"/>
              <a:t>אנטי פרזיטי ונוגד זיהום - כללי </a:t>
            </a:r>
            <a:r>
              <a:rPr lang="he-IL" sz="2400" dirty="0" err="1" smtClean="0"/>
              <a:t>ולמע</a:t>
            </a:r>
            <a:r>
              <a:rPr lang="he-IL" sz="2400" dirty="0" smtClean="0"/>
              <a:t>' העיכול במיוחד. </a:t>
            </a:r>
            <a:r>
              <a:rPr lang="he-IL" sz="2400" dirty="0" err="1" smtClean="0"/>
              <a:t>לקנדידה</a:t>
            </a:r>
            <a:r>
              <a:rPr lang="he-IL" sz="2400" dirty="0" smtClean="0"/>
              <a:t>, פטרת </a:t>
            </a:r>
            <a:r>
              <a:rPr lang="he-IL" sz="2400" dirty="0" err="1" smtClean="0"/>
              <a:t>וגינלית</a:t>
            </a:r>
            <a:r>
              <a:rPr lang="he-IL" sz="2400" dirty="0" smtClean="0"/>
              <a:t>, תולעים, פרזיטים, שלשול מטיילים, מצוין גם לילדים.</a:t>
            </a:r>
            <a:endParaRPr lang="en-US" sz="2400" dirty="0" smtClean="0"/>
          </a:p>
          <a:p>
            <a:pPr lvl="0"/>
            <a:r>
              <a:rPr lang="he-IL" sz="2400" dirty="0" err="1" smtClean="0"/>
              <a:t>אסטרינג'נט</a:t>
            </a:r>
            <a:r>
              <a:rPr lang="he-IL" sz="2400" dirty="0" smtClean="0"/>
              <a:t> לכלי הדם – מתאים במיוחד לטחורים עם רקע של עצירות.</a:t>
            </a:r>
            <a:endParaRPr lang="en-US" sz="2400" dirty="0" smtClean="0"/>
          </a:p>
          <a:p>
            <a:pPr>
              <a:buNone/>
            </a:pPr>
            <a:endParaRPr lang="he-IL" sz="2400" b="1" dirty="0" smtClean="0"/>
          </a:p>
          <a:p>
            <a:r>
              <a:rPr lang="he-IL" sz="2400" b="1" dirty="0" smtClean="0"/>
              <a:t>תופעות לוואי והתוויות נגד:</a:t>
            </a:r>
            <a:r>
              <a:rPr lang="he-IL" sz="2400" dirty="0" smtClean="0"/>
              <a:t/>
            </a:r>
            <a:br>
              <a:rPr lang="he-IL" sz="2400" dirty="0" smtClean="0"/>
            </a:br>
            <a:r>
              <a:rPr lang="he-IL" sz="2400" dirty="0" smtClean="0"/>
              <a:t>לא ידועות תופעות לוואי או התוויות נגד.</a:t>
            </a:r>
            <a:br>
              <a:rPr lang="he-IL" sz="2400" dirty="0" smtClean="0"/>
            </a:br>
            <a:r>
              <a:rPr lang="he-IL" sz="2400" b="1" dirty="0" smtClean="0"/>
              <a:t>הריון: </a:t>
            </a:r>
            <a:r>
              <a:rPr lang="he-IL" sz="2400" dirty="0" smtClean="0"/>
              <a:t>לא ידועה רעילות, אך השימוש אינו מומלץ בשל היותו ממריץ מרה </a:t>
            </a:r>
            <a:r>
              <a:rPr lang="he-IL" sz="2400" dirty="0" err="1" smtClean="0"/>
              <a:t>ואלטרטיבי</a:t>
            </a:r>
            <a:r>
              <a:rPr lang="he-IL" sz="2400" dirty="0" smtClean="0"/>
              <a:t>.  </a:t>
            </a:r>
            <a:br>
              <a:rPr lang="he-IL" sz="2400" dirty="0" smtClean="0"/>
            </a:br>
            <a:r>
              <a:rPr lang="he-IL" sz="2400" b="1" dirty="0" smtClean="0"/>
              <a:t>הנקה: </a:t>
            </a:r>
            <a:r>
              <a:rPr lang="he-IL" sz="2400" dirty="0" smtClean="0"/>
              <a:t>אין מספיק מידע בנושא.</a:t>
            </a:r>
            <a:br>
              <a:rPr lang="he-IL" sz="2400" dirty="0" smtClean="0"/>
            </a:br>
            <a:r>
              <a:rPr lang="he-IL" sz="2400" dirty="0" smtClean="0"/>
              <a:t/>
            </a:r>
            <a:br>
              <a:rPr lang="he-IL" sz="2400" dirty="0" smtClean="0"/>
            </a:br>
            <a:endParaRPr lang="he-IL" sz="2400" dirty="0" smtClean="0"/>
          </a:p>
          <a:p>
            <a:endParaRPr lang="he-IL" sz="2400"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12</a:t>
            </a:fld>
            <a:endParaRPr lang="he-I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6120680"/>
          </a:xfrm>
        </p:spPr>
        <p:txBody>
          <a:bodyPr>
            <a:normAutofit fontScale="70000" lnSpcReduction="20000"/>
          </a:bodyPr>
          <a:lstStyle/>
          <a:p>
            <a:r>
              <a:rPr lang="he-IL" b="1" dirty="0" smtClean="0"/>
              <a:t>איכויות</a:t>
            </a:r>
            <a:r>
              <a:rPr lang="he-IL" dirty="0" smtClean="0"/>
              <a:t/>
            </a:r>
            <a:br>
              <a:rPr lang="he-IL" dirty="0" smtClean="0"/>
            </a:br>
            <a:r>
              <a:rPr lang="he-IL" dirty="0" smtClean="0"/>
              <a:t>מריר</a:t>
            </a:r>
            <a:r>
              <a:rPr lang="he-IL" dirty="0" smtClean="0"/>
              <a:t>, מצמת, מעט חריף, קריר, יבש.</a:t>
            </a:r>
            <a:br>
              <a:rPr lang="he-IL" dirty="0" smtClean="0"/>
            </a:br>
            <a:r>
              <a:rPr lang="he-IL" dirty="0" smtClean="0"/>
              <a:t/>
            </a:r>
            <a:br>
              <a:rPr lang="he-IL" dirty="0" smtClean="0"/>
            </a:br>
            <a:r>
              <a:rPr lang="he-IL" b="1" dirty="0" smtClean="0"/>
              <a:t>השפעה רפואית</a:t>
            </a:r>
            <a:r>
              <a:rPr lang="he-IL" dirty="0" smtClean="0"/>
              <a:t/>
            </a:r>
            <a:br>
              <a:rPr lang="he-IL" dirty="0" smtClean="0"/>
            </a:br>
            <a:r>
              <a:rPr lang="he-IL" dirty="0" smtClean="0"/>
              <a:t>מסלק רוח,לחות, חום ורעילות:</a:t>
            </a:r>
            <a:br>
              <a:rPr lang="he-IL" dirty="0" smtClean="0"/>
            </a:br>
            <a:r>
              <a:rPr lang="he-IL" dirty="0" smtClean="0"/>
              <a:t>- רוח-לחות-חום\קור: בלוטות נפוחות, דלקת וכאב במפרקים, שיגדון.</a:t>
            </a:r>
            <a:br>
              <a:rPr lang="he-IL" dirty="0" smtClean="0"/>
            </a:br>
            <a:r>
              <a:rPr lang="he-IL" dirty="0" smtClean="0"/>
              <a:t>- רוח-לחות-חום בעור: פריחות, גרד, אקזמה.</a:t>
            </a:r>
            <a:br>
              <a:rPr lang="he-IL" dirty="0" smtClean="0"/>
            </a:br>
            <a:r>
              <a:rPr lang="he-IL" dirty="0" smtClean="0"/>
              <a:t/>
            </a:r>
            <a:br>
              <a:rPr lang="he-IL" dirty="0" smtClean="0"/>
            </a:br>
            <a:r>
              <a:rPr lang="he-IL" dirty="0" smtClean="0"/>
              <a:t>מניע את </a:t>
            </a:r>
            <a:r>
              <a:rPr lang="he-IL" dirty="0" err="1" smtClean="0"/>
              <a:t>צ'י</a:t>
            </a:r>
            <a:r>
              <a:rPr lang="he-IL" dirty="0" smtClean="0"/>
              <a:t> המעיים:</a:t>
            </a:r>
            <a:br>
              <a:rPr lang="he-IL" dirty="0" smtClean="0"/>
            </a:br>
            <a:r>
              <a:rPr lang="he-IL" dirty="0" smtClean="0"/>
              <a:t>- תקיעות </a:t>
            </a:r>
            <a:r>
              <a:rPr lang="he-IL" dirty="0" err="1" smtClean="0"/>
              <a:t>צ'י</a:t>
            </a:r>
            <a:r>
              <a:rPr lang="he-IL" dirty="0" smtClean="0"/>
              <a:t> במעיים: עצירות כרונית.</a:t>
            </a:r>
            <a:br>
              <a:rPr lang="he-IL" dirty="0" smtClean="0"/>
            </a:br>
            <a:r>
              <a:rPr lang="he-IL" dirty="0" smtClean="0"/>
              <a:t>- </a:t>
            </a:r>
            <a:br>
              <a:rPr lang="he-IL" dirty="0" smtClean="0"/>
            </a:br>
            <a:r>
              <a:rPr lang="he-IL" dirty="0" smtClean="0"/>
              <a:t>סופח ומפסיק הפרשות ודימומים, תומך בטחול, מעלה את </a:t>
            </a:r>
            <a:r>
              <a:rPr lang="he-IL" dirty="0" err="1" smtClean="0"/>
              <a:t>הצ'י</a:t>
            </a:r>
            <a:r>
              <a:rPr lang="he-IL" dirty="0" smtClean="0"/>
              <a:t> ומטפל בצניחת איברים:</a:t>
            </a:r>
            <a:br>
              <a:rPr lang="he-IL" dirty="0" smtClean="0"/>
            </a:br>
            <a:r>
              <a:rPr lang="he-IL" dirty="0" smtClean="0"/>
              <a:t>- לחות קרה\חמה במעיים: שלשול, דלקות של הקיבה והמעי. פרזיטים במעיים.</a:t>
            </a:r>
            <a:br>
              <a:rPr lang="he-IL" dirty="0" smtClean="0"/>
            </a:br>
            <a:r>
              <a:rPr lang="he-IL" dirty="0" smtClean="0"/>
              <a:t>- לחות במחמם תחתון: הפרשות וגינאליות.</a:t>
            </a:r>
            <a:br>
              <a:rPr lang="he-IL" dirty="0" smtClean="0"/>
            </a:br>
            <a:r>
              <a:rPr lang="he-IL" dirty="0" smtClean="0"/>
              <a:t>- צניחת </a:t>
            </a:r>
            <a:r>
              <a:rPr lang="he-IL" dirty="0" err="1" smtClean="0"/>
              <a:t>צ'י</a:t>
            </a:r>
            <a:r>
              <a:rPr lang="he-IL" dirty="0" smtClean="0"/>
              <a:t> הטחול: צניחת רחם ומעיים.</a:t>
            </a:r>
            <a:br>
              <a:rPr lang="he-IL" dirty="0" smtClean="0"/>
            </a:br>
            <a:r>
              <a:rPr lang="he-IL" dirty="0" smtClean="0"/>
              <a:t/>
            </a:r>
            <a:br>
              <a:rPr lang="he-IL" dirty="0" smtClean="0"/>
            </a:br>
            <a:endParaRPr lang="he-IL" dirty="0" smtClean="0"/>
          </a:p>
          <a:p>
            <a:pPr>
              <a:buNone/>
            </a:pP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13</a:t>
            </a:fld>
            <a:endParaRPr lang="he-IL"/>
          </a:p>
        </p:txBody>
      </p:sp>
      <p:pic>
        <p:nvPicPr>
          <p:cNvPr id="14338" name="Picture 2" descr="C:\Users\Levy\Pictures\לימודים\imagesCAQBCU5H.jpg"/>
          <p:cNvPicPr>
            <a:picLocks noChangeAspect="1" noChangeArrowheads="1"/>
          </p:cNvPicPr>
          <p:nvPr/>
        </p:nvPicPr>
        <p:blipFill>
          <a:blip r:embed="rId2" cstate="print"/>
          <a:srcRect/>
          <a:stretch>
            <a:fillRect/>
          </a:stretch>
        </p:blipFill>
        <p:spPr bwMode="auto">
          <a:xfrm>
            <a:off x="899592" y="4941168"/>
            <a:ext cx="2731944" cy="1613148"/>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17612" y="795592"/>
            <a:ext cx="8229600" cy="5721499"/>
          </a:xfrm>
        </p:spPr>
        <p:txBody>
          <a:bodyPr>
            <a:normAutofit/>
          </a:bodyPr>
          <a:lstStyle/>
          <a:p>
            <a:r>
              <a:rPr lang="he-IL" sz="2800" b="1" dirty="0" smtClean="0"/>
              <a:t>חלק הצמח בשימוש</a:t>
            </a:r>
            <a:r>
              <a:rPr lang="he-IL" sz="2800" dirty="0" smtClean="0"/>
              <a:t>: קליפת האגוז (הירוקה)</a:t>
            </a:r>
          </a:p>
          <a:p>
            <a:r>
              <a:rPr lang="he-IL" sz="2800" dirty="0"/>
              <a:t>תמצית נוזלית: 1:3, 45% אלכוהול, מבוגרים: 5 מ"ל בוקר וערב.</a:t>
            </a:r>
            <a:br>
              <a:rPr lang="he-IL" sz="2800" dirty="0"/>
            </a:br>
            <a:r>
              <a:rPr lang="he-IL" sz="2800" dirty="0"/>
              <a:t>ילדים: 30-50 טיפות 3 פעמים ביום, תינוקות:10-20 טיפות 2-3 פעמים ביום.</a:t>
            </a:r>
            <a:br>
              <a:rPr lang="he-IL" sz="2800" dirty="0"/>
            </a:br>
            <a:r>
              <a:rPr lang="he-IL" sz="2800" dirty="0"/>
              <a:t>תמצית יבשה: 10:1, 250-500 מ"ג בוקר וערב.</a:t>
            </a:r>
            <a:br>
              <a:rPr lang="he-IL" sz="2800" dirty="0"/>
            </a:br>
            <a:r>
              <a:rPr lang="he-IL" sz="2800" dirty="0"/>
              <a:t>בישול: 5-10 גרם צמח לחצי ליטר מים.</a:t>
            </a:r>
            <a:br>
              <a:rPr lang="he-IL" sz="2800" dirty="0"/>
            </a:br>
            <a:r>
              <a:rPr lang="he-IL" sz="2800" dirty="0"/>
              <a:t>כחלק מפורמולה: 30%-25%. ילדים: 15%-20</a:t>
            </a:r>
            <a:r>
              <a:rPr lang="he-IL" sz="2800" dirty="0" smtClean="0"/>
              <a:t>%.</a:t>
            </a:r>
          </a:p>
          <a:p>
            <a:r>
              <a:rPr lang="he-IL" sz="2800" dirty="0" smtClean="0"/>
              <a:t> ח.פ-</a:t>
            </a:r>
            <a:r>
              <a:rPr lang="en-US" sz="2800" dirty="0" err="1" smtClean="0"/>
              <a:t>juglone</a:t>
            </a:r>
            <a:r>
              <a:rPr lang="en-US" sz="2800" dirty="0" smtClean="0"/>
              <a:t> </a:t>
            </a:r>
            <a:r>
              <a:rPr lang="he-IL" sz="2800" dirty="0" smtClean="0"/>
              <a:t/>
            </a:r>
            <a:br>
              <a:rPr lang="he-IL" sz="2800" dirty="0" smtClean="0"/>
            </a:br>
            <a:r>
              <a:rPr lang="he-IL" sz="2800" dirty="0" smtClean="0"/>
              <a:t/>
            </a:r>
            <a:br>
              <a:rPr lang="he-IL" sz="2800" dirty="0" smtClean="0"/>
            </a:br>
            <a:endParaRPr lang="he-IL" sz="2800"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14</a:t>
            </a:fld>
            <a:endParaRPr lang="he-IL"/>
          </a:p>
        </p:txBody>
      </p:sp>
      <p:pic>
        <p:nvPicPr>
          <p:cNvPr id="15362" name="Picture 2" descr="C:\Users\Levy\Pictures\לימודים\untitled.bmp"/>
          <p:cNvPicPr>
            <a:picLocks noChangeAspect="1" noChangeArrowheads="1"/>
          </p:cNvPicPr>
          <p:nvPr/>
        </p:nvPicPr>
        <p:blipFill>
          <a:blip r:embed="rId2" cstate="print"/>
          <a:srcRect/>
          <a:stretch>
            <a:fillRect/>
          </a:stretch>
        </p:blipFill>
        <p:spPr bwMode="auto">
          <a:xfrm>
            <a:off x="0" y="4532521"/>
            <a:ext cx="3744416" cy="2325479"/>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632710" y="129801"/>
            <a:ext cx="8229600" cy="850106"/>
          </a:xfrm>
        </p:spPr>
        <p:txBody>
          <a:bodyPr/>
          <a:lstStyle/>
          <a:p>
            <a:r>
              <a:rPr lang="he-IL" dirty="0" smtClean="0"/>
              <a:t>חומעה צהובה | </a:t>
            </a:r>
            <a:r>
              <a:rPr lang="en-US" dirty="0" err="1" smtClean="0"/>
              <a:t>Rumex</a:t>
            </a:r>
            <a:r>
              <a:rPr lang="en-US" dirty="0" smtClean="0"/>
              <a:t> </a:t>
            </a:r>
            <a:r>
              <a:rPr lang="en-US" dirty="0" err="1" smtClean="0"/>
              <a:t>crispus</a:t>
            </a:r>
            <a:endParaRPr lang="he-IL" dirty="0"/>
          </a:p>
        </p:txBody>
      </p:sp>
      <p:sp>
        <p:nvSpPr>
          <p:cNvPr id="3" name="מציין מיקום תוכן 2"/>
          <p:cNvSpPr>
            <a:spLocks noGrp="1"/>
          </p:cNvSpPr>
          <p:nvPr>
            <p:ph idx="1"/>
          </p:nvPr>
        </p:nvSpPr>
        <p:spPr>
          <a:xfrm>
            <a:off x="179512" y="965303"/>
            <a:ext cx="8580175" cy="4929411"/>
          </a:xfrm>
        </p:spPr>
        <p:txBody>
          <a:bodyPr>
            <a:normAutofit/>
          </a:bodyPr>
          <a:lstStyle/>
          <a:p>
            <a:r>
              <a:rPr lang="he-IL" sz="2600" dirty="0" smtClean="0"/>
              <a:t>הצמח </a:t>
            </a:r>
            <a:r>
              <a:rPr lang="he-IL" sz="2600" dirty="0"/>
              <a:t>עובד דרך 2 מערכות מפנות: כבד </a:t>
            </a:r>
            <a:r>
              <a:rPr lang="he-IL" sz="2600" dirty="0" smtClean="0"/>
              <a:t>ועור</a:t>
            </a:r>
            <a:r>
              <a:rPr lang="he-IL" sz="2600" dirty="0" smtClean="0"/>
              <a:t>.</a:t>
            </a:r>
            <a:r>
              <a:rPr lang="en-US" sz="2600" dirty="0" smtClean="0"/>
              <a:t>                     </a:t>
            </a:r>
            <a:r>
              <a:rPr lang="he-IL" sz="2600" dirty="0" smtClean="0"/>
              <a:t> יחד </a:t>
            </a:r>
            <a:r>
              <a:rPr lang="he-IL" sz="2600" dirty="0"/>
              <a:t>עם זאת בתהליכי ניקוי או בתמיכה באחד ממערכות שהוזכרו לעיל מומלץ לתמוך עם צמח נוסף ממוקד איבר בשביל לקבל אפקטיביות מרבית. </a:t>
            </a:r>
            <a:r>
              <a:rPr lang="en-US" sz="2600" dirty="0" err="1" smtClean="0"/>
              <a:t>Rumex</a:t>
            </a:r>
            <a:r>
              <a:rPr lang="he-IL" sz="2600" dirty="0" smtClean="0"/>
              <a:t> </a:t>
            </a:r>
            <a:r>
              <a:rPr lang="he-IL" sz="2600" dirty="0"/>
              <a:t>דומה </a:t>
            </a:r>
            <a:r>
              <a:rPr lang="he-IL" sz="2600" dirty="0" smtClean="0"/>
              <a:t>לצמח</a:t>
            </a:r>
            <a:r>
              <a:rPr lang="he-IL" sz="2600" dirty="0"/>
              <a:t> </a:t>
            </a:r>
            <a:r>
              <a:rPr lang="en-US" sz="2600" dirty="0" smtClean="0"/>
              <a:t>          </a:t>
            </a:r>
            <a:r>
              <a:rPr lang="en-US" sz="2600" b="1" dirty="0" err="1" smtClean="0"/>
              <a:t>Arcrium</a:t>
            </a:r>
            <a:r>
              <a:rPr lang="en-US" sz="2600" b="1" dirty="0" smtClean="0"/>
              <a:t> </a:t>
            </a:r>
            <a:r>
              <a:rPr lang="en-US" sz="2600" b="1" dirty="0" err="1" smtClean="0"/>
              <a:t>lappa</a:t>
            </a:r>
            <a:r>
              <a:rPr lang="en-US" sz="2600" dirty="0" smtClean="0"/>
              <a:t> </a:t>
            </a:r>
            <a:r>
              <a:rPr lang="he-IL" sz="2600" dirty="0" smtClean="0"/>
              <a:t> ההבדלים </a:t>
            </a:r>
            <a:r>
              <a:rPr lang="he-IL" sz="2600" dirty="0"/>
              <a:t>בניהם </a:t>
            </a:r>
            <a:r>
              <a:rPr lang="he-IL" sz="2600" dirty="0" err="1" smtClean="0"/>
              <a:t>שרומקס</a:t>
            </a:r>
            <a:r>
              <a:rPr lang="he-IL" sz="2600" dirty="0" smtClean="0"/>
              <a:t> </a:t>
            </a:r>
            <a:r>
              <a:rPr lang="he-IL" sz="2600" dirty="0"/>
              <a:t>עובד חזק ומהר יותר </a:t>
            </a:r>
            <a:r>
              <a:rPr lang="he-IL" sz="2600" dirty="0" err="1" smtClean="0"/>
              <a:t>מארקטיום</a:t>
            </a:r>
            <a:r>
              <a:rPr lang="he-IL" sz="2600" dirty="0" smtClean="0"/>
              <a:t> </a:t>
            </a:r>
            <a:r>
              <a:rPr lang="he-IL" sz="2600" dirty="0"/>
              <a:t>אך הוא מגיע לרבדים פחות עמוקים ממנה. על כן מומלץ לשלבם יחד לקבלת אפקט מהיר יחסית ויחד עם זאת עמוק. בנוסף </a:t>
            </a:r>
            <a:r>
              <a:rPr lang="he-IL" sz="2600" dirty="0" err="1" smtClean="0"/>
              <a:t>הרומקס</a:t>
            </a:r>
            <a:r>
              <a:rPr lang="he-IL" sz="2600" dirty="0" smtClean="0"/>
              <a:t> </a:t>
            </a:r>
            <a:r>
              <a:rPr lang="he-IL" sz="2600" dirty="0"/>
              <a:t>מייבש בעוד </a:t>
            </a:r>
            <a:r>
              <a:rPr lang="he-IL" sz="2600" dirty="0" err="1" smtClean="0"/>
              <a:t>שהארקטיום</a:t>
            </a:r>
            <a:r>
              <a:rPr lang="he-IL" sz="2600" dirty="0" smtClean="0"/>
              <a:t> </a:t>
            </a:r>
            <a:r>
              <a:rPr lang="he-IL" sz="2600" dirty="0"/>
              <a:t>מעט מלחלחת (חשוב לקחת בחשבון באבחון המחלה העורית).</a:t>
            </a:r>
            <a:endParaRPr lang="he-IL" sz="2600" dirty="0" smtClean="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15</a:t>
            </a:fld>
            <a:endParaRPr lang="he-IL"/>
          </a:p>
        </p:txBody>
      </p:sp>
      <p:pic>
        <p:nvPicPr>
          <p:cNvPr id="8194" name="Picture 2" descr="C:\Users\Levy\Pictures\לימודים\imagesCAGC0WNJ.jpg"/>
          <p:cNvPicPr>
            <a:picLocks noChangeAspect="1" noChangeArrowheads="1"/>
          </p:cNvPicPr>
          <p:nvPr/>
        </p:nvPicPr>
        <p:blipFill>
          <a:blip r:embed="rId2" cstate="print"/>
          <a:srcRect/>
          <a:stretch>
            <a:fillRect/>
          </a:stretch>
        </p:blipFill>
        <p:spPr bwMode="auto">
          <a:xfrm>
            <a:off x="-14572" y="4581128"/>
            <a:ext cx="1647282" cy="2276872"/>
          </a:xfrm>
          <a:prstGeom prst="rect">
            <a:avLst/>
          </a:prstGeom>
          <a:noFill/>
        </p:spPr>
      </p:pic>
      <p:pic>
        <p:nvPicPr>
          <p:cNvPr id="8196" name="Picture 4" descr="C:\Users\Levy\Pictures\לימודים\imagesCA5KILM4.jpg"/>
          <p:cNvPicPr>
            <a:picLocks noChangeAspect="1" noChangeArrowheads="1"/>
          </p:cNvPicPr>
          <p:nvPr/>
        </p:nvPicPr>
        <p:blipFill>
          <a:blip r:embed="rId3" cstate="print"/>
          <a:srcRect/>
          <a:stretch>
            <a:fillRect/>
          </a:stretch>
        </p:blipFill>
        <p:spPr bwMode="auto">
          <a:xfrm rot="16200000">
            <a:off x="4339444" y="4944850"/>
            <a:ext cx="2314600" cy="1587151"/>
          </a:xfrm>
          <a:prstGeom prst="rect">
            <a:avLst/>
          </a:prstGeom>
          <a:noFill/>
        </p:spPr>
      </p:pic>
      <p:pic>
        <p:nvPicPr>
          <p:cNvPr id="1026" name="Picture 2" descr="rumex crisp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2710" y="4581127"/>
            <a:ext cx="3070458" cy="2307231"/>
          </a:xfrm>
          <a:prstGeom prst="rect">
            <a:avLst/>
          </a:prstGeom>
          <a:noFill/>
          <a:extLst>
            <a:ext uri="{909E8E84-426E-40DD-AFC4-6F175D3DCCD1}">
              <a14:hiddenFill xmlns:a14="http://schemas.microsoft.com/office/drawing/2010/main">
                <a:solidFill>
                  <a:srgbClr val="FFFFFF"/>
                </a:solidFill>
              </a14:hiddenFill>
            </a:ext>
          </a:extLst>
        </p:spPr>
      </p:pic>
      <p:pic>
        <p:nvPicPr>
          <p:cNvPr id="8" name="תמונה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048672"/>
          </a:xfrm>
        </p:spPr>
        <p:txBody>
          <a:bodyPr>
            <a:normAutofit fontScale="92500" lnSpcReduction="10000"/>
          </a:bodyPr>
          <a:lstStyle/>
          <a:p>
            <a:r>
              <a:rPr lang="he-IL" b="1" dirty="0" smtClean="0"/>
              <a:t>פעילות הצמח:</a:t>
            </a:r>
            <a:endParaRPr lang="en-US" b="1" dirty="0" smtClean="0"/>
          </a:p>
          <a:p>
            <a:pPr lvl="0"/>
            <a:r>
              <a:rPr lang="he-IL" b="1" dirty="0" smtClean="0"/>
              <a:t>למחלות עור כרוניות ורעלניות </a:t>
            </a:r>
            <a:r>
              <a:rPr lang="he-IL" dirty="0" smtClean="0"/>
              <a:t>– </a:t>
            </a:r>
            <a:r>
              <a:rPr lang="he-IL" dirty="0" err="1" smtClean="0"/>
              <a:t>אטופיק</a:t>
            </a:r>
            <a:r>
              <a:rPr lang="he-IL" dirty="0" smtClean="0"/>
              <a:t> </a:t>
            </a:r>
            <a:r>
              <a:rPr lang="he-IL" dirty="0" err="1" smtClean="0"/>
              <a:t>דרמטיטיס</a:t>
            </a:r>
            <a:r>
              <a:rPr lang="he-IL" dirty="0" smtClean="0"/>
              <a:t>, פסוריאזיס, </a:t>
            </a:r>
            <a:r>
              <a:rPr lang="he-IL" dirty="0" err="1" smtClean="0"/>
              <a:t>סבוריאה</a:t>
            </a:r>
            <a:r>
              <a:rPr lang="he-IL" dirty="0" smtClean="0"/>
              <a:t>, אקזמות, סרפדת, אקנה, פטרת עור, פרונקלים ושאר זיהומים עוריים.</a:t>
            </a:r>
            <a:endParaRPr lang="en-US" dirty="0" smtClean="0"/>
          </a:p>
          <a:p>
            <a:pPr lvl="0"/>
            <a:r>
              <a:rPr lang="he-IL" b="1" dirty="0" err="1" smtClean="0"/>
              <a:t>אלטרטיבי</a:t>
            </a:r>
            <a:r>
              <a:rPr lang="he-IL" b="1" dirty="0" smtClean="0"/>
              <a:t> (מתמיר) </a:t>
            </a:r>
            <a:r>
              <a:rPr lang="he-IL" dirty="0" smtClean="0"/>
              <a:t>- פינוי רעלים (דטוקסיפיקציה), מותווה בעיקר לעור אך גם לרעילות כרונית בשלד על רקע מטבולי (</a:t>
            </a:r>
            <a:r>
              <a:rPr lang="he-IL" dirty="0" err="1" smtClean="0"/>
              <a:t>גאוט</a:t>
            </a:r>
            <a:r>
              <a:rPr lang="he-IL" dirty="0" smtClean="0"/>
              <a:t>, דלקות מפרקים, נוקשות וכאבים בשלד ובמפרק). </a:t>
            </a:r>
            <a:endParaRPr lang="en-US" dirty="0" smtClean="0"/>
          </a:p>
          <a:p>
            <a:pPr lvl="0"/>
            <a:r>
              <a:rPr lang="he-IL" b="1" dirty="0" smtClean="0"/>
              <a:t>ממריץ מערכת עיכול </a:t>
            </a:r>
            <a:r>
              <a:rPr lang="he-IL" dirty="0" smtClean="0"/>
              <a:t>– ממריץ הפרשת מרה, מגביר </a:t>
            </a:r>
            <a:r>
              <a:rPr lang="he-IL" dirty="0" err="1" smtClean="0"/>
              <a:t>פריסטלטיקת</a:t>
            </a:r>
            <a:r>
              <a:rPr lang="he-IL" dirty="0" smtClean="0"/>
              <a:t> מעיים.</a:t>
            </a:r>
            <a:endParaRPr lang="en-US" dirty="0" smtClean="0"/>
          </a:p>
          <a:p>
            <a:pPr lvl="0"/>
            <a:r>
              <a:rPr lang="he-IL" b="1" dirty="0" smtClean="0"/>
              <a:t>המרצה מטבולית </a:t>
            </a:r>
            <a:r>
              <a:rPr lang="he-IL" dirty="0" smtClean="0"/>
              <a:t>- מפנה עודפי נוזלים, בצקות וגודש לימפתי.</a:t>
            </a:r>
            <a:endParaRPr lang="en-US" dirty="0" smtClean="0"/>
          </a:p>
          <a:p>
            <a:pPr lvl="0"/>
            <a:r>
              <a:rPr lang="he-IL" b="1" dirty="0" err="1" smtClean="0"/>
              <a:t>לקסטיבי</a:t>
            </a:r>
            <a:r>
              <a:rPr lang="he-IL" b="1" dirty="0" smtClean="0"/>
              <a:t> </a:t>
            </a:r>
            <a:r>
              <a:rPr lang="he-IL" dirty="0" smtClean="0"/>
              <a:t>– </a:t>
            </a:r>
            <a:r>
              <a:rPr lang="he-IL" dirty="0" smtClean="0"/>
              <a:t>מטפל בעצירות כרונית.</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16</a:t>
            </a:fld>
            <a:endParaRPr lang="he-IL"/>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36611" y="600795"/>
            <a:ext cx="8229600" cy="6120680"/>
          </a:xfrm>
        </p:spPr>
        <p:txBody>
          <a:bodyPr>
            <a:normAutofit fontScale="70000" lnSpcReduction="20000"/>
          </a:bodyPr>
          <a:lstStyle/>
          <a:p>
            <a:r>
              <a:rPr lang="he-IL" dirty="0" smtClean="0"/>
              <a:t>הצמח מכיל תרכובות </a:t>
            </a:r>
            <a:r>
              <a:rPr lang="he-IL" dirty="0" err="1" smtClean="0"/>
              <a:t>אנטרקינונים</a:t>
            </a:r>
            <a:r>
              <a:rPr lang="he-IL" dirty="0" smtClean="0"/>
              <a:t> ולכן אינו מומלץ </a:t>
            </a:r>
            <a:r>
              <a:rPr lang="he-IL" dirty="0" smtClean="0"/>
              <a:t>לרגישים</a:t>
            </a:r>
            <a:r>
              <a:rPr lang="en-US" dirty="0" smtClean="0"/>
              <a:t/>
            </a:r>
            <a:br>
              <a:rPr lang="en-US" dirty="0" smtClean="0"/>
            </a:br>
            <a:r>
              <a:rPr lang="he-IL" dirty="0" err="1" smtClean="0"/>
              <a:t>במע</a:t>
            </a:r>
            <a:r>
              <a:rPr lang="he-IL" dirty="0" smtClean="0"/>
              <a:t>' העיכול ולסובלים מיציאות מרובות.</a:t>
            </a:r>
          </a:p>
          <a:p>
            <a:r>
              <a:rPr lang="he-IL" dirty="0" smtClean="0"/>
              <a:t>הריון והנקה: לא מומלץ שימוש בתקופה זאת.</a:t>
            </a:r>
          </a:p>
          <a:p>
            <a:pPr>
              <a:buNone/>
            </a:pPr>
            <a:endParaRPr lang="he-IL" dirty="0" smtClean="0"/>
          </a:p>
          <a:p>
            <a:r>
              <a:rPr lang="he-IL" b="1" dirty="0" smtClean="0"/>
              <a:t>איכויות</a:t>
            </a:r>
            <a:r>
              <a:rPr lang="he-IL" dirty="0" smtClean="0"/>
              <a:t/>
            </a:r>
            <a:br>
              <a:rPr lang="he-IL" dirty="0" smtClean="0"/>
            </a:br>
            <a:r>
              <a:rPr lang="he-IL" dirty="0" smtClean="0"/>
              <a:t>מריר, חמוץ, קר, </a:t>
            </a:r>
            <a:r>
              <a:rPr lang="he-IL" b="1" dirty="0" smtClean="0"/>
              <a:t>יבש</a:t>
            </a:r>
            <a:r>
              <a:rPr lang="he-IL" dirty="0" smtClean="0"/>
              <a:t>.</a:t>
            </a:r>
            <a:br>
              <a:rPr lang="he-IL" dirty="0" smtClean="0"/>
            </a:br>
            <a:r>
              <a:rPr lang="he-IL" dirty="0" smtClean="0"/>
              <a:t/>
            </a:r>
            <a:br>
              <a:rPr lang="he-IL" dirty="0" smtClean="0"/>
            </a:br>
            <a:r>
              <a:rPr lang="he-IL" b="1" dirty="0" smtClean="0"/>
              <a:t>השפעה רפואית</a:t>
            </a:r>
            <a:r>
              <a:rPr lang="he-IL" dirty="0" smtClean="0"/>
              <a:t/>
            </a:r>
            <a:br>
              <a:rPr lang="he-IL" dirty="0" smtClean="0"/>
            </a:br>
            <a:r>
              <a:rPr lang="he-IL" dirty="0" smtClean="0"/>
              <a:t>מסלק חום, לחות ורעילות. </a:t>
            </a:r>
            <a:br>
              <a:rPr lang="he-IL" dirty="0" smtClean="0"/>
            </a:br>
            <a:r>
              <a:rPr lang="he-IL" dirty="0" smtClean="0"/>
              <a:t>- חסימות לחות חמה \ קרה: עייפות, כאבי מפרקים, גודש לימפתי, שיגרון ושיגדון.</a:t>
            </a:r>
            <a:br>
              <a:rPr lang="he-IL" dirty="0" smtClean="0"/>
            </a:br>
            <a:r>
              <a:rPr lang="he-IL" dirty="0" smtClean="0"/>
              <a:t>- רוח\ לחות\חום בעור: פריחות, גרד, אקזמה, סרפדת, פסוריאזיס.</a:t>
            </a:r>
            <a:br>
              <a:rPr lang="he-IL" dirty="0" smtClean="0"/>
            </a:br>
            <a:r>
              <a:rPr lang="he-IL" dirty="0" smtClean="0"/>
              <a:t>- חום ורעילות: מורסות ופרונקלים, אבצסים, דלקת גרון.</a:t>
            </a:r>
            <a:br>
              <a:rPr lang="he-IL" dirty="0" smtClean="0"/>
            </a:br>
            <a:r>
              <a:rPr lang="he-IL" dirty="0" smtClean="0"/>
              <a:t>- לחות חמה במעיים: שלשול, יציאות שורפות, דיזנטריה.</a:t>
            </a:r>
            <a:br>
              <a:rPr lang="he-IL" dirty="0" smtClean="0"/>
            </a:br>
            <a:r>
              <a:rPr lang="he-IL" dirty="0" smtClean="0"/>
              <a:t/>
            </a:r>
            <a:br>
              <a:rPr lang="he-IL" dirty="0" smtClean="0"/>
            </a:br>
            <a:r>
              <a:rPr lang="he-IL" dirty="0" smtClean="0"/>
              <a:t>מניע </a:t>
            </a:r>
            <a:r>
              <a:rPr lang="he-IL" dirty="0" err="1" smtClean="0"/>
              <a:t>צ'י</a:t>
            </a:r>
            <a:r>
              <a:rPr lang="he-IL" dirty="0" smtClean="0"/>
              <a:t> הכבד והמעיים.</a:t>
            </a:r>
            <a:br>
              <a:rPr lang="he-IL" dirty="0" smtClean="0"/>
            </a:br>
            <a:r>
              <a:rPr lang="he-IL" dirty="0" smtClean="0"/>
              <a:t>-תקיעות </a:t>
            </a:r>
            <a:r>
              <a:rPr lang="he-IL" dirty="0" err="1" smtClean="0"/>
              <a:t>צ'י</a:t>
            </a:r>
            <a:r>
              <a:rPr lang="he-IL" dirty="0" smtClean="0"/>
              <a:t> הכבד עם לחות חמה: טעם מר בפה, הפרעות עיכול, עצירות, כאב ראש, שינויים תכופים במצב הרוח, צהבת, ליקויים בעיכול שומנים.</a:t>
            </a:r>
            <a:br>
              <a:rPr lang="he-IL" dirty="0" smtClean="0"/>
            </a:br>
            <a:r>
              <a:rPr lang="he-IL" dirty="0" smtClean="0"/>
              <a:t>- תקיעות </a:t>
            </a:r>
            <a:r>
              <a:rPr lang="he-IL" dirty="0" err="1" smtClean="0"/>
              <a:t>צ'י</a:t>
            </a:r>
            <a:r>
              <a:rPr lang="he-IL" dirty="0" smtClean="0"/>
              <a:t> המעיים: עצירות כרונית.</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17</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lstStyle/>
          <a:p>
            <a:r>
              <a:rPr lang="he-IL" dirty="0" smtClean="0"/>
              <a:t>חלק צמח בשימוש: שורש</a:t>
            </a:r>
          </a:p>
          <a:p>
            <a:r>
              <a:rPr lang="he-IL" dirty="0"/>
              <a:t>תמצית נוזלית: 1:3, 45% </a:t>
            </a:r>
            <a:r>
              <a:rPr lang="he-IL" dirty="0" smtClean="0"/>
              <a:t>אלכוהול</a:t>
            </a:r>
            <a:r>
              <a:rPr lang="he-IL" dirty="0"/>
              <a:t>,</a:t>
            </a:r>
            <a:r>
              <a:rPr lang="en-US" dirty="0" smtClean="0"/>
              <a:t/>
            </a:r>
            <a:br>
              <a:rPr lang="en-US" dirty="0" smtClean="0"/>
            </a:br>
            <a:r>
              <a:rPr lang="he-IL" dirty="0" smtClean="0"/>
              <a:t>2.5-5 </a:t>
            </a:r>
            <a:r>
              <a:rPr lang="he-IL" dirty="0"/>
              <a:t>מ"ל בוקר וערב.</a:t>
            </a:r>
            <a:br>
              <a:rPr lang="he-IL" dirty="0"/>
            </a:br>
            <a:r>
              <a:rPr lang="he-IL" dirty="0"/>
              <a:t>תמצית יבשה: 5:1, 200-300 מ"ג בוקר וערב.</a:t>
            </a:r>
            <a:br>
              <a:rPr lang="he-IL" dirty="0"/>
            </a:br>
            <a:r>
              <a:rPr lang="he-IL" dirty="0"/>
              <a:t>בישול: 5-15 גרם לחצי ליטר מים.</a:t>
            </a:r>
            <a:br>
              <a:rPr lang="he-IL" dirty="0"/>
            </a:br>
            <a:r>
              <a:rPr lang="he-IL" dirty="0"/>
              <a:t>כחלק מפורמולה: 30%-25</a:t>
            </a:r>
            <a:r>
              <a:rPr lang="he-IL" dirty="0" smtClean="0"/>
              <a:t>%.</a:t>
            </a:r>
            <a:r>
              <a:rPr lang="en-US" dirty="0" smtClean="0"/>
              <a:t> </a:t>
            </a:r>
          </a:p>
          <a:p>
            <a:r>
              <a:rPr lang="he-IL" dirty="0" smtClean="0"/>
              <a:t>ח.פ עיקרי-</a:t>
            </a:r>
            <a:r>
              <a:rPr lang="en-US" dirty="0" smtClean="0"/>
              <a:t> </a:t>
            </a:r>
            <a:r>
              <a:rPr lang="en-US" dirty="0" err="1" smtClean="0"/>
              <a:t>rumicin</a:t>
            </a:r>
            <a:r>
              <a:rPr lang="en-US" dirty="0" smtClean="0"/>
              <a:t> </a:t>
            </a: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18</a:t>
            </a:fld>
            <a:endParaRPr lang="he-IL"/>
          </a:p>
        </p:txBody>
      </p:sp>
      <p:pic>
        <p:nvPicPr>
          <p:cNvPr id="9218" name="Picture 2" descr="C:\Users\Levy\Pictures\לימודים\untitled.bmp"/>
          <p:cNvPicPr>
            <a:picLocks noChangeAspect="1" noChangeArrowheads="1"/>
          </p:cNvPicPr>
          <p:nvPr/>
        </p:nvPicPr>
        <p:blipFill>
          <a:blip r:embed="rId2" cstate="print"/>
          <a:srcRect/>
          <a:stretch>
            <a:fillRect/>
          </a:stretch>
        </p:blipFill>
        <p:spPr bwMode="auto">
          <a:xfrm>
            <a:off x="5129361" y="4437112"/>
            <a:ext cx="2466975" cy="1847850"/>
          </a:xfrm>
          <a:prstGeom prst="rect">
            <a:avLst/>
          </a:prstGeom>
          <a:noFill/>
        </p:spPr>
      </p:pic>
      <p:pic>
        <p:nvPicPr>
          <p:cNvPr id="9219" name="Picture 3" descr="C:\Users\Levy\Pictures\לימודים\imagesCAV6WHMU.jpg"/>
          <p:cNvPicPr>
            <a:picLocks noChangeAspect="1" noChangeArrowheads="1"/>
          </p:cNvPicPr>
          <p:nvPr/>
        </p:nvPicPr>
        <p:blipFill>
          <a:blip r:embed="rId3" cstate="print"/>
          <a:srcRect/>
          <a:stretch>
            <a:fillRect/>
          </a:stretch>
        </p:blipFill>
        <p:spPr bwMode="auto">
          <a:xfrm>
            <a:off x="611560" y="3501008"/>
            <a:ext cx="3716722" cy="2783954"/>
          </a:xfrm>
          <a:prstGeom prst="rect">
            <a:avLst/>
          </a:prstGeom>
          <a:noFill/>
        </p:spPr>
      </p:pic>
      <p:pic>
        <p:nvPicPr>
          <p:cNvPr id="6" name="תמונה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527959" y="764704"/>
            <a:ext cx="8229600" cy="922114"/>
          </a:xfrm>
        </p:spPr>
        <p:txBody>
          <a:bodyPr>
            <a:normAutofit fontScale="90000"/>
          </a:bodyPr>
          <a:lstStyle/>
          <a:p>
            <a:r>
              <a:rPr lang="he-IL" b="1" dirty="0" smtClean="0"/>
              <a:t>קיסוסית - </a:t>
            </a:r>
            <a:r>
              <a:rPr lang="en-US" b="1" dirty="0" smtClean="0"/>
              <a:t>Smilax </a:t>
            </a:r>
            <a:r>
              <a:rPr lang="en-US" b="1" dirty="0" err="1"/>
              <a:t>Glabra</a:t>
            </a:r>
            <a:r>
              <a:rPr lang="en-US" b="1" dirty="0"/>
              <a:t/>
            </a:r>
            <a:br>
              <a:rPr lang="en-US" b="1" dirty="0"/>
            </a:br>
            <a:r>
              <a:rPr lang="en-US" b="1" dirty="0" err="1" smtClean="0"/>
              <a:t>Tu</a:t>
            </a:r>
            <a:r>
              <a:rPr lang="en-US" b="1" dirty="0" smtClean="0"/>
              <a:t> </a:t>
            </a:r>
            <a:r>
              <a:rPr lang="en-US" b="1" dirty="0" err="1" smtClean="0"/>
              <a:t>fu</a:t>
            </a:r>
            <a:r>
              <a:rPr lang="en-US" b="1" dirty="0" smtClean="0"/>
              <a:t> ling</a:t>
            </a:r>
            <a:r>
              <a:rPr lang="en-US" b="1" dirty="0"/>
              <a:t/>
            </a:r>
            <a:br>
              <a:rPr lang="en-US" b="1" dirty="0"/>
            </a:br>
            <a:endParaRPr lang="he-IL" b="1" dirty="0"/>
          </a:p>
        </p:txBody>
      </p:sp>
      <p:sp>
        <p:nvSpPr>
          <p:cNvPr id="3" name="מציין מיקום תוכן 2"/>
          <p:cNvSpPr>
            <a:spLocks noGrp="1"/>
          </p:cNvSpPr>
          <p:nvPr>
            <p:ph idx="1"/>
          </p:nvPr>
        </p:nvSpPr>
        <p:spPr>
          <a:xfrm>
            <a:off x="1852970" y="1998173"/>
            <a:ext cx="7283152" cy="5184576"/>
          </a:xfrm>
        </p:spPr>
        <p:txBody>
          <a:bodyPr>
            <a:normAutofit lnSpcReduction="10000"/>
          </a:bodyPr>
          <a:lstStyle/>
          <a:p>
            <a:r>
              <a:rPr lang="he-IL" sz="2800" dirty="0" smtClean="0"/>
              <a:t>צמח ממשפחת </a:t>
            </a:r>
            <a:r>
              <a:rPr lang="he-IL" sz="2800" dirty="0" err="1" smtClean="0"/>
              <a:t>הקיסוסיים</a:t>
            </a:r>
            <a:r>
              <a:rPr lang="he-IL" sz="2800" dirty="0" smtClean="0"/>
              <a:t> נפוץ בדרום סין.</a:t>
            </a:r>
          </a:p>
          <a:p>
            <a:r>
              <a:rPr lang="he-IL" sz="2800" dirty="0" smtClean="0"/>
              <a:t>משמש </a:t>
            </a:r>
            <a:r>
              <a:rPr lang="he-IL" sz="2800" dirty="0"/>
              <a:t>ברפואה ה</a:t>
            </a:r>
            <a:r>
              <a:rPr lang="he-IL" sz="2800" dirty="0" smtClean="0"/>
              <a:t>סינית המסורתית לטיפול בחום ורעילות של העור והמפרקים. </a:t>
            </a:r>
            <a:r>
              <a:rPr lang="he-IL" sz="2800" dirty="0"/>
              <a:t> </a:t>
            </a:r>
            <a:endParaRPr lang="he-IL" sz="2800" dirty="0" smtClean="0"/>
          </a:p>
          <a:p>
            <a:r>
              <a:rPr lang="he-IL" sz="2800" dirty="0" err="1"/>
              <a:t>סמילקס</a:t>
            </a:r>
            <a:r>
              <a:rPr lang="he-IL" sz="2800" dirty="0"/>
              <a:t> נקרא גם </a:t>
            </a:r>
            <a:r>
              <a:rPr lang="he-IL" sz="2800" dirty="0" err="1" smtClean="0"/>
              <a:t>סרספרילה</a:t>
            </a:r>
            <a:r>
              <a:rPr lang="he-IL" sz="2800" dirty="0" smtClean="0"/>
              <a:t> (</a:t>
            </a:r>
            <a:r>
              <a:rPr lang="en-US" sz="2800" dirty="0" smtClean="0"/>
              <a:t>Sarsaparilla</a:t>
            </a:r>
            <a:r>
              <a:rPr lang="he-IL" sz="2800" dirty="0" smtClean="0"/>
              <a:t>) בעבר היו מכינים ממנו משקה תוסס. משקה </a:t>
            </a:r>
            <a:r>
              <a:rPr lang="he-IL" sz="2800" dirty="0" err="1" smtClean="0"/>
              <a:t>הסרספרילה</a:t>
            </a:r>
            <a:r>
              <a:rPr lang="he-IL" sz="2800" dirty="0" smtClean="0"/>
              <a:t> </a:t>
            </a:r>
            <a:r>
              <a:rPr lang="he-IL" sz="2800" dirty="0"/>
              <a:t>היה פופולרי בארצות הברית במאה </a:t>
            </a:r>
            <a:r>
              <a:rPr lang="he-IL" sz="2800" dirty="0" smtClean="0"/>
              <a:t>ה-19 והיה </a:t>
            </a:r>
            <a:r>
              <a:rPr lang="he-IL" sz="2800" dirty="0"/>
              <a:t>מקובל להתייחס למשקה כמרפא בעיות עור </a:t>
            </a:r>
            <a:r>
              <a:rPr lang="he-IL" sz="2800" dirty="0" smtClean="0"/>
              <a:t>ודם. הצמח מכיל </a:t>
            </a:r>
            <a:r>
              <a:rPr lang="he-IL" sz="2800" dirty="0" err="1" smtClean="0"/>
              <a:t>ספונינים</a:t>
            </a:r>
            <a:r>
              <a:rPr lang="he-IL" sz="2800" dirty="0" smtClean="0"/>
              <a:t> רבים ובתוכם סטרואיד צמחי יעיל מאוד (</a:t>
            </a:r>
            <a:r>
              <a:rPr lang="en-US" sz="2800" dirty="0" err="1"/>
              <a:t>Sarsasapogenin</a:t>
            </a:r>
            <a:r>
              <a:rPr lang="he-IL" sz="2800" dirty="0" smtClean="0"/>
              <a:t>) אשר מטיב מאוד במחלות אוטואימוניות, מחלות עור כרוניות ומחלות רעלניות.</a:t>
            </a: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19</a:t>
            </a:fld>
            <a:endParaRPr lang="he-IL"/>
          </a:p>
        </p:txBody>
      </p:sp>
      <p:pic>
        <p:nvPicPr>
          <p:cNvPr id="5" name="תמונה 4"/>
          <p:cNvPicPr>
            <a:picLocks noChangeAspect="1"/>
          </p:cNvPicPr>
          <p:nvPr/>
        </p:nvPicPr>
        <p:blipFill>
          <a:blip r:embed="rId2"/>
          <a:stretch>
            <a:fillRect/>
          </a:stretch>
        </p:blipFill>
        <p:spPr>
          <a:xfrm>
            <a:off x="0" y="0"/>
            <a:ext cx="2143125" cy="21431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048672"/>
          </a:xfrm>
        </p:spPr>
        <p:txBody>
          <a:bodyPr>
            <a:normAutofit/>
          </a:bodyPr>
          <a:lstStyle/>
          <a:p>
            <a:r>
              <a:rPr lang="he-IL" b="1" dirty="0" smtClean="0"/>
              <a:t>פעילות הצמח: </a:t>
            </a:r>
          </a:p>
          <a:p>
            <a:r>
              <a:rPr lang="he-IL" dirty="0"/>
              <a:t>נ</a:t>
            </a:r>
            <a:r>
              <a:rPr lang="he-IL" dirty="0" smtClean="0"/>
              <a:t>חשב </a:t>
            </a:r>
            <a:r>
              <a:rPr lang="he-IL" dirty="0" err="1" smtClean="0"/>
              <a:t>לאלטרטיבי</a:t>
            </a:r>
            <a:r>
              <a:rPr lang="he-IL" dirty="0" smtClean="0"/>
              <a:t> </a:t>
            </a:r>
            <a:r>
              <a:rPr lang="he-IL" dirty="0"/>
              <a:t>(מתמיר) - פינוי רעלים (דטוקסיפיקציה</a:t>
            </a:r>
            <a:r>
              <a:rPr lang="he-IL" dirty="0" smtClean="0"/>
              <a:t>). </a:t>
            </a:r>
            <a:endParaRPr lang="en-US" b="1" dirty="0" smtClean="0"/>
          </a:p>
          <a:p>
            <a:pPr lvl="0"/>
            <a:r>
              <a:rPr lang="he-IL" dirty="0" smtClean="0"/>
              <a:t>מותווה למחלות עור כרוניות ורעלניות: </a:t>
            </a:r>
            <a:r>
              <a:rPr lang="he-IL" dirty="0" err="1" smtClean="0"/>
              <a:t>אטופיק</a:t>
            </a:r>
            <a:r>
              <a:rPr lang="he-IL" dirty="0" smtClean="0"/>
              <a:t> </a:t>
            </a:r>
            <a:r>
              <a:rPr lang="he-IL" dirty="0" err="1" smtClean="0"/>
              <a:t>דרמטיטיס</a:t>
            </a:r>
            <a:r>
              <a:rPr lang="he-IL" dirty="0" smtClean="0"/>
              <a:t>, פסוריאזיס, סבוריאה, אקזמות, סרפדת, אקנה, כיבים בעור, פטרת עור, פרונקלים ושאר זיהומים עוריים.</a:t>
            </a:r>
            <a:endParaRPr lang="en-US" dirty="0" smtClean="0"/>
          </a:p>
          <a:p>
            <a:pPr lvl="0"/>
            <a:r>
              <a:rPr lang="he-IL" dirty="0" smtClean="0"/>
              <a:t>דלקת מפרקים ראומטית, דלקת ורעילות כרונית בשלד (</a:t>
            </a:r>
            <a:r>
              <a:rPr lang="he-IL" dirty="0" err="1" smtClean="0"/>
              <a:t>גאוט</a:t>
            </a:r>
            <a:r>
              <a:rPr lang="he-IL" dirty="0" smtClean="0"/>
              <a:t>, נוקשות וכאבים בשלד ובמפרק). </a:t>
            </a:r>
            <a:endParaRPr lang="en-US" dirty="0" smtClean="0"/>
          </a:p>
          <a:p>
            <a:pPr lvl="0"/>
            <a:r>
              <a:rPr lang="he-IL" dirty="0" err="1" smtClean="0"/>
              <a:t>לקסטיבי</a:t>
            </a:r>
            <a:r>
              <a:rPr lang="he-IL" dirty="0" smtClean="0"/>
              <a:t> </a:t>
            </a:r>
            <a:r>
              <a:rPr lang="he-IL" dirty="0" err="1" smtClean="0"/>
              <a:t>ודיורטי</a:t>
            </a:r>
            <a:r>
              <a:rPr lang="he-IL" dirty="0" smtClean="0"/>
              <a:t> קל – משלשל ומשתן עדין.</a:t>
            </a:r>
          </a:p>
          <a:p>
            <a:pPr lvl="0"/>
            <a:r>
              <a:rPr lang="he-IL" dirty="0" smtClean="0"/>
              <a:t>חסימת נוגדנים אוטואימוניים כגון (</a:t>
            </a:r>
            <a:r>
              <a:rPr lang="en-US" dirty="0" smtClean="0"/>
              <a:t>.(</a:t>
            </a:r>
            <a:r>
              <a:rPr lang="en-US" dirty="0" smtClean="0"/>
              <a:t>R.F/T.PO</a:t>
            </a: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20</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268359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fontScale="70000" lnSpcReduction="20000"/>
          </a:bodyPr>
          <a:lstStyle/>
          <a:p>
            <a:r>
              <a:rPr lang="he-IL" b="1" dirty="0" smtClean="0"/>
              <a:t>איכויות</a:t>
            </a:r>
            <a:r>
              <a:rPr lang="he-IL" dirty="0" smtClean="0"/>
              <a:t/>
            </a:r>
            <a:br>
              <a:rPr lang="he-IL" dirty="0" smtClean="0"/>
            </a:br>
            <a:r>
              <a:rPr lang="he-IL" dirty="0" smtClean="0"/>
              <a:t>מריר, נטרלי.</a:t>
            </a:r>
            <a:br>
              <a:rPr lang="he-IL" dirty="0" smtClean="0"/>
            </a:br>
            <a:r>
              <a:rPr lang="he-IL" dirty="0" smtClean="0"/>
              <a:t/>
            </a:r>
            <a:br>
              <a:rPr lang="he-IL" dirty="0" smtClean="0"/>
            </a:br>
            <a:r>
              <a:rPr lang="he-IL" b="1" dirty="0" smtClean="0"/>
              <a:t>השפעה מסורתית</a:t>
            </a:r>
            <a:r>
              <a:rPr lang="he-IL" dirty="0" smtClean="0"/>
              <a:t/>
            </a:r>
            <a:br>
              <a:rPr lang="he-IL" dirty="0" smtClean="0"/>
            </a:br>
            <a:r>
              <a:rPr lang="he-IL" dirty="0" smtClean="0"/>
              <a:t>מסלק חום, לחות ורעילות.</a:t>
            </a:r>
            <a:br>
              <a:rPr lang="he-IL" dirty="0" smtClean="0"/>
            </a:br>
            <a:r>
              <a:rPr lang="he-IL" dirty="0" smtClean="0"/>
              <a:t>- חום ורעילות בעור: פריחות, קשקשים, פסוריאזיס, אקזמה מחוסר יין ודם.</a:t>
            </a:r>
            <a:br>
              <a:rPr lang="he-IL" dirty="0" smtClean="0"/>
            </a:br>
            <a:r>
              <a:rPr lang="he-IL" dirty="0" smtClean="0"/>
              <a:t>- חום ורעילות: מורסות ופרונקלים, חום.</a:t>
            </a:r>
            <a:br>
              <a:rPr lang="he-IL" dirty="0" smtClean="0"/>
            </a:br>
            <a:r>
              <a:rPr lang="he-IL" dirty="0" smtClean="0"/>
              <a:t>- לחות חמה בשלפוחית: כאב ודחיפות במתן שתן, זיהומים אקוטיים בדרכי השתן.</a:t>
            </a:r>
          </a:p>
          <a:p>
            <a:r>
              <a:rPr lang="he-IL" dirty="0"/>
              <a:t>חסימת רוח-לחות: דלקות וכאבי מפרקים ושרירים, </a:t>
            </a:r>
            <a:r>
              <a:rPr lang="he-IL" dirty="0" err="1"/>
              <a:t>גאוט</a:t>
            </a:r>
            <a:r>
              <a:rPr lang="he-IL" dirty="0"/>
              <a:t>.</a:t>
            </a:r>
            <a:r>
              <a:rPr lang="he-IL" dirty="0" smtClean="0"/>
              <a:t/>
            </a:r>
            <a:br>
              <a:rPr lang="he-IL" dirty="0" smtClean="0"/>
            </a:br>
            <a:r>
              <a:rPr lang="he-IL" dirty="0" smtClean="0"/>
              <a:t/>
            </a:r>
            <a:br>
              <a:rPr lang="he-IL" dirty="0" smtClean="0"/>
            </a:br>
            <a:r>
              <a:rPr lang="he-IL" dirty="0" smtClean="0"/>
              <a:t/>
            </a:r>
            <a:br>
              <a:rPr lang="he-IL" dirty="0" smtClean="0"/>
            </a:br>
            <a:r>
              <a:rPr lang="he-IL" dirty="0" smtClean="0"/>
              <a:t>רכיבים פעילים:</a:t>
            </a:r>
            <a:br>
              <a:rPr lang="he-IL" dirty="0" smtClean="0"/>
            </a:br>
            <a:r>
              <a:rPr lang="he-IL" dirty="0" err="1"/>
              <a:t>ספונינים</a:t>
            </a:r>
            <a:r>
              <a:rPr lang="he-IL" dirty="0"/>
              <a:t> </a:t>
            </a:r>
            <a:r>
              <a:rPr lang="he-IL" dirty="0" err="1"/>
              <a:t>טריטרפנואידיים</a:t>
            </a:r>
            <a:r>
              <a:rPr lang="he-IL" dirty="0"/>
              <a:t> (1%-3%): </a:t>
            </a:r>
            <a:r>
              <a:rPr lang="he-IL" dirty="0" err="1"/>
              <a:t>ספונינים</a:t>
            </a:r>
            <a:r>
              <a:rPr lang="he-IL" dirty="0"/>
              <a:t> </a:t>
            </a:r>
            <a:r>
              <a:rPr lang="he-IL" dirty="0" err="1"/>
              <a:t>סטרואידליים</a:t>
            </a:r>
            <a:r>
              <a:rPr lang="he-IL" dirty="0"/>
              <a:t> המבוססים על </a:t>
            </a:r>
            <a:r>
              <a:rPr lang="he-IL" dirty="0" err="1"/>
              <a:t>האגליקונים</a:t>
            </a:r>
            <a:r>
              <a:rPr lang="he-IL" dirty="0"/>
              <a:t> </a:t>
            </a:r>
            <a:r>
              <a:rPr lang="en-US" dirty="0" err="1"/>
              <a:t>smilagenin</a:t>
            </a:r>
            <a:r>
              <a:rPr lang="en-US" dirty="0"/>
              <a:t>, </a:t>
            </a:r>
            <a:r>
              <a:rPr lang="en-US" dirty="0" err="1"/>
              <a:t>sarsapogenin</a:t>
            </a:r>
            <a:r>
              <a:rPr lang="en-US" dirty="0"/>
              <a:t> </a:t>
            </a:r>
            <a:br>
              <a:rPr lang="en-US" dirty="0"/>
            </a:br>
            <a:r>
              <a:rPr lang="en-US" dirty="0" err="1" smtClean="0"/>
              <a:t>parillin</a:t>
            </a:r>
            <a:r>
              <a:rPr lang="en-US" dirty="0" smtClean="0"/>
              <a:t> (</a:t>
            </a:r>
            <a:r>
              <a:rPr lang="en-US" dirty="0" err="1" smtClean="0"/>
              <a:t>sarsaponin</a:t>
            </a:r>
            <a:r>
              <a:rPr lang="en-US" dirty="0"/>
              <a:t>), </a:t>
            </a:r>
            <a:r>
              <a:rPr lang="en-US" dirty="0" err="1"/>
              <a:t>smilasaponin</a:t>
            </a:r>
            <a:r>
              <a:rPr lang="en-US" dirty="0"/>
              <a:t> </a:t>
            </a:r>
            <a:r>
              <a:rPr lang="en-US" dirty="0" smtClean="0"/>
              <a:t>(</a:t>
            </a:r>
            <a:r>
              <a:rPr lang="en-US" dirty="0" err="1" smtClean="0"/>
              <a:t>smilacin</a:t>
            </a:r>
            <a:r>
              <a:rPr lang="en-US" dirty="0"/>
              <a:t>), </a:t>
            </a:r>
            <a:r>
              <a:rPr lang="en-US" dirty="0" err="1"/>
              <a:t>sarsaparilloside</a:t>
            </a:r>
            <a:r>
              <a:rPr lang="en-US" dirty="0"/>
              <a:t> </a:t>
            </a:r>
            <a:br>
              <a:rPr lang="en-US" dirty="0"/>
            </a:br>
            <a:r>
              <a:rPr lang="he-IL" dirty="0"/>
              <a:t>וכן </a:t>
            </a:r>
            <a:r>
              <a:rPr lang="he-IL" dirty="0" err="1"/>
              <a:t>ספונינים</a:t>
            </a:r>
            <a:r>
              <a:rPr lang="he-IL" dirty="0"/>
              <a:t> נוספים: </a:t>
            </a:r>
            <a:r>
              <a:rPr lang="en-US" dirty="0" err="1"/>
              <a:t>diosgenin</a:t>
            </a:r>
            <a:r>
              <a:rPr lang="en-US" dirty="0"/>
              <a:t>, </a:t>
            </a:r>
            <a:r>
              <a:rPr lang="en-US" dirty="0" err="1"/>
              <a:t>tigogenin</a:t>
            </a:r>
            <a:r>
              <a:rPr lang="en-US" dirty="0"/>
              <a:t>, </a:t>
            </a:r>
            <a:r>
              <a:rPr lang="en-US" dirty="0" err="1"/>
              <a:t>asperagenin</a:t>
            </a:r>
            <a:r>
              <a:rPr lang="he-IL" dirty="0" smtClean="0"/>
              <a:t/>
            </a:r>
            <a:br>
              <a:rPr lang="he-IL" dirty="0" smtClean="0"/>
            </a:br>
            <a:r>
              <a:rPr lang="he-IL" dirty="0" smtClean="0"/>
              <a:t/>
            </a:r>
            <a:br>
              <a:rPr lang="he-IL" dirty="0" smtClean="0"/>
            </a:br>
            <a:endParaRPr lang="he-IL" dirty="0" smtClean="0"/>
          </a:p>
          <a:p>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21</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1520" y="332656"/>
            <a:ext cx="8435280" cy="6388819"/>
          </a:xfrm>
        </p:spPr>
        <p:txBody>
          <a:bodyPr>
            <a:normAutofit fontScale="70000" lnSpcReduction="20000"/>
          </a:bodyPr>
          <a:lstStyle/>
          <a:p>
            <a:r>
              <a:rPr lang="he-IL" sz="3100" dirty="0" smtClean="0"/>
              <a:t>חלק הצמח בשימוש: שורש וקנה השורש</a:t>
            </a:r>
          </a:p>
          <a:p>
            <a:r>
              <a:rPr lang="he-IL" sz="3000" dirty="0"/>
              <a:t>תמצית נוזלית: 1:3, 45% אלכוהול, 5-10 מ"ל בוקר וערב.</a:t>
            </a:r>
            <a:br>
              <a:rPr lang="he-IL" sz="3000" dirty="0"/>
            </a:br>
            <a:r>
              <a:rPr lang="he-IL" sz="3000" dirty="0"/>
              <a:t>תמצית יבשה: </a:t>
            </a:r>
            <a:r>
              <a:rPr lang="he-IL" sz="3000" dirty="0" smtClean="0"/>
              <a:t>5:1, 2500-5000 מ"ג ליום. מומלץ לקחתו כאבקה נמסה במים.</a:t>
            </a:r>
            <a:r>
              <a:rPr lang="he-IL" sz="3000" dirty="0"/>
              <a:t/>
            </a:r>
            <a:br>
              <a:rPr lang="he-IL" sz="3000" dirty="0"/>
            </a:br>
            <a:r>
              <a:rPr lang="he-IL" sz="3000" dirty="0" err="1" smtClean="0"/>
              <a:t>מרתח</a:t>
            </a:r>
            <a:r>
              <a:rPr lang="he-IL" sz="3000" dirty="0" smtClean="0"/>
              <a:t>: 5-10 </a:t>
            </a:r>
            <a:r>
              <a:rPr lang="he-IL" sz="3000" dirty="0"/>
              <a:t>גרם לחצי ליטר מים.</a:t>
            </a:r>
            <a:br>
              <a:rPr lang="he-IL" sz="3000" dirty="0"/>
            </a:br>
            <a:r>
              <a:rPr lang="he-IL" sz="3000" dirty="0"/>
              <a:t>כחלק מפורמולה: 30</a:t>
            </a:r>
            <a:r>
              <a:rPr lang="he-IL" sz="3000" dirty="0" smtClean="0"/>
              <a:t>%-25%.</a:t>
            </a:r>
          </a:p>
          <a:p>
            <a:endParaRPr lang="he-IL" sz="3000" dirty="0" smtClean="0"/>
          </a:p>
          <a:p>
            <a:pPr marL="0" indent="0">
              <a:buNone/>
            </a:pPr>
            <a:r>
              <a:rPr lang="he-IL" sz="3000" dirty="0" smtClean="0"/>
              <a:t>מחקרים ועבודות אודות הצמח:</a:t>
            </a:r>
            <a:endParaRPr lang="he-IL" sz="3000" dirty="0"/>
          </a:p>
          <a:p>
            <a:r>
              <a:rPr lang="he-IL" sz="3100" dirty="0"/>
              <a:t>יכולתו של הצמח לקשור רעלנים פנימיים מהווה מנגנון אפשרי להסבר פעילותו. בעיות הקשורות עם רמות גבוהות של רעלנים בדם, דוגמת מחלות כבד, פסוריאזיס, מחלות חום גבוה ותהליכים דלקתיים - בכל אלו תקבל שיפור במחלה בזמן נטילת הצמח. גם הפעילות האנטיביוטית שמדגים הצמח, הביאה להשפעה קושרת הרעלנים אשר מיוחסת לצמח.</a:t>
            </a:r>
            <a:br>
              <a:rPr lang="he-IL" sz="3100" dirty="0"/>
            </a:br>
            <a:r>
              <a:rPr lang="he-IL" sz="3100" dirty="0"/>
              <a:t/>
            </a:r>
            <a:br>
              <a:rPr lang="he-IL" sz="3100" dirty="0"/>
            </a:br>
            <a:r>
              <a:rPr lang="he-IL" sz="3100" dirty="0" smtClean="0"/>
              <a:t>*במחקר </a:t>
            </a:r>
            <a:r>
              <a:rPr lang="he-IL" sz="3100" dirty="0"/>
              <a:t>שנערך הודגם כי היכולת קושרת הרעלנים בדם, המיוחסת </a:t>
            </a:r>
            <a:r>
              <a:rPr lang="he-IL" sz="3100" dirty="0" err="1" smtClean="0"/>
              <a:t>לספונינים</a:t>
            </a:r>
            <a:r>
              <a:rPr lang="he-IL" sz="3100" dirty="0" smtClean="0"/>
              <a:t> </a:t>
            </a:r>
            <a:r>
              <a:rPr lang="he-IL" sz="3100" dirty="0"/>
              <a:t>שבצמח, גרמה לשיפור של מצב מחלת הפסוריאזיס ב- 62% מהחולים, וכן להיעלמות מוחלטת של המחלה ב-18% מהם.</a:t>
            </a:r>
          </a:p>
          <a:p>
            <a:r>
              <a:rPr lang="he-IL" sz="3100" dirty="0"/>
              <a:t>ישנם מס' דיווחים תצפיתיים אשר בהם דווח כי האנזים תירואיד </a:t>
            </a:r>
            <a:r>
              <a:rPr lang="he-IL" sz="3100" dirty="0" err="1"/>
              <a:t>פראוקסידאז</a:t>
            </a:r>
            <a:r>
              <a:rPr lang="he-IL" sz="3100" dirty="0"/>
              <a:t> ממוגר</a:t>
            </a:r>
            <a:r>
              <a:rPr lang="en-US" sz="3100" dirty="0"/>
              <a:t> </a:t>
            </a:r>
            <a:r>
              <a:rPr lang="he-IL" sz="3100" dirty="0"/>
              <a:t>בזמן לקיחת הצמח.</a:t>
            </a:r>
            <a:r>
              <a:rPr lang="en-US" sz="3100" dirty="0"/>
              <a:t> </a:t>
            </a:r>
            <a:r>
              <a:rPr lang="he-IL" sz="3100" dirty="0"/>
              <a:t> לאנזים זה יש תפקיד חשוב בייצור הורמוני בלוטת התריס. בנוכחות הנוגדנים תיתכן הפרעה בייצור הורמוני הבלוטה עד להופעת </a:t>
            </a:r>
            <a:r>
              <a:rPr lang="he-IL" sz="3100" dirty="0" err="1"/>
              <a:t>השימוטו</a:t>
            </a:r>
            <a:r>
              <a:rPr lang="he-IL" sz="3100" dirty="0" smtClean="0"/>
              <a:t>.</a:t>
            </a: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22</a:t>
            </a:fld>
            <a:endParaRPr lang="he-IL"/>
          </a:p>
        </p:txBody>
      </p:sp>
    </p:spTree>
    <p:extLst>
      <p:ext uri="{BB962C8B-B14F-4D97-AF65-F5344CB8AC3E}">
        <p14:creationId xmlns:p14="http://schemas.microsoft.com/office/powerpoint/2010/main" val="3423361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3648" y="328021"/>
            <a:ext cx="8229600" cy="922114"/>
          </a:xfrm>
        </p:spPr>
        <p:txBody>
          <a:bodyPr>
            <a:normAutofit/>
          </a:bodyPr>
          <a:lstStyle/>
          <a:p>
            <a:r>
              <a:rPr lang="he-IL" dirty="0" smtClean="0"/>
              <a:t>תלתן אדום </a:t>
            </a:r>
            <a:r>
              <a:rPr lang="en-US" dirty="0" err="1" smtClean="0"/>
              <a:t>Trifolium</a:t>
            </a:r>
            <a:r>
              <a:rPr lang="en-US" dirty="0" smtClean="0"/>
              <a:t> </a:t>
            </a:r>
            <a:r>
              <a:rPr lang="en-US" dirty="0" err="1" smtClean="0"/>
              <a:t>pratense</a:t>
            </a:r>
            <a:r>
              <a:rPr lang="en-US" dirty="0" smtClean="0"/>
              <a:t> |</a:t>
            </a:r>
            <a:endParaRPr lang="he-IL" dirty="0"/>
          </a:p>
        </p:txBody>
      </p:sp>
      <p:sp>
        <p:nvSpPr>
          <p:cNvPr id="3" name="מציין מיקום תוכן 2"/>
          <p:cNvSpPr>
            <a:spLocks noGrp="1"/>
          </p:cNvSpPr>
          <p:nvPr>
            <p:ph idx="1"/>
          </p:nvPr>
        </p:nvSpPr>
        <p:spPr>
          <a:xfrm>
            <a:off x="1403648" y="1268760"/>
            <a:ext cx="7283152" cy="5184576"/>
          </a:xfrm>
        </p:spPr>
        <p:txBody>
          <a:bodyPr>
            <a:normAutofit lnSpcReduction="10000"/>
          </a:bodyPr>
          <a:lstStyle/>
          <a:p>
            <a:r>
              <a:rPr lang="he-IL" sz="2800" dirty="0" smtClean="0"/>
              <a:t>צמח זה, ממשפחת הפרפרניים נפוץ באזורים רבים כגון: אירופה, אסיה והמזרח התיכון.</a:t>
            </a:r>
          </a:p>
          <a:p>
            <a:r>
              <a:rPr lang="he-IL" sz="2800" dirty="0" smtClean="0"/>
              <a:t>התלתן עשיר מאוד </a:t>
            </a:r>
            <a:r>
              <a:rPr lang="he-IL" sz="2800" dirty="0" err="1" smtClean="0"/>
              <a:t>באיזופלבונים</a:t>
            </a:r>
            <a:r>
              <a:rPr lang="he-IL" sz="2800" dirty="0" smtClean="0"/>
              <a:t>, אלו נמצאו במחקרים כנוגדי סרטן בעיקר ממקור </a:t>
            </a:r>
            <a:r>
              <a:rPr lang="he-IL" sz="2800" dirty="0" err="1" smtClean="0"/>
              <a:t>הורמונלי</a:t>
            </a:r>
            <a:r>
              <a:rPr lang="he-IL" sz="2800" dirty="0" smtClean="0"/>
              <a:t> (הערמונית, שד והשחלות).</a:t>
            </a:r>
          </a:p>
          <a:p>
            <a:r>
              <a:rPr lang="he-IL" sz="2800" dirty="0" smtClean="0"/>
              <a:t>הצמח מקובל מאד ברפואת הצמחים המודרנית, עוצמת פעילותו מתונה והוא מתאים גם לטיפול בילדים.</a:t>
            </a:r>
          </a:p>
          <a:p>
            <a:r>
              <a:rPr lang="he-IL" sz="2800" dirty="0" smtClean="0"/>
              <a:t>הפרחים בעלי ריח מתקתק ונעים</a:t>
            </a:r>
          </a:p>
          <a:p>
            <a:pPr>
              <a:buNone/>
            </a:pPr>
            <a:r>
              <a:rPr lang="he-IL" sz="2800" dirty="0"/>
              <a:t> </a:t>
            </a:r>
            <a:r>
              <a:rPr lang="he-IL" sz="2800" dirty="0" smtClean="0"/>
              <a:t>  ומושכים אליהם דבורים וחרקים רבים.</a:t>
            </a: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23</a:t>
            </a:fld>
            <a:endParaRPr lang="he-IL"/>
          </a:p>
        </p:txBody>
      </p:sp>
      <p:pic>
        <p:nvPicPr>
          <p:cNvPr id="10242" name="Picture 2" descr="C:\Users\Levy\Pictures\לימודים\untitled.bmp"/>
          <p:cNvPicPr>
            <a:picLocks noChangeAspect="1" noChangeArrowheads="1"/>
          </p:cNvPicPr>
          <p:nvPr/>
        </p:nvPicPr>
        <p:blipFill>
          <a:blip r:embed="rId2" cstate="print"/>
          <a:srcRect/>
          <a:stretch>
            <a:fillRect/>
          </a:stretch>
        </p:blipFill>
        <p:spPr bwMode="auto">
          <a:xfrm>
            <a:off x="0" y="4118849"/>
            <a:ext cx="2051720" cy="2739152"/>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1291881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93441" y="760875"/>
            <a:ext cx="8229600" cy="6048672"/>
          </a:xfrm>
        </p:spPr>
        <p:txBody>
          <a:bodyPr>
            <a:normAutofit fontScale="85000" lnSpcReduction="20000"/>
          </a:bodyPr>
          <a:lstStyle/>
          <a:p>
            <a:r>
              <a:rPr lang="he-IL" b="1" dirty="0" smtClean="0"/>
              <a:t>פעילות הצמח:</a:t>
            </a:r>
            <a:endParaRPr lang="en-US" b="1" dirty="0" smtClean="0"/>
          </a:p>
          <a:p>
            <a:pPr lvl="0"/>
            <a:r>
              <a:rPr lang="he-IL" b="1" dirty="0" err="1" smtClean="0"/>
              <a:t>אלטרטיבי</a:t>
            </a:r>
            <a:r>
              <a:rPr lang="he-IL" b="1" dirty="0" smtClean="0"/>
              <a:t> (מתמיר)  </a:t>
            </a:r>
            <a:r>
              <a:rPr lang="he-IL" dirty="0" smtClean="0"/>
              <a:t>- מותווה בעיקר למחלות אלרגיה עורית כגון, </a:t>
            </a:r>
            <a:r>
              <a:rPr lang="he-IL" dirty="0" err="1" smtClean="0"/>
              <a:t>אטופיק</a:t>
            </a:r>
            <a:r>
              <a:rPr lang="he-IL" dirty="0" smtClean="0"/>
              <a:t> </a:t>
            </a:r>
            <a:r>
              <a:rPr lang="he-IL" dirty="0" err="1" smtClean="0"/>
              <a:t>דרמטיטיס</a:t>
            </a:r>
            <a:r>
              <a:rPr lang="he-IL" dirty="0" smtClean="0"/>
              <a:t>, </a:t>
            </a:r>
            <a:r>
              <a:rPr lang="he-IL" dirty="0" err="1" smtClean="0"/>
              <a:t>סבוריאה</a:t>
            </a:r>
            <a:r>
              <a:rPr lang="he-IL" dirty="0" smtClean="0"/>
              <a:t>, פסוריאזיס, אקזמות, אורטיקריה [סרפדת] </a:t>
            </a:r>
            <a:r>
              <a:rPr lang="he-IL" dirty="0" err="1" smtClean="0"/>
              <a:t>אבצ'סים</a:t>
            </a:r>
            <a:r>
              <a:rPr lang="he-IL" dirty="0" smtClean="0"/>
              <a:t>, פרונקלים ועוד.</a:t>
            </a:r>
            <a:endParaRPr lang="en-US" dirty="0" smtClean="0"/>
          </a:p>
          <a:p>
            <a:pPr lvl="0"/>
            <a:r>
              <a:rPr lang="he-IL" b="1" dirty="0" smtClean="0"/>
              <a:t>איזון מערכת רבייה נשית – </a:t>
            </a:r>
            <a:r>
              <a:rPr lang="he-IL" dirty="0" smtClean="0"/>
              <a:t>מכיל </a:t>
            </a:r>
            <a:r>
              <a:rPr lang="he-IL" dirty="0" err="1" smtClean="0"/>
              <a:t>פיטואסטרוגנים</a:t>
            </a:r>
            <a:r>
              <a:rPr lang="he-IL" dirty="0" smtClean="0"/>
              <a:t>, טוניק ומחזק את אברי הרבייה. מומלץ לשלבו עם צמחים נוספים בתסמיני מנופאוזה (גיל המעבר), רחם ושחלות חלשות ולחוסר פריון.</a:t>
            </a:r>
            <a:endParaRPr lang="en-US" dirty="0" smtClean="0"/>
          </a:p>
          <a:p>
            <a:pPr lvl="0"/>
            <a:r>
              <a:rPr lang="he-IL" b="1" dirty="0" smtClean="0"/>
              <a:t>מווסת את המחזור החודשי </a:t>
            </a:r>
            <a:r>
              <a:rPr lang="he-IL" dirty="0" smtClean="0"/>
              <a:t>– מתאים גם למחזור ווסת חלש וארוך או קצר מידי, עם רקע של </a:t>
            </a:r>
            <a:r>
              <a:rPr lang="he-IL" dirty="0" err="1" smtClean="0"/>
              <a:t>טיפטופים</a:t>
            </a:r>
            <a:r>
              <a:rPr lang="he-IL" dirty="0" smtClean="0"/>
              <a:t> מרובים במהלך החודש וכאבי מחזור (</a:t>
            </a:r>
            <a:r>
              <a:rPr lang="en-US" dirty="0" smtClean="0"/>
              <a:t>PMS</a:t>
            </a:r>
            <a:r>
              <a:rPr lang="he-IL" dirty="0" smtClean="0"/>
              <a:t>).</a:t>
            </a:r>
            <a:endParaRPr lang="en-US" dirty="0" smtClean="0"/>
          </a:p>
          <a:p>
            <a:pPr lvl="0"/>
            <a:r>
              <a:rPr lang="he-IL" b="1" dirty="0" smtClean="0"/>
              <a:t>לאנמיה – </a:t>
            </a:r>
            <a:r>
              <a:rPr lang="he-IL" dirty="0" smtClean="0"/>
              <a:t>מחזק ומזין מתאים במיוחד לנשים חלשות בעלות (אופי עד</a:t>
            </a:r>
            <a:r>
              <a:rPr lang="he-IL" b="1" dirty="0" smtClean="0"/>
              <a:t>יין</a:t>
            </a:r>
            <a:r>
              <a:rPr lang="he-IL" dirty="0" smtClean="0"/>
              <a:t>).</a:t>
            </a:r>
            <a:endParaRPr lang="en-US" dirty="0" smtClean="0"/>
          </a:p>
          <a:p>
            <a:pPr lvl="0"/>
            <a:r>
              <a:rPr lang="he-IL" b="1" dirty="0" smtClean="0"/>
              <a:t>נוגד דימום – </a:t>
            </a:r>
            <a:r>
              <a:rPr lang="he-IL" dirty="0" smtClean="0"/>
              <a:t>בעיקר דימומים רחמיים שאינם תקניים, ווסת עודפת.</a:t>
            </a:r>
            <a:endParaRPr lang="en-US" dirty="0" smtClean="0"/>
          </a:p>
          <a:p>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24</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27584" y="498799"/>
            <a:ext cx="8229600" cy="6048672"/>
          </a:xfrm>
        </p:spPr>
        <p:txBody>
          <a:bodyPr>
            <a:normAutofit fontScale="92500"/>
          </a:bodyPr>
          <a:lstStyle/>
          <a:p>
            <a:r>
              <a:rPr lang="he-IL" b="1" dirty="0" smtClean="0"/>
              <a:t>רגישות, תופעות לוואי, תגובות ביניים, התוויות נגד ורעילות</a:t>
            </a:r>
            <a:r>
              <a:rPr lang="he-IL" dirty="0" smtClean="0"/>
              <a:t/>
            </a:r>
            <a:br>
              <a:rPr lang="he-IL" dirty="0" smtClean="0"/>
            </a:br>
            <a:r>
              <a:rPr lang="he-IL" dirty="0" smtClean="0"/>
              <a:t>לא ידועות תופעות לוואי או התוויות נגד כתוצאה משימוש. בשל היותו </a:t>
            </a:r>
            <a:r>
              <a:rPr lang="he-IL" dirty="0" err="1" smtClean="0"/>
              <a:t>פיטואסטרוגני</a:t>
            </a:r>
            <a:r>
              <a:rPr lang="he-IL" dirty="0" smtClean="0"/>
              <a:t>, יש לנקוט זהירות בשימוש משולב עם תרופות הורמונליות, עקב חשש לשינוי ביעילות תרופות אסטרוגניות והפחתה ביעילותן של תרופות </a:t>
            </a:r>
            <a:r>
              <a:rPr lang="he-IL" dirty="0" err="1" smtClean="0"/>
              <a:t>פרוגרסטרוניות</a:t>
            </a:r>
            <a:r>
              <a:rPr lang="en-US" dirty="0" smtClean="0"/>
              <a:t>. </a:t>
            </a:r>
            <a:r>
              <a:rPr lang="he-IL" dirty="0" smtClean="0"/>
              <a:t>וכן יש לנקוט זהירות רבה בשימוש בצמח במצבים של גידולים ממקור הורמונלי.</a:t>
            </a:r>
            <a:br>
              <a:rPr lang="he-IL" dirty="0" smtClean="0"/>
            </a:br>
            <a:r>
              <a:rPr lang="he-IL" dirty="0" smtClean="0"/>
              <a:t/>
            </a:r>
            <a:br>
              <a:rPr lang="he-IL" dirty="0" smtClean="0"/>
            </a:br>
            <a:r>
              <a:rPr lang="he-IL" dirty="0" smtClean="0"/>
              <a:t>הריון: הצמח אסור לשימוש במהלך תקופה זו.</a:t>
            </a:r>
            <a:br>
              <a:rPr lang="he-IL" dirty="0" smtClean="0"/>
            </a:br>
            <a:r>
              <a:rPr lang="he-IL" dirty="0" smtClean="0"/>
              <a:t>הנקה: מותר לשימוש.</a:t>
            </a:r>
            <a:br>
              <a:rPr lang="he-IL" dirty="0" smtClean="0"/>
            </a:br>
            <a:r>
              <a:rPr lang="he-IL" dirty="0" smtClean="0"/>
              <a:t/>
            </a:r>
            <a:br>
              <a:rPr lang="he-IL" dirty="0" smtClean="0"/>
            </a:br>
            <a:endParaRPr lang="he-IL" dirty="0" smtClean="0"/>
          </a:p>
          <a:p>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25</a:t>
            </a:fld>
            <a:endParaRPr lang="he-IL"/>
          </a:p>
        </p:txBody>
      </p:sp>
      <p:pic>
        <p:nvPicPr>
          <p:cNvPr id="11266" name="Picture 2" descr="C:\Users\Levy\Pictures\לימודים\imagesCAI0VX3S.jpg"/>
          <p:cNvPicPr>
            <a:picLocks noChangeAspect="1" noChangeArrowheads="1"/>
          </p:cNvPicPr>
          <p:nvPr/>
        </p:nvPicPr>
        <p:blipFill>
          <a:blip r:embed="rId2" cstate="print"/>
          <a:srcRect/>
          <a:stretch>
            <a:fillRect/>
          </a:stretch>
        </p:blipFill>
        <p:spPr bwMode="auto">
          <a:xfrm>
            <a:off x="0" y="5143500"/>
            <a:ext cx="2286000" cy="17145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fontScale="70000" lnSpcReduction="20000"/>
          </a:bodyPr>
          <a:lstStyle/>
          <a:p>
            <a:r>
              <a:rPr lang="he-IL" b="1" dirty="0" smtClean="0"/>
              <a:t>איכויות</a:t>
            </a:r>
            <a:r>
              <a:rPr lang="he-IL" dirty="0" smtClean="0"/>
              <a:t/>
            </a:r>
            <a:br>
              <a:rPr lang="he-IL" dirty="0" smtClean="0"/>
            </a:br>
            <a:r>
              <a:rPr lang="he-IL" dirty="0" smtClean="0"/>
              <a:t>מתקתק, קריר, לח.</a:t>
            </a:r>
            <a:br>
              <a:rPr lang="he-IL" dirty="0" smtClean="0"/>
            </a:br>
            <a:r>
              <a:rPr lang="he-IL" dirty="0" smtClean="0"/>
              <a:t/>
            </a:r>
            <a:br>
              <a:rPr lang="he-IL" dirty="0" smtClean="0"/>
            </a:br>
            <a:r>
              <a:rPr lang="he-IL" b="1" dirty="0" smtClean="0"/>
              <a:t>השפעה מסורתית</a:t>
            </a:r>
            <a:r>
              <a:rPr lang="he-IL" dirty="0" smtClean="0"/>
              <a:t/>
            </a:r>
            <a:br>
              <a:rPr lang="he-IL" dirty="0" smtClean="0"/>
            </a:br>
            <a:r>
              <a:rPr lang="he-IL" dirty="0" smtClean="0"/>
              <a:t>מסלק חום, לחות ורעילות.</a:t>
            </a:r>
            <a:br>
              <a:rPr lang="he-IL" dirty="0" smtClean="0"/>
            </a:br>
            <a:r>
              <a:rPr lang="he-IL" dirty="0" smtClean="0"/>
              <a:t>- חום ורעילות בעור: פריחות, קשקשים, פסוריאזיס, אקזמה מחוסר יין ודם.</a:t>
            </a:r>
            <a:br>
              <a:rPr lang="he-IL" dirty="0" smtClean="0"/>
            </a:br>
            <a:r>
              <a:rPr lang="he-IL" dirty="0" smtClean="0"/>
              <a:t>- חום ורעילות: מורסות ופרונקלים, חום.</a:t>
            </a:r>
            <a:br>
              <a:rPr lang="he-IL" dirty="0" smtClean="0"/>
            </a:br>
            <a:r>
              <a:rPr lang="he-IL" dirty="0" smtClean="0"/>
              <a:t>- לחות חמה בשלפוחית: כאב ודחיפות במתן שתן, זיהומים אקוטיים בדרכי השתן.</a:t>
            </a:r>
            <a:br>
              <a:rPr lang="he-IL" dirty="0" smtClean="0"/>
            </a:br>
            <a:r>
              <a:rPr lang="he-IL" dirty="0" smtClean="0"/>
              <a:t/>
            </a:r>
            <a:br>
              <a:rPr lang="he-IL" dirty="0" smtClean="0"/>
            </a:br>
            <a:r>
              <a:rPr lang="he-IL" dirty="0" smtClean="0"/>
              <a:t>מניע את </a:t>
            </a:r>
            <a:r>
              <a:rPr lang="he-IL" dirty="0" err="1" smtClean="0"/>
              <a:t>צ'י</a:t>
            </a:r>
            <a:r>
              <a:rPr lang="he-IL" dirty="0" smtClean="0"/>
              <a:t> הריאות והשלפוחית.</a:t>
            </a:r>
            <a:br>
              <a:rPr lang="he-IL" dirty="0" smtClean="0"/>
            </a:br>
            <a:r>
              <a:rPr lang="he-IL" dirty="0" smtClean="0"/>
              <a:t>- תקיעות </a:t>
            </a:r>
            <a:r>
              <a:rPr lang="he-IL" dirty="0" err="1" smtClean="0"/>
              <a:t>צ'י</a:t>
            </a:r>
            <a:r>
              <a:rPr lang="he-IL" dirty="0" smtClean="0"/>
              <a:t> הריאות: שיעול עוויתי, קוצר נשימה, אסטמה.</a:t>
            </a:r>
            <a:br>
              <a:rPr lang="he-IL" dirty="0" smtClean="0"/>
            </a:br>
            <a:r>
              <a:rPr lang="he-IL" dirty="0" smtClean="0"/>
              <a:t>- תקיעות </a:t>
            </a:r>
            <a:r>
              <a:rPr lang="he-IL" dirty="0" err="1" smtClean="0"/>
              <a:t>צ'י</a:t>
            </a:r>
            <a:r>
              <a:rPr lang="he-IL" dirty="0" smtClean="0"/>
              <a:t> השלפוחית: השתנה דחופה\תכופה\מועטה, שלפוחית </a:t>
            </a:r>
            <a:r>
              <a:rPr lang="he-IL" dirty="0" err="1" smtClean="0"/>
              <a:t>רגיזה</a:t>
            </a:r>
            <a:r>
              <a:rPr lang="he-IL" dirty="0" smtClean="0"/>
              <a:t>.</a:t>
            </a:r>
            <a:br>
              <a:rPr lang="he-IL" dirty="0" smtClean="0"/>
            </a:br>
            <a:r>
              <a:rPr lang="he-IL" dirty="0" smtClean="0"/>
              <a:t/>
            </a:r>
            <a:br>
              <a:rPr lang="he-IL" dirty="0" smtClean="0"/>
            </a:br>
            <a:r>
              <a:rPr lang="he-IL" dirty="0" smtClean="0"/>
              <a:t>מזין את היין, מלחלח ומייצר נוזלים.</a:t>
            </a:r>
            <a:br>
              <a:rPr lang="he-IL" dirty="0" smtClean="0"/>
            </a:br>
            <a:r>
              <a:rPr lang="he-IL" dirty="0" smtClean="0"/>
              <a:t>- חוסר יין ונוזלי גוף: התייבשות, צימאון, גלי חום, עצירות.</a:t>
            </a:r>
            <a:br>
              <a:rPr lang="he-IL" dirty="0" smtClean="0"/>
            </a:br>
            <a:r>
              <a:rPr lang="he-IL" dirty="0" smtClean="0"/>
              <a:t>- חוסר יין בריאות: שיעול יבש, יובש בפה\אף\גרון, ברונכיטיס, שעלת.</a:t>
            </a:r>
            <a:br>
              <a:rPr lang="he-IL" dirty="0" smtClean="0"/>
            </a:br>
            <a:r>
              <a:rPr lang="he-IL" dirty="0" smtClean="0"/>
              <a:t>- יובש וחום במעיים: יציאות קשות, עצירות.</a:t>
            </a:r>
            <a:br>
              <a:rPr lang="he-IL" dirty="0" smtClean="0"/>
            </a:br>
            <a:r>
              <a:rPr lang="he-IL" dirty="0" smtClean="0"/>
              <a:t/>
            </a:r>
            <a:br>
              <a:rPr lang="he-IL" dirty="0" smtClean="0"/>
            </a:br>
            <a:endParaRPr lang="he-IL" dirty="0" smtClean="0"/>
          </a:p>
          <a:p>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26</a:t>
            </a:fld>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3355946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043608" y="332656"/>
            <a:ext cx="7643192" cy="5040561"/>
          </a:xfrm>
        </p:spPr>
        <p:txBody>
          <a:bodyPr>
            <a:normAutofit fontScale="85000" lnSpcReduction="20000"/>
          </a:bodyPr>
          <a:lstStyle/>
          <a:p>
            <a:r>
              <a:rPr lang="he-IL" sz="3100" dirty="0" smtClean="0"/>
              <a:t>חלק הצמח בשימוש: פרחים</a:t>
            </a:r>
          </a:p>
          <a:p>
            <a:r>
              <a:rPr lang="he-IL" sz="3000" dirty="0"/>
              <a:t>תמצית נוזלית: 1:3, 45% אלכוהול, 5-10 מ"ל בוקר וערב.</a:t>
            </a:r>
            <a:br>
              <a:rPr lang="he-IL" sz="3000" dirty="0"/>
            </a:br>
            <a:r>
              <a:rPr lang="he-IL" sz="3000" dirty="0"/>
              <a:t>תמצית יבשה: 8% </a:t>
            </a:r>
            <a:r>
              <a:rPr lang="he-IL" sz="3000" dirty="0" err="1"/>
              <a:t>איזופלבונים</a:t>
            </a:r>
            <a:r>
              <a:rPr lang="he-IL" sz="3000" dirty="0"/>
              <a:t>, 250-500 מ"ג בוקר וערב.</a:t>
            </a:r>
            <a:br>
              <a:rPr lang="he-IL" sz="3000" dirty="0"/>
            </a:br>
            <a:r>
              <a:rPr lang="he-IL" sz="3000" dirty="0"/>
              <a:t>חליטה: 10-15 גרם לחצי ליטר מים.</a:t>
            </a:r>
            <a:br>
              <a:rPr lang="he-IL" sz="3000" dirty="0"/>
            </a:br>
            <a:r>
              <a:rPr lang="he-IL" sz="3000" dirty="0"/>
              <a:t>כחלק מפורמולה: 30%-40%.</a:t>
            </a:r>
          </a:p>
          <a:p>
            <a:r>
              <a:rPr lang="he-IL" sz="3100" dirty="0" smtClean="0"/>
              <a:t>במחקר קלינ</a:t>
            </a:r>
            <a:r>
              <a:rPr lang="he-IL" sz="3100" dirty="0"/>
              <a:t>י</a:t>
            </a:r>
            <a:r>
              <a:rPr lang="he-IL" sz="3100" dirty="0" smtClean="0"/>
              <a:t> כפול- סמיות ומבוקר נבדקה השפעת </a:t>
            </a:r>
            <a:r>
              <a:rPr lang="he-IL" sz="3100" dirty="0" err="1" smtClean="0"/>
              <a:t>איזופלבונים</a:t>
            </a:r>
            <a:r>
              <a:rPr lang="he-IL" sz="3100" dirty="0" smtClean="0"/>
              <a:t> מתלתן אדום (80 מ"ג </a:t>
            </a:r>
            <a:r>
              <a:rPr lang="he-IL" sz="3100" dirty="0" err="1" smtClean="0"/>
              <a:t>איזופלבונים</a:t>
            </a:r>
            <a:r>
              <a:rPr lang="he-IL" sz="3100" dirty="0" smtClean="0"/>
              <a:t> ליום)   על תסמינים של גיל המעבר ופרופיל שומנים.       המחקר נמשך 90 יום, תוצאות המחקר מצביעות על הפחתה משמעותית של </a:t>
            </a:r>
            <a:r>
              <a:rPr lang="he-IL" sz="3100" b="1" dirty="0" smtClean="0"/>
              <a:t>תסמיני גיל המעבר</a:t>
            </a:r>
            <a:r>
              <a:rPr lang="he-IL" sz="3100" dirty="0"/>
              <a:t> </a:t>
            </a:r>
            <a:r>
              <a:rPr lang="he-IL" sz="3100" dirty="0" smtClean="0"/>
              <a:t>ושיפור בפרופיל השומנים. </a:t>
            </a:r>
            <a:r>
              <a:rPr lang="he-IL" dirty="0" smtClean="0"/>
              <a:t/>
            </a:r>
            <a:br>
              <a:rPr lang="he-IL" dirty="0" smtClean="0"/>
            </a:b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27</a:t>
            </a:fld>
            <a:endParaRPr lang="he-IL"/>
          </a:p>
        </p:txBody>
      </p:sp>
      <p:pic>
        <p:nvPicPr>
          <p:cNvPr id="12290" name="Picture 2" descr="C:\Users\Levy\Pictures\לימודים\imagesCAIYR2Q7.jpg"/>
          <p:cNvPicPr>
            <a:picLocks noChangeAspect="1" noChangeArrowheads="1"/>
          </p:cNvPicPr>
          <p:nvPr/>
        </p:nvPicPr>
        <p:blipFill>
          <a:blip r:embed="rId2" cstate="print"/>
          <a:srcRect/>
          <a:stretch>
            <a:fillRect/>
          </a:stretch>
        </p:blipFill>
        <p:spPr bwMode="auto">
          <a:xfrm>
            <a:off x="-36512" y="4581128"/>
            <a:ext cx="2304256" cy="2304256"/>
          </a:xfrm>
          <a:prstGeom prst="rect">
            <a:avLst/>
          </a:prstGeom>
          <a:noFill/>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30424" y="224092"/>
            <a:ext cx="8229600" cy="1143000"/>
          </a:xfrm>
        </p:spPr>
        <p:txBody>
          <a:bodyPr>
            <a:normAutofit/>
          </a:bodyPr>
          <a:lstStyle/>
          <a:p>
            <a:r>
              <a:rPr lang="he-IL" dirty="0" smtClean="0"/>
              <a:t>אמנון ותמר </a:t>
            </a:r>
            <a:r>
              <a:rPr lang="en-US" dirty="0" smtClean="0"/>
              <a:t>Viola tricolor |</a:t>
            </a:r>
            <a:endParaRPr lang="he-IL" dirty="0"/>
          </a:p>
        </p:txBody>
      </p:sp>
      <p:sp>
        <p:nvSpPr>
          <p:cNvPr id="3" name="מציין מיקום תוכן 2"/>
          <p:cNvSpPr>
            <a:spLocks noGrp="1"/>
          </p:cNvSpPr>
          <p:nvPr>
            <p:ph idx="1"/>
          </p:nvPr>
        </p:nvSpPr>
        <p:spPr>
          <a:xfrm>
            <a:off x="457200" y="1340768"/>
            <a:ext cx="8229600" cy="5256584"/>
          </a:xfrm>
        </p:spPr>
        <p:txBody>
          <a:bodyPr>
            <a:normAutofit fontScale="92500" lnSpcReduction="10000"/>
          </a:bodyPr>
          <a:lstStyle/>
          <a:p>
            <a:r>
              <a:rPr lang="he-IL" dirty="0" smtClean="0"/>
              <a:t>מוצאו של הצמח, ממשפחת </a:t>
            </a:r>
            <a:r>
              <a:rPr lang="he-IL" dirty="0" err="1" smtClean="0"/>
              <a:t>הסיגליים</a:t>
            </a:r>
            <a:r>
              <a:rPr lang="he-IL" dirty="0" smtClean="0"/>
              <a:t>, במערב אירופה ובבריטניה.</a:t>
            </a:r>
          </a:p>
          <a:p>
            <a:r>
              <a:rPr lang="he-IL" dirty="0" smtClean="0"/>
              <a:t>ברפואת הצמחים המודרנית הוא נחשב לצמח מתמיר בעל פעילות מתונה המותווה בעיקר לטיפול במחלות עור ובמחלות דרכי הנשימה. </a:t>
            </a:r>
          </a:p>
          <a:p>
            <a:r>
              <a:rPr lang="he-IL" dirty="0" smtClean="0"/>
              <a:t>הצמח עדין מאוד ומתאים לטיפול בתינוקות וילדים.</a:t>
            </a:r>
          </a:p>
          <a:p>
            <a:r>
              <a:rPr lang="he-IL" dirty="0" smtClean="0"/>
              <a:t>בד"כ עבודה עם הצמח לוקחת מס' שבועות ואף חודשים.</a:t>
            </a:r>
          </a:p>
          <a:p>
            <a:r>
              <a:rPr lang="he-IL" dirty="0" smtClean="0"/>
              <a:t>ח.פ עיקרי-</a:t>
            </a:r>
            <a:r>
              <a:rPr lang="en-US" dirty="0" smtClean="0"/>
              <a:t> violin</a:t>
            </a:r>
            <a:endParaRPr lang="he-IL" dirty="0" smtClean="0"/>
          </a:p>
          <a:p>
            <a:pPr>
              <a:buNone/>
            </a:pPr>
            <a:r>
              <a:rPr lang="he-IL" dirty="0" smtClean="0"/>
              <a:t/>
            </a:r>
            <a:br>
              <a:rPr lang="he-IL" dirty="0" smtClean="0"/>
            </a:br>
            <a:endParaRPr lang="he-IL"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28</a:t>
            </a:fld>
            <a:endParaRPr lang="he-IL"/>
          </a:p>
        </p:txBody>
      </p:sp>
      <p:pic>
        <p:nvPicPr>
          <p:cNvPr id="16386" name="Picture 2" descr="C:\Users\Levy\Pictures\לימודים\imagesCAVEQY8B.jpg"/>
          <p:cNvPicPr>
            <a:picLocks noChangeAspect="1" noChangeArrowheads="1"/>
          </p:cNvPicPr>
          <p:nvPr/>
        </p:nvPicPr>
        <p:blipFill>
          <a:blip r:embed="rId2" cstate="print"/>
          <a:srcRect/>
          <a:stretch>
            <a:fillRect/>
          </a:stretch>
        </p:blipFill>
        <p:spPr bwMode="auto">
          <a:xfrm>
            <a:off x="0" y="4939727"/>
            <a:ext cx="2699792" cy="1918273"/>
          </a:xfrm>
          <a:prstGeom prst="rect">
            <a:avLst/>
          </a:prstGeom>
          <a:noFill/>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44624"/>
            <a:ext cx="1368152" cy="1501937"/>
          </a:xfrm>
          <a:prstGeom prst="rect">
            <a:avLst/>
          </a:prstGeom>
        </p:spPr>
      </p:pic>
    </p:spTree>
    <p:extLst>
      <p:ext uri="{BB962C8B-B14F-4D97-AF65-F5344CB8AC3E}">
        <p14:creationId xmlns:p14="http://schemas.microsoft.com/office/powerpoint/2010/main" val="356605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0"/>
            <a:ext cx="8686800" cy="6381328"/>
          </a:xfrm>
        </p:spPr>
        <p:txBody>
          <a:bodyPr>
            <a:noAutofit/>
          </a:bodyPr>
          <a:lstStyle/>
          <a:p>
            <a:r>
              <a:rPr lang="he-IL" sz="2400" b="1" dirty="0" smtClean="0"/>
              <a:t>פעילות הצמח:</a:t>
            </a:r>
            <a:endParaRPr lang="en-US" sz="2400" b="1" dirty="0" smtClean="0"/>
          </a:p>
          <a:p>
            <a:pPr lvl="0"/>
            <a:r>
              <a:rPr lang="he-IL" sz="2400" b="1" dirty="0" smtClean="0"/>
              <a:t>אלרגיה עורית </a:t>
            </a:r>
            <a:r>
              <a:rPr lang="he-IL" sz="2400" dirty="0" smtClean="0"/>
              <a:t>– ניתן לשלבו כנגד מחלות עוריות (</a:t>
            </a:r>
            <a:r>
              <a:rPr lang="he-IL" sz="2400" dirty="0" err="1" smtClean="0"/>
              <a:t>אטופיק</a:t>
            </a:r>
            <a:r>
              <a:rPr lang="he-IL" sz="2400" dirty="0" smtClean="0"/>
              <a:t> </a:t>
            </a:r>
            <a:r>
              <a:rPr lang="he-IL" sz="2400" dirty="0" err="1" smtClean="0"/>
              <a:t>דרמטיטיס</a:t>
            </a:r>
            <a:r>
              <a:rPr lang="he-IL" sz="2400" dirty="0" smtClean="0"/>
              <a:t>, </a:t>
            </a:r>
            <a:r>
              <a:rPr lang="he-IL" sz="2400" dirty="0" err="1" smtClean="0"/>
              <a:t>סבוריאה</a:t>
            </a:r>
            <a:r>
              <a:rPr lang="he-IL" sz="2400" dirty="0" smtClean="0"/>
              <a:t>, פסוריאזיס, אקזמות, אורטיקריה [סרפדת] </a:t>
            </a:r>
            <a:r>
              <a:rPr lang="he-IL" sz="2400" dirty="0" err="1" smtClean="0"/>
              <a:t>אבצ'סים</a:t>
            </a:r>
            <a:r>
              <a:rPr lang="he-IL" sz="2400" dirty="0" smtClean="0"/>
              <a:t>, פרונקלים ועוד).</a:t>
            </a:r>
            <a:endParaRPr lang="en-US" sz="2400" dirty="0" smtClean="0"/>
          </a:p>
          <a:p>
            <a:pPr lvl="0"/>
            <a:r>
              <a:rPr lang="he-IL" sz="2400" b="1" dirty="0" smtClean="0"/>
              <a:t>אלרגיה נשימתית </a:t>
            </a:r>
            <a:r>
              <a:rPr lang="he-IL" sz="2400" dirty="0" smtClean="0"/>
              <a:t>– נזלת כרונית, אלרגיה עונתית, קדחת השחת, דמע וגירוי עיניים, כאבי ראש. </a:t>
            </a:r>
            <a:endParaRPr lang="en-US" sz="2400" dirty="0" smtClean="0"/>
          </a:p>
          <a:p>
            <a:pPr lvl="0"/>
            <a:r>
              <a:rPr lang="he-IL" sz="2400" b="1" dirty="0" err="1" smtClean="0"/>
              <a:t>אלטרטיבי</a:t>
            </a:r>
            <a:r>
              <a:rPr lang="he-IL" sz="2400" b="1" dirty="0" smtClean="0"/>
              <a:t> עורי עדין </a:t>
            </a:r>
            <a:r>
              <a:rPr lang="he-IL" sz="2400" dirty="0" smtClean="0"/>
              <a:t>– משמש בעיקר לטיפול בילדים ותינוקות.</a:t>
            </a:r>
            <a:endParaRPr lang="he-IL" sz="2200" dirty="0"/>
          </a:p>
          <a:p>
            <a:r>
              <a:rPr lang="he-IL" sz="2200" dirty="0" smtClean="0"/>
              <a:t>לא ידוע על תופעות לוואי ורגישויות.</a:t>
            </a:r>
          </a:p>
          <a:p>
            <a:r>
              <a:rPr lang="he-IL" sz="2200" b="1" dirty="0" smtClean="0"/>
              <a:t>הריון:</a:t>
            </a:r>
            <a:r>
              <a:rPr lang="he-IL" sz="2200" dirty="0" smtClean="0"/>
              <a:t> לא מומלץ. </a:t>
            </a:r>
            <a:r>
              <a:rPr lang="he-IL" sz="2200" b="1" dirty="0" smtClean="0"/>
              <a:t>הנקה: </a:t>
            </a:r>
            <a:r>
              <a:rPr lang="he-IL" sz="2200" dirty="0" smtClean="0"/>
              <a:t>אפשר להשתמש.</a:t>
            </a:r>
          </a:p>
          <a:p>
            <a:r>
              <a:rPr lang="he-IL" sz="2200" dirty="0" smtClean="0"/>
              <a:t>חלק בשימוש: נוף הצמח.</a:t>
            </a:r>
          </a:p>
          <a:p>
            <a:pPr>
              <a:buNone/>
            </a:pPr>
            <a:r>
              <a:rPr lang="he-IL" sz="2200" dirty="0"/>
              <a:t> </a:t>
            </a:r>
            <a:r>
              <a:rPr lang="he-IL" sz="2400" dirty="0"/>
              <a:t>תמצית נוזלית: 1:3, 25% אלכוהול, 5 מ"ל בוקר וערב.</a:t>
            </a:r>
            <a:br>
              <a:rPr lang="he-IL" sz="2400" dirty="0"/>
            </a:br>
            <a:r>
              <a:rPr lang="he-IL" sz="2400" dirty="0"/>
              <a:t>תמצית יבשה: 5:1, 200-300 מ"ג בוקר וערב.</a:t>
            </a:r>
            <a:br>
              <a:rPr lang="he-IL" sz="2400" dirty="0"/>
            </a:br>
            <a:r>
              <a:rPr lang="he-IL" sz="2400" dirty="0"/>
              <a:t>חליטה: כף גדושה לכוס מים, 3-4 פעמים ביום.</a:t>
            </a:r>
            <a:br>
              <a:rPr lang="he-IL" sz="2400" dirty="0"/>
            </a:br>
            <a:r>
              <a:rPr lang="he-IL" sz="2400" dirty="0"/>
              <a:t>כחלק מפורמולה: 30%-40%.</a:t>
            </a:r>
            <a:br>
              <a:rPr lang="he-IL" sz="2400" dirty="0"/>
            </a:br>
            <a:r>
              <a:rPr lang="he-IL" sz="2400" dirty="0"/>
              <a:t>*ילדים חצי המינון.</a:t>
            </a:r>
            <a:br>
              <a:rPr lang="he-IL" sz="2400" dirty="0"/>
            </a:br>
            <a:r>
              <a:rPr lang="he-IL" sz="2400" dirty="0"/>
              <a:t>*תינוקות רבע המינון</a:t>
            </a:r>
            <a:r>
              <a:rPr lang="he-IL" sz="2400" dirty="0" smtClean="0"/>
              <a:t>.</a:t>
            </a:r>
            <a:r>
              <a:rPr lang="he-IL" sz="2200" dirty="0" smtClean="0"/>
              <a:t/>
            </a:r>
            <a:br>
              <a:rPr lang="he-IL" sz="2200" dirty="0" smtClean="0"/>
            </a:br>
            <a:r>
              <a:rPr lang="he-IL" sz="2200" dirty="0" smtClean="0"/>
              <a:t/>
            </a:r>
            <a:br>
              <a:rPr lang="he-IL" sz="2200" dirty="0" smtClean="0"/>
            </a:br>
            <a:r>
              <a:rPr lang="he-IL" sz="2200" dirty="0" smtClean="0"/>
              <a:t> </a:t>
            </a:r>
            <a:br>
              <a:rPr lang="he-IL" sz="2200" dirty="0" smtClean="0"/>
            </a:br>
            <a:r>
              <a:rPr lang="he-IL" sz="2200" dirty="0" smtClean="0"/>
              <a:t/>
            </a:r>
            <a:br>
              <a:rPr lang="he-IL" sz="2200" dirty="0" smtClean="0"/>
            </a:br>
            <a:endParaRPr lang="he-IL" sz="2200" dirty="0"/>
          </a:p>
        </p:txBody>
      </p:sp>
      <p:sp>
        <p:nvSpPr>
          <p:cNvPr id="4" name="מציין מיקום של מספר שקופית 3"/>
          <p:cNvSpPr>
            <a:spLocks noGrp="1"/>
          </p:cNvSpPr>
          <p:nvPr>
            <p:ph type="sldNum" sz="quarter" idx="12"/>
          </p:nvPr>
        </p:nvSpPr>
        <p:spPr/>
        <p:txBody>
          <a:bodyPr/>
          <a:lstStyle/>
          <a:p>
            <a:fld id="{8FB31075-031C-4BF4-99C9-A21036C52FD5}" type="slidenum">
              <a:rPr lang="he-IL" smtClean="0"/>
              <a:pPr/>
              <a:t>29</a:t>
            </a:fld>
            <a:endParaRPr lang="he-IL"/>
          </a:p>
        </p:txBody>
      </p:sp>
      <p:pic>
        <p:nvPicPr>
          <p:cNvPr id="17410" name="Picture 2" descr="C:\Users\Levy\Pictures\לימודים\imagesCAQYKG7K.jpg"/>
          <p:cNvPicPr>
            <a:picLocks noChangeAspect="1" noChangeArrowheads="1"/>
          </p:cNvPicPr>
          <p:nvPr/>
        </p:nvPicPr>
        <p:blipFill>
          <a:blip r:embed="rId2" cstate="print"/>
          <a:srcRect/>
          <a:stretch>
            <a:fillRect/>
          </a:stretch>
        </p:blipFill>
        <p:spPr bwMode="auto">
          <a:xfrm>
            <a:off x="0" y="4712509"/>
            <a:ext cx="2143125" cy="2143125"/>
          </a:xfrm>
          <a:prstGeom prst="rect">
            <a:avLst/>
          </a:prstGeom>
          <a:noFill/>
        </p:spPr>
      </p:pic>
    </p:spTree>
    <p:extLst>
      <p:ext uri="{BB962C8B-B14F-4D97-AF65-F5344CB8AC3E}">
        <p14:creationId xmlns:p14="http://schemas.microsoft.com/office/powerpoint/2010/main" val="20745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38138"/>
          </a:xfrm>
        </p:spPr>
        <p:txBody>
          <a:bodyPr>
            <a:normAutofit/>
          </a:bodyPr>
          <a:lstStyle/>
          <a:p>
            <a:r>
              <a:rPr lang="he-IL" sz="4000" dirty="0" smtClean="0"/>
              <a:t>אל תשכחו שגם אנחנו צמחים </a:t>
            </a:r>
            <a:r>
              <a:rPr lang="he-IL" sz="4000" dirty="0" err="1" smtClean="0"/>
              <a:t>אלטרטיביים</a:t>
            </a:r>
            <a:r>
              <a:rPr lang="he-IL" sz="4000" dirty="0"/>
              <a:t> </a:t>
            </a:r>
            <a:r>
              <a:rPr lang="he-IL" sz="4000" dirty="0" smtClean="0"/>
              <a:t> </a:t>
            </a:r>
            <a:endParaRPr lang="he-IL" sz="4000" dirty="0"/>
          </a:p>
        </p:txBody>
      </p:sp>
      <p:sp>
        <p:nvSpPr>
          <p:cNvPr id="3" name="מציין מיקום תוכן 2"/>
          <p:cNvSpPr>
            <a:spLocks noGrp="1"/>
          </p:cNvSpPr>
          <p:nvPr>
            <p:ph idx="1"/>
          </p:nvPr>
        </p:nvSpPr>
        <p:spPr>
          <a:xfrm>
            <a:off x="1763688" y="1600200"/>
            <a:ext cx="6923112" cy="4925144"/>
          </a:xfrm>
        </p:spPr>
        <p:txBody>
          <a:bodyPr>
            <a:normAutofit fontScale="85000" lnSpcReduction="20000"/>
          </a:bodyPr>
          <a:lstStyle/>
          <a:p>
            <a:r>
              <a:rPr lang="he-IL" dirty="0" smtClean="0"/>
              <a:t>שן הארי שורש + עלים –</a:t>
            </a:r>
            <a:r>
              <a:rPr lang="en-US" dirty="0" err="1" smtClean="0"/>
              <a:t>Taraxacum</a:t>
            </a:r>
            <a:r>
              <a:rPr lang="en-US" dirty="0" smtClean="0"/>
              <a:t> off. </a:t>
            </a:r>
          </a:p>
          <a:p>
            <a:endParaRPr lang="he-IL" dirty="0" smtClean="0"/>
          </a:p>
          <a:p>
            <a:r>
              <a:rPr lang="he-IL" dirty="0" smtClean="0"/>
              <a:t>סרפד - </a:t>
            </a:r>
            <a:r>
              <a:rPr lang="en-US" dirty="0" err="1"/>
              <a:t>Urtica</a:t>
            </a:r>
            <a:r>
              <a:rPr lang="en-US" dirty="0"/>
              <a:t> </a:t>
            </a:r>
            <a:r>
              <a:rPr lang="en-US" dirty="0" err="1" smtClean="0"/>
              <a:t>dioica</a:t>
            </a:r>
            <a:endParaRPr lang="he-IL" dirty="0" smtClean="0"/>
          </a:p>
          <a:p>
            <a:pPr marL="0" indent="0">
              <a:buNone/>
            </a:pPr>
            <a:endParaRPr lang="en-US" dirty="0" smtClean="0"/>
          </a:p>
          <a:p>
            <a:r>
              <a:rPr lang="he-IL" dirty="0" smtClean="0"/>
              <a:t>זרעי סלרי - </a:t>
            </a:r>
            <a:r>
              <a:rPr lang="en-US" dirty="0" err="1"/>
              <a:t>Apium</a:t>
            </a:r>
            <a:r>
              <a:rPr lang="en-US" dirty="0"/>
              <a:t> </a:t>
            </a:r>
            <a:r>
              <a:rPr lang="en-US" dirty="0" err="1" smtClean="0"/>
              <a:t>graveolens</a:t>
            </a:r>
            <a:endParaRPr lang="en-US" dirty="0" smtClean="0"/>
          </a:p>
          <a:p>
            <a:endParaRPr lang="he-IL" dirty="0" smtClean="0"/>
          </a:p>
          <a:p>
            <a:r>
              <a:rPr lang="he-IL" dirty="0"/>
              <a:t>מלון מר </a:t>
            </a:r>
            <a:r>
              <a:rPr lang="en-US" dirty="0" err="1"/>
              <a:t>Momordica</a:t>
            </a:r>
            <a:r>
              <a:rPr lang="en-US" dirty="0"/>
              <a:t> </a:t>
            </a:r>
            <a:r>
              <a:rPr lang="en-US" dirty="0" err="1" smtClean="0"/>
              <a:t>charantia</a:t>
            </a:r>
            <a:r>
              <a:rPr lang="en-US" dirty="0" smtClean="0"/>
              <a:t> –</a:t>
            </a:r>
            <a:endParaRPr lang="he-IL" dirty="0" smtClean="0"/>
          </a:p>
          <a:p>
            <a:pPr marL="0" indent="0">
              <a:buNone/>
            </a:pPr>
            <a:endParaRPr lang="he-IL" dirty="0" smtClean="0"/>
          </a:p>
          <a:p>
            <a:r>
              <a:rPr lang="he-IL" dirty="0"/>
              <a:t>אירוס - </a:t>
            </a:r>
            <a:r>
              <a:rPr lang="en-US" dirty="0"/>
              <a:t>Iris versicolor</a:t>
            </a:r>
            <a:endParaRPr lang="he-IL" dirty="0"/>
          </a:p>
          <a:p>
            <a:endParaRPr lang="he-IL" dirty="0" smtClean="0"/>
          </a:p>
          <a:p>
            <a:r>
              <a:rPr lang="he-IL" dirty="0" smtClean="0"/>
              <a:t>ארטישוק (קנרס) - </a:t>
            </a:r>
            <a:r>
              <a:rPr lang="en-US" dirty="0" err="1"/>
              <a:t>Cynara</a:t>
            </a:r>
            <a:r>
              <a:rPr lang="en-US" dirty="0"/>
              <a:t> </a:t>
            </a:r>
            <a:r>
              <a:rPr lang="en-US" dirty="0" err="1"/>
              <a:t>scolymus</a:t>
            </a:r>
            <a:r>
              <a:rPr lang="en-US" dirty="0"/>
              <a:t> </a:t>
            </a:r>
            <a:endParaRPr lang="he-IL" dirty="0"/>
          </a:p>
        </p:txBody>
      </p:sp>
      <p:pic>
        <p:nvPicPr>
          <p:cNvPr id="1026" name="Picture 2" descr="C:\Users\Levy\Pictures\לימודים\imagesCAEMW53P.jpg"/>
          <p:cNvPicPr>
            <a:picLocks noChangeAspect="1" noChangeArrowheads="1"/>
          </p:cNvPicPr>
          <p:nvPr/>
        </p:nvPicPr>
        <p:blipFill>
          <a:blip r:embed="rId2" cstate="print"/>
          <a:srcRect/>
          <a:stretch>
            <a:fillRect/>
          </a:stretch>
        </p:blipFill>
        <p:spPr bwMode="auto">
          <a:xfrm>
            <a:off x="891860" y="1345890"/>
            <a:ext cx="902174" cy="1377963"/>
          </a:xfrm>
          <a:prstGeom prst="rect">
            <a:avLst/>
          </a:prstGeom>
          <a:noFill/>
        </p:spPr>
      </p:pic>
      <p:sp>
        <p:nvSpPr>
          <p:cNvPr id="5" name="מציין מיקום של מספר שקופית 4"/>
          <p:cNvSpPr>
            <a:spLocks noGrp="1"/>
          </p:cNvSpPr>
          <p:nvPr>
            <p:ph type="sldNum" sz="quarter" idx="12"/>
          </p:nvPr>
        </p:nvSpPr>
        <p:spPr/>
        <p:txBody>
          <a:bodyPr/>
          <a:lstStyle/>
          <a:p>
            <a:fld id="{C2447785-6171-42E5-98DC-742BB0AF202C}" type="slidenum">
              <a:rPr lang="he-IL" smtClean="0"/>
              <a:pPr/>
              <a:t>30</a:t>
            </a:fld>
            <a:endParaRPr lang="he-IL"/>
          </a:p>
        </p:txBody>
      </p:sp>
      <p:pic>
        <p:nvPicPr>
          <p:cNvPr id="6" name="Picture 2" descr="C:\Users\Levy\Pictures\לימודים\הורד.jpg"/>
          <p:cNvPicPr>
            <a:picLocks noChangeAspect="1" noChangeArrowheads="1"/>
          </p:cNvPicPr>
          <p:nvPr/>
        </p:nvPicPr>
        <p:blipFill>
          <a:blip r:embed="rId3" cstate="print"/>
          <a:srcRect/>
          <a:stretch>
            <a:fillRect/>
          </a:stretch>
        </p:blipFill>
        <p:spPr bwMode="auto">
          <a:xfrm>
            <a:off x="2397793" y="2332336"/>
            <a:ext cx="1405457" cy="1052736"/>
          </a:xfrm>
          <a:prstGeom prst="rect">
            <a:avLst/>
          </a:prstGeom>
          <a:noFill/>
        </p:spPr>
      </p:pic>
      <p:pic>
        <p:nvPicPr>
          <p:cNvPr id="7" name="Picture 2" descr="C:\Users\Levy\Pictures\לימודים\imagesCAO3T6NN.jpg"/>
          <p:cNvPicPr>
            <a:picLocks noChangeAspect="1" noChangeArrowheads="1"/>
          </p:cNvPicPr>
          <p:nvPr/>
        </p:nvPicPr>
        <p:blipFill>
          <a:blip r:embed="rId4" cstate="print"/>
          <a:srcRect/>
          <a:stretch>
            <a:fillRect/>
          </a:stretch>
        </p:blipFill>
        <p:spPr bwMode="auto">
          <a:xfrm>
            <a:off x="881022" y="5408464"/>
            <a:ext cx="1285955" cy="980728"/>
          </a:xfrm>
          <a:prstGeom prst="rect">
            <a:avLst/>
          </a:prstGeom>
          <a:noFill/>
        </p:spPr>
      </p:pic>
      <p:pic>
        <p:nvPicPr>
          <p:cNvPr id="8" name="Picture 3" descr="C:\Users\Levy\Pictures\לימודים\imagesCA4VM7IC.jpg"/>
          <p:cNvPicPr>
            <a:picLocks noChangeAspect="1" noChangeArrowheads="1"/>
          </p:cNvPicPr>
          <p:nvPr/>
        </p:nvPicPr>
        <p:blipFill>
          <a:blip r:embed="rId5" cstate="print"/>
          <a:srcRect/>
          <a:stretch>
            <a:fillRect/>
          </a:stretch>
        </p:blipFill>
        <p:spPr bwMode="auto">
          <a:xfrm>
            <a:off x="507225" y="3589635"/>
            <a:ext cx="960314" cy="1281076"/>
          </a:xfrm>
          <a:prstGeom prst="rect">
            <a:avLst/>
          </a:prstGeom>
          <a:noFill/>
          <a:ln w="9525">
            <a:noFill/>
            <a:miter lim="800000"/>
            <a:headEnd/>
            <a:tailEnd/>
          </a:ln>
        </p:spPr>
      </p:pic>
      <p:pic>
        <p:nvPicPr>
          <p:cNvPr id="9" name="Picture 2" descr="C:\Users\Levy\Pictures\לימודים\imagesCAKYKS7X.jpg"/>
          <p:cNvPicPr>
            <a:picLocks noChangeAspect="1" noChangeArrowheads="1"/>
          </p:cNvPicPr>
          <p:nvPr/>
        </p:nvPicPr>
        <p:blipFill>
          <a:blip r:embed="rId6" cstate="print"/>
          <a:srcRect/>
          <a:stretch>
            <a:fillRect/>
          </a:stretch>
        </p:blipFill>
        <p:spPr bwMode="auto">
          <a:xfrm>
            <a:off x="1812763" y="4071588"/>
            <a:ext cx="1685325" cy="1121507"/>
          </a:xfrm>
          <a:prstGeom prst="rect">
            <a:avLst/>
          </a:prstGeom>
          <a:noFill/>
        </p:spPr>
      </p:pic>
      <p:sp>
        <p:nvSpPr>
          <p:cNvPr id="4" name="פרצוף מחייך 3"/>
          <p:cNvSpPr/>
          <p:nvPr/>
        </p:nvSpPr>
        <p:spPr>
          <a:xfrm>
            <a:off x="179512" y="620688"/>
            <a:ext cx="576064" cy="576064"/>
          </a:xfrm>
          <a:prstGeom prst="smileyFac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sld>
</file>

<file path=ppt/theme/theme1.xml><?xml version="1.0" encoding="utf-8"?>
<a:theme xmlns:a="http://schemas.openxmlformats.org/drawingml/2006/main" name="ערכת נושא Office">
  <a:themeElements>
    <a:clrScheme name="היבט">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15996</TotalTime>
  <Words>1329</Words>
  <Application>Microsoft Office PowerPoint</Application>
  <PresentationFormat>‫הצגה על המסך (4:3)</PresentationFormat>
  <Paragraphs>165</Paragraphs>
  <Slides>30</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30</vt:i4>
      </vt:variant>
    </vt:vector>
  </HeadingPairs>
  <TitlesOfParts>
    <vt:vector size="34" baseType="lpstr">
      <vt:lpstr>Arial</vt:lpstr>
      <vt:lpstr>Calibri</vt:lpstr>
      <vt:lpstr>Times New Roman</vt:lpstr>
      <vt:lpstr>ערכת נושא Office</vt:lpstr>
      <vt:lpstr>מחלות עור אטופיות וכרוניות וצמחים אלטרטיבים</vt:lpstr>
      <vt:lpstr>מתמירים-Alteratives  </vt:lpstr>
      <vt:lpstr>לפה גדולה | Arctium lappa </vt:lpstr>
      <vt:lpstr>מצגת של PowerPoint</vt:lpstr>
      <vt:lpstr>מצגת של PowerPoint</vt:lpstr>
      <vt:lpstr>מצגת של PowerPoint</vt:lpstr>
      <vt:lpstr>מצגת של PowerPoint</vt:lpstr>
      <vt:lpstr>דבקה זיפנית | Galium aparine</vt:lpstr>
      <vt:lpstr>מצגת של PowerPoint</vt:lpstr>
      <vt:lpstr>מצגת של PowerPoint</vt:lpstr>
      <vt:lpstr>אגוז שחור |Juglans nigra | Walnut </vt:lpstr>
      <vt:lpstr>מצגת של PowerPoint</vt:lpstr>
      <vt:lpstr>מצגת של PowerPoint</vt:lpstr>
      <vt:lpstr>מצגת של PowerPoint</vt:lpstr>
      <vt:lpstr>חומעה צהובה | Rumex crispus</vt:lpstr>
      <vt:lpstr>מצגת של PowerPoint</vt:lpstr>
      <vt:lpstr>מצגת של PowerPoint</vt:lpstr>
      <vt:lpstr>מצגת של PowerPoint</vt:lpstr>
      <vt:lpstr>קיסוסית - Smilax Glabra Tu fu ling </vt:lpstr>
      <vt:lpstr>מצגת של PowerPoint</vt:lpstr>
      <vt:lpstr>מצגת של PowerPoint</vt:lpstr>
      <vt:lpstr>מצגת של PowerPoint</vt:lpstr>
      <vt:lpstr>תלתן אדום Trifolium pratense |</vt:lpstr>
      <vt:lpstr>מצגת של PowerPoint</vt:lpstr>
      <vt:lpstr>מצגת של PowerPoint</vt:lpstr>
      <vt:lpstr>מצגת של PowerPoint</vt:lpstr>
      <vt:lpstr>מצגת של PowerPoint</vt:lpstr>
      <vt:lpstr>אמנון ותמר Viola tricolor |</vt:lpstr>
      <vt:lpstr>מצגת של PowerPoint</vt:lpstr>
      <vt:lpstr>אל תשכחו שגם אנחנו צמחים אלטרטיביים  </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אלטרטיבים</dc:title>
  <dc:creator>Levy</dc:creator>
  <cp:lastModifiedBy>User</cp:lastModifiedBy>
  <cp:revision>129</cp:revision>
  <dcterms:created xsi:type="dcterms:W3CDTF">2012-03-20T13:11:43Z</dcterms:created>
  <dcterms:modified xsi:type="dcterms:W3CDTF">2022-06-21T07:39:58Z</dcterms:modified>
</cp:coreProperties>
</file>