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tl="1" saveSubsetFonts="1">
  <p:sldMasterIdLst>
    <p:sldMasterId id="2147483732" r:id="rId1"/>
  </p:sldMasterIdLst>
  <p:notesMasterIdLst>
    <p:notesMasterId r:id="rId55"/>
  </p:notesMasterIdLst>
  <p:handoutMasterIdLst>
    <p:handoutMasterId r:id="rId56"/>
  </p:handoutMasterIdLst>
  <p:sldIdLst>
    <p:sldId id="256" r:id="rId2"/>
    <p:sldId id="257" r:id="rId3"/>
    <p:sldId id="271" r:id="rId4"/>
    <p:sldId id="306" r:id="rId5"/>
    <p:sldId id="258" r:id="rId6"/>
    <p:sldId id="259" r:id="rId7"/>
    <p:sldId id="260" r:id="rId8"/>
    <p:sldId id="261" r:id="rId9"/>
    <p:sldId id="262" r:id="rId10"/>
    <p:sldId id="263" r:id="rId11"/>
    <p:sldId id="294" r:id="rId12"/>
    <p:sldId id="302" r:id="rId13"/>
    <p:sldId id="309" r:id="rId14"/>
    <p:sldId id="264" r:id="rId15"/>
    <p:sldId id="265" r:id="rId16"/>
    <p:sldId id="266" r:id="rId17"/>
    <p:sldId id="267" r:id="rId18"/>
    <p:sldId id="268" r:id="rId19"/>
    <p:sldId id="292" r:id="rId20"/>
    <p:sldId id="269" r:id="rId21"/>
    <p:sldId id="270" r:id="rId22"/>
    <p:sldId id="272" r:id="rId23"/>
    <p:sldId id="273" r:id="rId24"/>
    <p:sldId id="274" r:id="rId25"/>
    <p:sldId id="275" r:id="rId26"/>
    <p:sldId id="276" r:id="rId27"/>
    <p:sldId id="293" r:id="rId28"/>
    <p:sldId id="277" r:id="rId29"/>
    <p:sldId id="278" r:id="rId30"/>
    <p:sldId id="279" r:id="rId31"/>
    <p:sldId id="280" r:id="rId32"/>
    <p:sldId id="281" r:id="rId33"/>
    <p:sldId id="282" r:id="rId34"/>
    <p:sldId id="291" r:id="rId35"/>
    <p:sldId id="283" r:id="rId36"/>
    <p:sldId id="290" r:id="rId37"/>
    <p:sldId id="298" r:id="rId38"/>
    <p:sldId id="299" r:id="rId39"/>
    <p:sldId id="297" r:id="rId40"/>
    <p:sldId id="289" r:id="rId41"/>
    <p:sldId id="284" r:id="rId42"/>
    <p:sldId id="295" r:id="rId43"/>
    <p:sldId id="296" r:id="rId44"/>
    <p:sldId id="285" r:id="rId45"/>
    <p:sldId id="286" r:id="rId46"/>
    <p:sldId id="310" r:id="rId47"/>
    <p:sldId id="303" r:id="rId48"/>
    <p:sldId id="304" r:id="rId49"/>
    <p:sldId id="287" r:id="rId50"/>
    <p:sldId id="308" r:id="rId51"/>
    <p:sldId id="300" r:id="rId52"/>
    <p:sldId id="301" r:id="rId53"/>
    <p:sldId id="307" r:id="rId54"/>
  </p:sldIdLst>
  <p:sldSz cx="9144000" cy="6858000" type="screen4x3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Hadassa" initials="H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E8E7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380"/>
    <p:restoredTop sz="94660"/>
  </p:normalViewPr>
  <p:slideViewPr>
    <p:cSldViewPr>
      <p:cViewPr varScale="1">
        <p:scale>
          <a:sx n="52" d="100"/>
          <a:sy n="52" d="100"/>
        </p:scale>
        <p:origin x="-1224" y="-69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commentAuthors" Target="commentAuthors.xml"/><Relationship Id="rId61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4_2">
  <dgm:title val=""/>
  <dgm:desc val=""/>
  <dgm:catLst>
    <dgm:cat type="accent4" pri="112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97D387A-B488-4A16-890A-14F7505ADA68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rtl="1"/>
          <a:endParaRPr lang="he-IL"/>
        </a:p>
      </dgm:t>
    </dgm:pt>
    <dgm:pt modelId="{A9113021-72F7-4DB8-ABB8-2F416B74A60A}">
      <dgm:prSet phldrT="[טקסט]"/>
      <dgm:spPr>
        <a:xfrm>
          <a:off x="0" y="518339"/>
          <a:ext cx="7416824" cy="1153620"/>
        </a:xfrm>
        <a:prstGeom prst="roundRect">
          <a:avLst/>
        </a:prstGeom>
        <a:solidFill>
          <a:srgbClr val="8CADAE">
            <a:lumMod val="40000"/>
            <a:lumOff val="60000"/>
          </a:srgbClr>
        </a:solidFill>
        <a:ln w="42500" cap="flat" cmpd="sng" algn="ctr">
          <a:solidFill>
            <a:srgbClr val="646B86">
              <a:lumMod val="50000"/>
            </a:srgbClr>
          </a:solidFill>
          <a:prstDash val="solid"/>
        </a:ln>
        <a:effectLst/>
        <a:scene3d>
          <a:camera prst="orthographicFront"/>
          <a:lightRig rig="flat" dir="t"/>
        </a:scene3d>
        <a:sp3d prstMaterial="flat">
          <a:bevelT/>
          <a:bevelB w="152400" h="50800" prst="softRound"/>
        </a:sp3d>
      </dgm:spPr>
      <dgm:t>
        <a:bodyPr/>
        <a:lstStyle/>
        <a:p>
          <a:pPr rtl="1"/>
          <a:r>
            <a:rPr lang="he-IL" dirty="0" smtClean="0">
              <a:solidFill>
                <a:srgbClr val="D16349">
                  <a:lumMod val="50000"/>
                </a:srgbClr>
              </a:solidFill>
              <a:latin typeface="Calibri Light" pitchFamily="34" charset="0"/>
              <a:ea typeface="+mn-ea"/>
              <a:cs typeface="Calibri Light" pitchFamily="34" charset="0"/>
            </a:rPr>
            <a:t>"לעיסה גסה לגוף כל אדם סם המוות היא,</a:t>
          </a:r>
          <a:r>
            <a:rPr lang="en-US" dirty="0" smtClean="0">
              <a:solidFill>
                <a:srgbClr val="D16349">
                  <a:lumMod val="50000"/>
                </a:srgbClr>
              </a:solidFill>
              <a:latin typeface="Calibri Light" pitchFamily="34" charset="0"/>
              <a:ea typeface="+mn-ea"/>
              <a:cs typeface="Calibri Light" pitchFamily="34" charset="0"/>
            </a:rPr>
            <a:t/>
          </a:r>
          <a:br>
            <a:rPr lang="en-US" dirty="0" smtClean="0">
              <a:solidFill>
                <a:srgbClr val="D16349">
                  <a:lumMod val="50000"/>
                </a:srgbClr>
              </a:solidFill>
              <a:latin typeface="Calibri Light" pitchFamily="34" charset="0"/>
              <a:ea typeface="+mn-ea"/>
              <a:cs typeface="Calibri Light" pitchFamily="34" charset="0"/>
            </a:rPr>
          </a:br>
          <a:r>
            <a:rPr lang="he-IL" dirty="0" smtClean="0">
              <a:solidFill>
                <a:srgbClr val="D16349">
                  <a:lumMod val="50000"/>
                </a:srgbClr>
              </a:solidFill>
              <a:latin typeface="Calibri Light" pitchFamily="34" charset="0"/>
              <a:ea typeface="+mn-ea"/>
              <a:cs typeface="Calibri Light" pitchFamily="34" charset="0"/>
            </a:rPr>
            <a:t> עיקר לכל החולאים,, (הנהגת הבריאות- רמב"ם) </a:t>
          </a:r>
          <a:endParaRPr lang="he-IL" dirty="0">
            <a:solidFill>
              <a:srgbClr val="D16349">
                <a:lumMod val="50000"/>
              </a:srgbClr>
            </a:solidFill>
            <a:latin typeface="Calibri Light" pitchFamily="34" charset="0"/>
            <a:ea typeface="+mn-ea"/>
            <a:cs typeface="Calibri Light" pitchFamily="34" charset="0"/>
          </a:endParaRPr>
        </a:p>
      </dgm:t>
    </dgm:pt>
    <dgm:pt modelId="{7060790C-E713-4AA7-AE83-ECFA8556C16E}" type="parTrans" cxnId="{7F49E496-ECA0-4BFA-BFA3-B725F70EB40D}">
      <dgm:prSet/>
      <dgm:spPr/>
      <dgm:t>
        <a:bodyPr/>
        <a:lstStyle/>
        <a:p>
          <a:pPr rtl="1"/>
          <a:endParaRPr lang="he-IL"/>
        </a:p>
      </dgm:t>
    </dgm:pt>
    <dgm:pt modelId="{6D687C8B-E013-4685-BDF7-DD768F813B5F}" type="sibTrans" cxnId="{7F49E496-ECA0-4BFA-BFA3-B725F70EB40D}">
      <dgm:prSet/>
      <dgm:spPr/>
      <dgm:t>
        <a:bodyPr/>
        <a:lstStyle/>
        <a:p>
          <a:pPr rtl="1"/>
          <a:endParaRPr lang="he-IL"/>
        </a:p>
      </dgm:t>
    </dgm:pt>
    <dgm:pt modelId="{319757E3-5CFB-4E65-9B83-9A3236D6F897}">
      <dgm:prSet phldrT="[טקסט]"/>
      <dgm:spPr>
        <a:xfrm>
          <a:off x="0" y="66060"/>
          <a:ext cx="7416824" cy="480240"/>
        </a:xfrm>
        <a:prstGeom prst="rect">
          <a:avLst/>
        </a:prstGeom>
        <a:noFill/>
        <a:ln>
          <a:noFill/>
        </a:ln>
        <a:effectLst/>
      </dgm:spPr>
      <dgm:t>
        <a:bodyPr/>
        <a:lstStyle/>
        <a:p>
          <a:pPr rtl="1"/>
          <a:endParaRPr lang="he-IL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Verdana"/>
            <a:ea typeface="+mn-ea"/>
            <a:cs typeface="Tahoma"/>
          </a:endParaRPr>
        </a:p>
      </dgm:t>
    </dgm:pt>
    <dgm:pt modelId="{14527431-F8B9-4B0C-9847-5C7F29EE3D8C}" type="parTrans" cxnId="{47735C0C-D493-4E6D-8BAD-7BC9221F0435}">
      <dgm:prSet/>
      <dgm:spPr/>
      <dgm:t>
        <a:bodyPr/>
        <a:lstStyle/>
        <a:p>
          <a:pPr rtl="1"/>
          <a:endParaRPr lang="he-IL"/>
        </a:p>
      </dgm:t>
    </dgm:pt>
    <dgm:pt modelId="{7A036C33-4F93-4030-AB98-CD5182DF13DF}" type="sibTrans" cxnId="{47735C0C-D493-4E6D-8BAD-7BC9221F0435}">
      <dgm:prSet/>
      <dgm:spPr/>
      <dgm:t>
        <a:bodyPr/>
        <a:lstStyle/>
        <a:p>
          <a:pPr rtl="1"/>
          <a:endParaRPr lang="he-IL"/>
        </a:p>
      </dgm:t>
    </dgm:pt>
    <dgm:pt modelId="{F42A1477-F083-45B8-ADB0-E3D696D61E0A}" type="pres">
      <dgm:prSet presAssocID="{D97D387A-B488-4A16-890A-14F7505ADA68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pPr rtl="1"/>
          <a:endParaRPr lang="he-IL"/>
        </a:p>
      </dgm:t>
    </dgm:pt>
    <dgm:pt modelId="{AD3A9E73-5C62-44EA-AB6D-4E76E66F2531}" type="pres">
      <dgm:prSet presAssocID="{A9113021-72F7-4DB8-ABB8-2F416B74A60A}" presName="parentText" presStyleLbl="node1" presStyleIdx="0" presStyleCnt="1" custLinFactY="39253" custLinFactNeighborX="-1010" custLinFactNeighborY="100000">
        <dgm:presLayoutVars>
          <dgm:chMax val="0"/>
          <dgm:bulletEnabled val="1"/>
        </dgm:presLayoutVars>
      </dgm:prSet>
      <dgm:spPr/>
      <dgm:t>
        <a:bodyPr/>
        <a:lstStyle/>
        <a:p>
          <a:pPr rtl="1"/>
          <a:endParaRPr lang="he-IL"/>
        </a:p>
      </dgm:t>
    </dgm:pt>
    <dgm:pt modelId="{52056BCB-E142-4BD6-8693-ACE9B0649124}" type="pres">
      <dgm:prSet presAssocID="{A9113021-72F7-4DB8-ABB8-2F416B74A60A}" presName="childText" presStyleLbl="revTx" presStyleIdx="0" presStyleCnt="1" custLinFactNeighborX="1508" custLinFactNeighborY="-95925">
        <dgm:presLayoutVars>
          <dgm:bulletEnabled val="1"/>
        </dgm:presLayoutVars>
      </dgm:prSet>
      <dgm:spPr/>
      <dgm:t>
        <a:bodyPr/>
        <a:lstStyle/>
        <a:p>
          <a:pPr rtl="1"/>
          <a:endParaRPr lang="he-IL"/>
        </a:p>
      </dgm:t>
    </dgm:pt>
  </dgm:ptLst>
  <dgm:cxnLst>
    <dgm:cxn modelId="{47735C0C-D493-4E6D-8BAD-7BC9221F0435}" srcId="{A9113021-72F7-4DB8-ABB8-2F416B74A60A}" destId="{319757E3-5CFB-4E65-9B83-9A3236D6F897}" srcOrd="0" destOrd="0" parTransId="{14527431-F8B9-4B0C-9847-5C7F29EE3D8C}" sibTransId="{7A036C33-4F93-4030-AB98-CD5182DF13DF}"/>
    <dgm:cxn modelId="{321B7DE2-8967-4200-86D8-6E9BF6033E11}" type="presOf" srcId="{A9113021-72F7-4DB8-ABB8-2F416B74A60A}" destId="{AD3A9E73-5C62-44EA-AB6D-4E76E66F2531}" srcOrd="0" destOrd="0" presId="urn:microsoft.com/office/officeart/2005/8/layout/vList2"/>
    <dgm:cxn modelId="{7F49E496-ECA0-4BFA-BFA3-B725F70EB40D}" srcId="{D97D387A-B488-4A16-890A-14F7505ADA68}" destId="{A9113021-72F7-4DB8-ABB8-2F416B74A60A}" srcOrd="0" destOrd="0" parTransId="{7060790C-E713-4AA7-AE83-ECFA8556C16E}" sibTransId="{6D687C8B-E013-4685-BDF7-DD768F813B5F}"/>
    <dgm:cxn modelId="{4858FCDC-0E33-4FAA-8DEE-0DA4F5A31368}" type="presOf" srcId="{319757E3-5CFB-4E65-9B83-9A3236D6F897}" destId="{52056BCB-E142-4BD6-8693-ACE9B0649124}" srcOrd="0" destOrd="0" presId="urn:microsoft.com/office/officeart/2005/8/layout/vList2"/>
    <dgm:cxn modelId="{63EDEE8C-DED0-41C6-AA0D-09C162C58D19}" type="presOf" srcId="{D97D387A-B488-4A16-890A-14F7505ADA68}" destId="{F42A1477-F083-45B8-ADB0-E3D696D61E0A}" srcOrd="0" destOrd="0" presId="urn:microsoft.com/office/officeart/2005/8/layout/vList2"/>
    <dgm:cxn modelId="{9B6A3347-132C-4A7D-893C-9B62E448322E}" type="presParOf" srcId="{F42A1477-F083-45B8-ADB0-E3D696D61E0A}" destId="{AD3A9E73-5C62-44EA-AB6D-4E76E66F2531}" srcOrd="0" destOrd="0" presId="urn:microsoft.com/office/officeart/2005/8/layout/vList2"/>
    <dgm:cxn modelId="{5E0B7187-C589-42D4-B618-5ECE0D7A4E5D}" type="presParOf" srcId="{F42A1477-F083-45B8-ADB0-E3D696D61E0A}" destId="{52056BCB-E142-4BD6-8693-ACE9B0649124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0EC362D-4097-4CC0-9689-946516F9302C}" type="doc">
      <dgm:prSet loTypeId="urn:microsoft.com/office/officeart/2005/8/layout/lProcess1" loCatId="process" qsTypeId="urn:microsoft.com/office/officeart/2005/8/quickstyle/3d2" qsCatId="3D" csTypeId="urn:microsoft.com/office/officeart/2005/8/colors/accent4_2" csCatId="accent4" phldr="1"/>
      <dgm:spPr/>
      <dgm:t>
        <a:bodyPr/>
        <a:lstStyle/>
        <a:p>
          <a:pPr rtl="1"/>
          <a:endParaRPr lang="he-IL"/>
        </a:p>
      </dgm:t>
    </dgm:pt>
    <dgm:pt modelId="{84C9CCD7-3D51-4784-9C68-1DD5CFBA57E5}">
      <dgm:prSet phldrT="[טקסט]" custT="1"/>
      <dgm:spPr/>
      <dgm:t>
        <a:bodyPr/>
        <a:lstStyle/>
        <a:p>
          <a:pPr rtl="1"/>
          <a:r>
            <a:rPr lang="he-IL" sz="3000" dirty="0" smtClean="0">
              <a:latin typeface="Calibri Light" pitchFamily="34" charset="0"/>
              <a:cs typeface="Calibri Light" pitchFamily="34" charset="0"/>
            </a:rPr>
            <a:t>קוליטיס </a:t>
          </a:r>
          <a:endParaRPr lang="he-IL" sz="3000" dirty="0">
            <a:latin typeface="Calibri Light" pitchFamily="34" charset="0"/>
            <a:cs typeface="Calibri Light" pitchFamily="34" charset="0"/>
          </a:endParaRPr>
        </a:p>
      </dgm:t>
    </dgm:pt>
    <dgm:pt modelId="{AAD6C4F7-78EB-4DE1-90E0-B70CF3A1AAE5}" type="parTrans" cxnId="{E1F69463-99EA-49AE-98B8-46EA970EC089}">
      <dgm:prSet/>
      <dgm:spPr/>
      <dgm:t>
        <a:bodyPr/>
        <a:lstStyle/>
        <a:p>
          <a:pPr rtl="1"/>
          <a:endParaRPr lang="he-IL"/>
        </a:p>
      </dgm:t>
    </dgm:pt>
    <dgm:pt modelId="{A4D16754-7CE7-4F23-88EC-A214F2239BC8}" type="sibTrans" cxnId="{E1F69463-99EA-49AE-98B8-46EA970EC089}">
      <dgm:prSet/>
      <dgm:spPr/>
      <dgm:t>
        <a:bodyPr/>
        <a:lstStyle/>
        <a:p>
          <a:pPr rtl="1"/>
          <a:endParaRPr lang="he-IL"/>
        </a:p>
      </dgm:t>
    </dgm:pt>
    <dgm:pt modelId="{FA88589D-C2F2-4A38-88A1-60270423E575}">
      <dgm:prSet phldrT="[טקסט]" custT="1"/>
      <dgm:spPr/>
      <dgm:t>
        <a:bodyPr/>
        <a:lstStyle/>
        <a:p>
          <a:pPr rtl="1"/>
          <a:r>
            <a:rPr lang="he-IL" sz="2000" dirty="0" smtClean="0">
              <a:latin typeface="Calibri Light" pitchFamily="34" charset="0"/>
              <a:cs typeface="Calibri Light" pitchFamily="34" charset="0"/>
            </a:rPr>
            <a:t>מחלה כרונית בד"כ </a:t>
          </a:r>
          <a:r>
            <a:rPr lang="he-IL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 Light" pitchFamily="34" charset="0"/>
              <a:cs typeface="Calibri Light" pitchFamily="34" charset="0"/>
            </a:rPr>
            <a:t>במעי הגס </a:t>
          </a:r>
          <a:r>
            <a:rPr lang="he-IL" sz="2000" dirty="0" smtClean="0">
              <a:latin typeface="Calibri Light" pitchFamily="34" charset="0"/>
              <a:cs typeface="Calibri Light" pitchFamily="34" charset="0"/>
            </a:rPr>
            <a:t>קיימים גם כיבים </a:t>
          </a:r>
          <a:endParaRPr lang="he-IL" sz="2000" dirty="0">
            <a:latin typeface="Calibri Light" pitchFamily="34" charset="0"/>
            <a:cs typeface="Calibri Light" pitchFamily="34" charset="0"/>
          </a:endParaRPr>
        </a:p>
      </dgm:t>
    </dgm:pt>
    <dgm:pt modelId="{6D06FC27-D3F6-46D3-B845-DFFC7B53AA10}" type="parTrans" cxnId="{24856D8E-6770-49C9-9E11-D79ABBA0A591}">
      <dgm:prSet/>
      <dgm:spPr/>
      <dgm:t>
        <a:bodyPr/>
        <a:lstStyle/>
        <a:p>
          <a:pPr rtl="1"/>
          <a:endParaRPr lang="he-IL"/>
        </a:p>
      </dgm:t>
    </dgm:pt>
    <dgm:pt modelId="{8B1A1EDE-8F5F-49C7-9478-7D8969511FD3}" type="sibTrans" cxnId="{24856D8E-6770-49C9-9E11-D79ABBA0A591}">
      <dgm:prSet/>
      <dgm:spPr/>
      <dgm:t>
        <a:bodyPr/>
        <a:lstStyle/>
        <a:p>
          <a:pPr rtl="1"/>
          <a:endParaRPr lang="he-IL"/>
        </a:p>
      </dgm:t>
    </dgm:pt>
    <dgm:pt modelId="{A3C89C2C-3075-4BC6-9A8D-5980DD43468A}">
      <dgm:prSet phldrT="[טקסט]" custT="1"/>
      <dgm:spPr/>
      <dgm:t>
        <a:bodyPr/>
        <a:lstStyle/>
        <a:p>
          <a:pPr rtl="1"/>
          <a:r>
            <a:rPr lang="he-IL" sz="2000" dirty="0" smtClean="0">
              <a:latin typeface="Calibri Light" pitchFamily="34" charset="0"/>
              <a:cs typeface="Calibri Light" pitchFamily="34" charset="0"/>
            </a:rPr>
            <a:t>תסמינים: התקפים עם התכווצויות ורצון להתפנות, כאבי בטן , צואה מוגלתית ודמית . </a:t>
          </a:r>
          <a:endParaRPr lang="he-IL" sz="2000" dirty="0">
            <a:latin typeface="Calibri Light" pitchFamily="34" charset="0"/>
            <a:cs typeface="Calibri Light" pitchFamily="34" charset="0"/>
          </a:endParaRPr>
        </a:p>
      </dgm:t>
    </dgm:pt>
    <dgm:pt modelId="{4D4A341F-9DEB-4CC6-A07A-F49054B7C162}" type="parTrans" cxnId="{5777855E-12AD-4DF8-B765-D36F9B52CF98}">
      <dgm:prSet/>
      <dgm:spPr/>
      <dgm:t>
        <a:bodyPr/>
        <a:lstStyle/>
        <a:p>
          <a:pPr rtl="1"/>
          <a:endParaRPr lang="he-IL"/>
        </a:p>
      </dgm:t>
    </dgm:pt>
    <dgm:pt modelId="{8F59297A-CBA6-4F6B-82CC-3632D7984AD6}" type="sibTrans" cxnId="{5777855E-12AD-4DF8-B765-D36F9B52CF98}">
      <dgm:prSet/>
      <dgm:spPr/>
      <dgm:t>
        <a:bodyPr/>
        <a:lstStyle/>
        <a:p>
          <a:pPr rtl="1"/>
          <a:endParaRPr lang="he-IL"/>
        </a:p>
      </dgm:t>
    </dgm:pt>
    <dgm:pt modelId="{1ECDB342-0D67-4BCA-97E3-E2A088FA0748}">
      <dgm:prSet phldrT="[טקסט]" custT="1"/>
      <dgm:spPr/>
      <dgm:t>
        <a:bodyPr/>
        <a:lstStyle/>
        <a:p>
          <a:pPr algn="ctr" rtl="1"/>
          <a:r>
            <a:rPr lang="he-IL" sz="3000" dirty="0" smtClean="0">
              <a:latin typeface="Calibri Light" pitchFamily="34" charset="0"/>
              <a:cs typeface="Calibri Light" pitchFamily="34" charset="0"/>
            </a:rPr>
            <a:t>קרוהן</a:t>
          </a:r>
          <a:r>
            <a:rPr lang="he-IL" sz="3000" dirty="0" smtClean="0"/>
            <a:t>	</a:t>
          </a:r>
          <a:endParaRPr lang="he-IL" sz="3000" dirty="0"/>
        </a:p>
      </dgm:t>
    </dgm:pt>
    <dgm:pt modelId="{F64ECC5A-1947-4035-8673-113174C28BB6}" type="parTrans" cxnId="{E47E3602-035E-41AE-83DA-0AE0B008143B}">
      <dgm:prSet/>
      <dgm:spPr/>
      <dgm:t>
        <a:bodyPr/>
        <a:lstStyle/>
        <a:p>
          <a:pPr rtl="1"/>
          <a:endParaRPr lang="he-IL"/>
        </a:p>
      </dgm:t>
    </dgm:pt>
    <dgm:pt modelId="{E39412DA-AEF7-4DDA-91AD-0C9884390A19}" type="sibTrans" cxnId="{E47E3602-035E-41AE-83DA-0AE0B008143B}">
      <dgm:prSet/>
      <dgm:spPr/>
      <dgm:t>
        <a:bodyPr/>
        <a:lstStyle/>
        <a:p>
          <a:pPr rtl="1"/>
          <a:endParaRPr lang="he-IL"/>
        </a:p>
      </dgm:t>
    </dgm:pt>
    <dgm:pt modelId="{0E529427-5765-4AEE-B6DD-0335EC3B9446}">
      <dgm:prSet phldrT="[טקסט]" custT="1"/>
      <dgm:spPr/>
      <dgm:t>
        <a:bodyPr/>
        <a:lstStyle/>
        <a:p>
          <a:pPr algn="ctr" rtl="1"/>
          <a:r>
            <a:rPr lang="he-IL" sz="2000" b="0" dirty="0" smtClean="0">
              <a:latin typeface="Calibri Light" pitchFamily="34" charset="0"/>
              <a:cs typeface="Calibri Light" pitchFamily="34" charset="0"/>
            </a:rPr>
            <a:t>המחלה בד"כ בדפנות </a:t>
          </a:r>
          <a:r>
            <a:rPr lang="he-IL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 Light" pitchFamily="34" charset="0"/>
              <a:cs typeface="Calibri Light" pitchFamily="34" charset="0"/>
            </a:rPr>
            <a:t>המעי הדק </a:t>
          </a:r>
          <a:r>
            <a:rPr lang="he-IL" sz="2000" b="0" dirty="0" smtClean="0">
              <a:latin typeface="Calibri Light" pitchFamily="34" charset="0"/>
              <a:cs typeface="Calibri Light" pitchFamily="34" charset="0"/>
            </a:rPr>
            <a:t>פוגעת באזורים ספציפיים, בבדיקת מעבדה נראה נוגדנים ל: </a:t>
          </a:r>
          <a:r>
            <a:rPr lang="en-US" sz="2000" b="0" dirty="0" smtClean="0">
              <a:latin typeface="Calibri Light" pitchFamily="34" charset="0"/>
              <a:cs typeface="Calibri Light" pitchFamily="34" charset="0"/>
            </a:rPr>
            <a:t>ASCA-</a:t>
          </a:r>
          <a:r>
            <a:rPr lang="en-US" sz="2000" b="0" dirty="0" err="1" smtClean="0">
              <a:latin typeface="Calibri Light" pitchFamily="34" charset="0"/>
              <a:cs typeface="Calibri Light" pitchFamily="34" charset="0"/>
            </a:rPr>
            <a:t>positiv</a:t>
          </a:r>
          <a:r>
            <a:rPr lang="he-IL" sz="2000" b="0" dirty="0" smtClean="0">
              <a:latin typeface="Calibri Light" pitchFamily="34" charset="0"/>
              <a:cs typeface="Calibri Light" pitchFamily="34" charset="0"/>
            </a:rPr>
            <a:t> </a:t>
          </a:r>
          <a:endParaRPr lang="he-IL" sz="2000" b="0" dirty="0">
            <a:latin typeface="Calibri Light" pitchFamily="34" charset="0"/>
            <a:cs typeface="Calibri Light" pitchFamily="34" charset="0"/>
          </a:endParaRPr>
        </a:p>
      </dgm:t>
    </dgm:pt>
    <dgm:pt modelId="{67B316D7-6D58-465E-AE2B-BD20E545B9CE}" type="parTrans" cxnId="{01BF810A-22BC-4542-B3C9-DF27BA63EBF7}">
      <dgm:prSet/>
      <dgm:spPr/>
      <dgm:t>
        <a:bodyPr/>
        <a:lstStyle/>
        <a:p>
          <a:pPr rtl="1"/>
          <a:endParaRPr lang="he-IL"/>
        </a:p>
      </dgm:t>
    </dgm:pt>
    <dgm:pt modelId="{D97BB3E5-79EC-4CD8-8BE3-91E3AD797685}" type="sibTrans" cxnId="{01BF810A-22BC-4542-B3C9-DF27BA63EBF7}">
      <dgm:prSet/>
      <dgm:spPr/>
      <dgm:t>
        <a:bodyPr/>
        <a:lstStyle/>
        <a:p>
          <a:pPr rtl="1"/>
          <a:endParaRPr lang="he-IL"/>
        </a:p>
      </dgm:t>
    </dgm:pt>
    <dgm:pt modelId="{44C91FC9-3069-4FD8-8796-3B52EA504567}">
      <dgm:prSet phldrT="[טקסט]" custT="1"/>
      <dgm:spPr/>
      <dgm:t>
        <a:bodyPr/>
        <a:lstStyle/>
        <a:p>
          <a:pPr rtl="1"/>
          <a:r>
            <a:rPr lang="he-IL" sz="2000" b="0" dirty="0" smtClean="0">
              <a:latin typeface="Calibri Light" pitchFamily="34" charset="0"/>
              <a:cs typeface="Calibri Light" pitchFamily="34" charset="0"/>
            </a:rPr>
            <a:t>תסמינים: שלשולים כאבי בטן חום וירידה במשקל חסימות מעיים ,והתנפחות בטנית</a:t>
          </a:r>
          <a:endParaRPr lang="he-IL" sz="2000" b="0" dirty="0">
            <a:latin typeface="Calibri Light" pitchFamily="34" charset="0"/>
            <a:cs typeface="Calibri Light" pitchFamily="34" charset="0"/>
          </a:endParaRPr>
        </a:p>
      </dgm:t>
    </dgm:pt>
    <dgm:pt modelId="{21B466FF-8D57-49E3-BF5D-AB1A56A10986}" type="parTrans" cxnId="{F9489159-2753-494A-A9A9-4E73298EA287}">
      <dgm:prSet/>
      <dgm:spPr/>
      <dgm:t>
        <a:bodyPr/>
        <a:lstStyle/>
        <a:p>
          <a:pPr rtl="1"/>
          <a:endParaRPr lang="he-IL"/>
        </a:p>
      </dgm:t>
    </dgm:pt>
    <dgm:pt modelId="{2CBA24AA-BA32-4DC5-BFE0-831DA59A3AA5}" type="sibTrans" cxnId="{F9489159-2753-494A-A9A9-4E73298EA287}">
      <dgm:prSet/>
      <dgm:spPr/>
      <dgm:t>
        <a:bodyPr/>
        <a:lstStyle/>
        <a:p>
          <a:pPr rtl="1"/>
          <a:endParaRPr lang="he-IL"/>
        </a:p>
      </dgm:t>
    </dgm:pt>
    <dgm:pt modelId="{938C9CB2-7E74-4122-BC87-AECCF8E1B4C8}" type="pres">
      <dgm:prSet presAssocID="{F0EC362D-4097-4CC0-9689-946516F9302C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pPr rtl="1"/>
          <a:endParaRPr lang="he-IL"/>
        </a:p>
      </dgm:t>
    </dgm:pt>
    <dgm:pt modelId="{5021BBA7-4815-43AF-8364-3E94FFE5C5CB}" type="pres">
      <dgm:prSet presAssocID="{84C9CCD7-3D51-4784-9C68-1DD5CFBA57E5}" presName="vertFlow" presStyleCnt="0"/>
      <dgm:spPr/>
    </dgm:pt>
    <dgm:pt modelId="{C8829084-73C4-4F82-B17C-61C7413AA941}" type="pres">
      <dgm:prSet presAssocID="{84C9CCD7-3D51-4784-9C68-1DD5CFBA57E5}" presName="header" presStyleLbl="node1" presStyleIdx="0" presStyleCnt="2" custScaleX="99774" custScaleY="82370"/>
      <dgm:spPr/>
      <dgm:t>
        <a:bodyPr/>
        <a:lstStyle/>
        <a:p>
          <a:pPr rtl="1"/>
          <a:endParaRPr lang="he-IL"/>
        </a:p>
      </dgm:t>
    </dgm:pt>
    <dgm:pt modelId="{DA0359F3-DD00-46FB-A0BE-CBE34A376A53}" type="pres">
      <dgm:prSet presAssocID="{6D06FC27-D3F6-46D3-B845-DFFC7B53AA10}" presName="parTrans" presStyleLbl="sibTrans2D1" presStyleIdx="0" presStyleCnt="4"/>
      <dgm:spPr/>
      <dgm:t>
        <a:bodyPr/>
        <a:lstStyle/>
        <a:p>
          <a:pPr rtl="1"/>
          <a:endParaRPr lang="he-IL"/>
        </a:p>
      </dgm:t>
    </dgm:pt>
    <dgm:pt modelId="{68F39BE1-CACE-4710-B568-BA4F0C2A62DB}" type="pres">
      <dgm:prSet presAssocID="{FA88589D-C2F2-4A38-88A1-60270423E575}" presName="child" presStyleLbl="alignAccFollowNode1" presStyleIdx="0" presStyleCnt="4" custScaleX="110578" custScaleY="160779">
        <dgm:presLayoutVars>
          <dgm:chMax val="0"/>
          <dgm:bulletEnabled val="1"/>
        </dgm:presLayoutVars>
      </dgm:prSet>
      <dgm:spPr/>
      <dgm:t>
        <a:bodyPr/>
        <a:lstStyle/>
        <a:p>
          <a:pPr rtl="1"/>
          <a:endParaRPr lang="he-IL"/>
        </a:p>
      </dgm:t>
    </dgm:pt>
    <dgm:pt modelId="{B8232999-150F-46FC-96ED-2DB900C273F1}" type="pres">
      <dgm:prSet presAssocID="{8B1A1EDE-8F5F-49C7-9478-7D8969511FD3}" presName="sibTrans" presStyleLbl="sibTrans2D1" presStyleIdx="1" presStyleCnt="4"/>
      <dgm:spPr/>
      <dgm:t>
        <a:bodyPr/>
        <a:lstStyle/>
        <a:p>
          <a:pPr rtl="1"/>
          <a:endParaRPr lang="he-IL"/>
        </a:p>
      </dgm:t>
    </dgm:pt>
    <dgm:pt modelId="{B5B59D5B-A35A-4BAA-8436-E67DE73F247F}" type="pres">
      <dgm:prSet presAssocID="{A3C89C2C-3075-4BC6-9A8D-5980DD43468A}" presName="child" presStyleLbl="alignAccFollowNode1" presStyleIdx="1" presStyleCnt="4" custScaleX="115389" custScaleY="220827">
        <dgm:presLayoutVars>
          <dgm:chMax val="0"/>
          <dgm:bulletEnabled val="1"/>
        </dgm:presLayoutVars>
      </dgm:prSet>
      <dgm:spPr/>
      <dgm:t>
        <a:bodyPr/>
        <a:lstStyle/>
        <a:p>
          <a:pPr rtl="1"/>
          <a:endParaRPr lang="he-IL"/>
        </a:p>
      </dgm:t>
    </dgm:pt>
    <dgm:pt modelId="{8C9A4853-D9D8-4E18-8F2C-215E135445BB}" type="pres">
      <dgm:prSet presAssocID="{84C9CCD7-3D51-4784-9C68-1DD5CFBA57E5}" presName="hSp" presStyleCnt="0"/>
      <dgm:spPr/>
    </dgm:pt>
    <dgm:pt modelId="{BF9BC56F-F66B-4752-8B3F-31385ADAC0E6}" type="pres">
      <dgm:prSet presAssocID="{1ECDB342-0D67-4BCA-97E3-E2A088FA0748}" presName="vertFlow" presStyleCnt="0"/>
      <dgm:spPr/>
    </dgm:pt>
    <dgm:pt modelId="{6EAAC31F-1B28-4380-B486-FE639AEE5DF1}" type="pres">
      <dgm:prSet presAssocID="{1ECDB342-0D67-4BCA-97E3-E2A088FA0748}" presName="header" presStyleLbl="node1" presStyleIdx="1" presStyleCnt="2" custScaleX="98881" custScaleY="77888" custLinFactNeighborX="-3537" custLinFactNeighborY="28160"/>
      <dgm:spPr/>
      <dgm:t>
        <a:bodyPr/>
        <a:lstStyle/>
        <a:p>
          <a:pPr rtl="1"/>
          <a:endParaRPr lang="he-IL"/>
        </a:p>
      </dgm:t>
    </dgm:pt>
    <dgm:pt modelId="{A41BA3F7-3D40-404B-AF1E-FCF032AAD8B1}" type="pres">
      <dgm:prSet presAssocID="{67B316D7-6D58-465E-AE2B-BD20E545B9CE}" presName="parTrans" presStyleLbl="sibTrans2D1" presStyleIdx="2" presStyleCnt="4"/>
      <dgm:spPr/>
      <dgm:t>
        <a:bodyPr/>
        <a:lstStyle/>
        <a:p>
          <a:pPr rtl="1"/>
          <a:endParaRPr lang="he-IL"/>
        </a:p>
      </dgm:t>
    </dgm:pt>
    <dgm:pt modelId="{AD925D37-6DD8-4425-9BC8-B424ADB172D0}" type="pres">
      <dgm:prSet presAssocID="{0E529427-5765-4AEE-B6DD-0335EC3B9446}" presName="child" presStyleLbl="alignAccFollowNode1" presStyleIdx="2" presStyleCnt="4" custScaleX="115988" custScaleY="172488">
        <dgm:presLayoutVars>
          <dgm:chMax val="0"/>
          <dgm:bulletEnabled val="1"/>
        </dgm:presLayoutVars>
      </dgm:prSet>
      <dgm:spPr/>
      <dgm:t>
        <a:bodyPr/>
        <a:lstStyle/>
        <a:p>
          <a:pPr rtl="1"/>
          <a:endParaRPr lang="he-IL"/>
        </a:p>
      </dgm:t>
    </dgm:pt>
    <dgm:pt modelId="{79D96B16-BC8B-4AEF-801B-FC5027B5546A}" type="pres">
      <dgm:prSet presAssocID="{D97BB3E5-79EC-4CD8-8BE3-91E3AD797685}" presName="sibTrans" presStyleLbl="sibTrans2D1" presStyleIdx="3" presStyleCnt="4"/>
      <dgm:spPr/>
      <dgm:t>
        <a:bodyPr/>
        <a:lstStyle/>
        <a:p>
          <a:pPr rtl="1"/>
          <a:endParaRPr lang="he-IL"/>
        </a:p>
      </dgm:t>
    </dgm:pt>
    <dgm:pt modelId="{A8CB11D6-F647-41A2-8C6F-CD6E2FBBAF05}" type="pres">
      <dgm:prSet presAssocID="{44C91FC9-3069-4FD8-8796-3B52EA504567}" presName="child" presStyleLbl="alignAccFollowNode1" presStyleIdx="3" presStyleCnt="4" custScaleX="117870" custScaleY="221068">
        <dgm:presLayoutVars>
          <dgm:chMax val="0"/>
          <dgm:bulletEnabled val="1"/>
        </dgm:presLayoutVars>
      </dgm:prSet>
      <dgm:spPr/>
      <dgm:t>
        <a:bodyPr/>
        <a:lstStyle/>
        <a:p>
          <a:pPr rtl="1"/>
          <a:endParaRPr lang="he-IL"/>
        </a:p>
      </dgm:t>
    </dgm:pt>
  </dgm:ptLst>
  <dgm:cxnLst>
    <dgm:cxn modelId="{4D387ED7-ECB8-4153-9D36-BA7D7A2B1FFF}" type="presOf" srcId="{1ECDB342-0D67-4BCA-97E3-E2A088FA0748}" destId="{6EAAC31F-1B28-4380-B486-FE639AEE5DF1}" srcOrd="0" destOrd="0" presId="urn:microsoft.com/office/officeart/2005/8/layout/lProcess1"/>
    <dgm:cxn modelId="{EBC0C409-025B-4468-8089-AB22F2140F14}" type="presOf" srcId="{67B316D7-6D58-465E-AE2B-BD20E545B9CE}" destId="{A41BA3F7-3D40-404B-AF1E-FCF032AAD8B1}" srcOrd="0" destOrd="0" presId="urn:microsoft.com/office/officeart/2005/8/layout/lProcess1"/>
    <dgm:cxn modelId="{92DD55A7-1FDC-41ED-BF29-5A3B37B5AA74}" type="presOf" srcId="{84C9CCD7-3D51-4784-9C68-1DD5CFBA57E5}" destId="{C8829084-73C4-4F82-B17C-61C7413AA941}" srcOrd="0" destOrd="0" presId="urn:microsoft.com/office/officeart/2005/8/layout/lProcess1"/>
    <dgm:cxn modelId="{B7F61F29-4E08-4FC8-9CF8-00AD25F8122B}" type="presOf" srcId="{0E529427-5765-4AEE-B6DD-0335EC3B9446}" destId="{AD925D37-6DD8-4425-9BC8-B424ADB172D0}" srcOrd="0" destOrd="0" presId="urn:microsoft.com/office/officeart/2005/8/layout/lProcess1"/>
    <dgm:cxn modelId="{C8886318-F5A3-4E0E-B905-E13CB7F23591}" type="presOf" srcId="{A3C89C2C-3075-4BC6-9A8D-5980DD43468A}" destId="{B5B59D5B-A35A-4BAA-8436-E67DE73F247F}" srcOrd="0" destOrd="0" presId="urn:microsoft.com/office/officeart/2005/8/layout/lProcess1"/>
    <dgm:cxn modelId="{E1F69463-99EA-49AE-98B8-46EA970EC089}" srcId="{F0EC362D-4097-4CC0-9689-946516F9302C}" destId="{84C9CCD7-3D51-4784-9C68-1DD5CFBA57E5}" srcOrd="0" destOrd="0" parTransId="{AAD6C4F7-78EB-4DE1-90E0-B70CF3A1AAE5}" sibTransId="{A4D16754-7CE7-4F23-88EC-A214F2239BC8}"/>
    <dgm:cxn modelId="{63FD31F2-CAEB-4824-B067-2DB9C9AD6D73}" type="presOf" srcId="{FA88589D-C2F2-4A38-88A1-60270423E575}" destId="{68F39BE1-CACE-4710-B568-BA4F0C2A62DB}" srcOrd="0" destOrd="0" presId="urn:microsoft.com/office/officeart/2005/8/layout/lProcess1"/>
    <dgm:cxn modelId="{E808C27F-EF9D-43F3-BD2E-048522C1AA74}" type="presOf" srcId="{6D06FC27-D3F6-46D3-B845-DFFC7B53AA10}" destId="{DA0359F3-DD00-46FB-A0BE-CBE34A376A53}" srcOrd="0" destOrd="0" presId="urn:microsoft.com/office/officeart/2005/8/layout/lProcess1"/>
    <dgm:cxn modelId="{8FF2AB6F-5124-44B7-9E78-156B155F169D}" type="presOf" srcId="{8B1A1EDE-8F5F-49C7-9478-7D8969511FD3}" destId="{B8232999-150F-46FC-96ED-2DB900C273F1}" srcOrd="0" destOrd="0" presId="urn:microsoft.com/office/officeart/2005/8/layout/lProcess1"/>
    <dgm:cxn modelId="{FE070C79-AA29-4C43-B333-822F343E2565}" type="presOf" srcId="{44C91FC9-3069-4FD8-8796-3B52EA504567}" destId="{A8CB11D6-F647-41A2-8C6F-CD6E2FBBAF05}" srcOrd="0" destOrd="0" presId="urn:microsoft.com/office/officeart/2005/8/layout/lProcess1"/>
    <dgm:cxn modelId="{F9489159-2753-494A-A9A9-4E73298EA287}" srcId="{1ECDB342-0D67-4BCA-97E3-E2A088FA0748}" destId="{44C91FC9-3069-4FD8-8796-3B52EA504567}" srcOrd="1" destOrd="0" parTransId="{21B466FF-8D57-49E3-BF5D-AB1A56A10986}" sibTransId="{2CBA24AA-BA32-4DC5-BFE0-831DA59A3AA5}"/>
    <dgm:cxn modelId="{01BF810A-22BC-4542-B3C9-DF27BA63EBF7}" srcId="{1ECDB342-0D67-4BCA-97E3-E2A088FA0748}" destId="{0E529427-5765-4AEE-B6DD-0335EC3B9446}" srcOrd="0" destOrd="0" parTransId="{67B316D7-6D58-465E-AE2B-BD20E545B9CE}" sibTransId="{D97BB3E5-79EC-4CD8-8BE3-91E3AD797685}"/>
    <dgm:cxn modelId="{472CA296-424A-451A-A545-0F7583D029B3}" type="presOf" srcId="{F0EC362D-4097-4CC0-9689-946516F9302C}" destId="{938C9CB2-7E74-4122-BC87-AECCF8E1B4C8}" srcOrd="0" destOrd="0" presId="urn:microsoft.com/office/officeart/2005/8/layout/lProcess1"/>
    <dgm:cxn modelId="{E47E3602-035E-41AE-83DA-0AE0B008143B}" srcId="{F0EC362D-4097-4CC0-9689-946516F9302C}" destId="{1ECDB342-0D67-4BCA-97E3-E2A088FA0748}" srcOrd="1" destOrd="0" parTransId="{F64ECC5A-1947-4035-8673-113174C28BB6}" sibTransId="{E39412DA-AEF7-4DDA-91AD-0C9884390A19}"/>
    <dgm:cxn modelId="{5777855E-12AD-4DF8-B765-D36F9B52CF98}" srcId="{84C9CCD7-3D51-4784-9C68-1DD5CFBA57E5}" destId="{A3C89C2C-3075-4BC6-9A8D-5980DD43468A}" srcOrd="1" destOrd="0" parTransId="{4D4A341F-9DEB-4CC6-A07A-F49054B7C162}" sibTransId="{8F59297A-CBA6-4F6B-82CC-3632D7984AD6}"/>
    <dgm:cxn modelId="{24856D8E-6770-49C9-9E11-D79ABBA0A591}" srcId="{84C9CCD7-3D51-4784-9C68-1DD5CFBA57E5}" destId="{FA88589D-C2F2-4A38-88A1-60270423E575}" srcOrd="0" destOrd="0" parTransId="{6D06FC27-D3F6-46D3-B845-DFFC7B53AA10}" sibTransId="{8B1A1EDE-8F5F-49C7-9478-7D8969511FD3}"/>
    <dgm:cxn modelId="{D7E63B38-1F73-462A-BD78-E4A2CEB60429}" type="presOf" srcId="{D97BB3E5-79EC-4CD8-8BE3-91E3AD797685}" destId="{79D96B16-BC8B-4AEF-801B-FC5027B5546A}" srcOrd="0" destOrd="0" presId="urn:microsoft.com/office/officeart/2005/8/layout/lProcess1"/>
    <dgm:cxn modelId="{1BCA8CD2-3721-464D-9608-B2EEB5BD07F9}" type="presParOf" srcId="{938C9CB2-7E74-4122-BC87-AECCF8E1B4C8}" destId="{5021BBA7-4815-43AF-8364-3E94FFE5C5CB}" srcOrd="0" destOrd="0" presId="urn:microsoft.com/office/officeart/2005/8/layout/lProcess1"/>
    <dgm:cxn modelId="{0B6A690E-6D5A-4C78-85A6-79E013FCAD11}" type="presParOf" srcId="{5021BBA7-4815-43AF-8364-3E94FFE5C5CB}" destId="{C8829084-73C4-4F82-B17C-61C7413AA941}" srcOrd="0" destOrd="0" presId="urn:microsoft.com/office/officeart/2005/8/layout/lProcess1"/>
    <dgm:cxn modelId="{792DC498-6015-491A-B40E-3CD57E9E830D}" type="presParOf" srcId="{5021BBA7-4815-43AF-8364-3E94FFE5C5CB}" destId="{DA0359F3-DD00-46FB-A0BE-CBE34A376A53}" srcOrd="1" destOrd="0" presId="urn:microsoft.com/office/officeart/2005/8/layout/lProcess1"/>
    <dgm:cxn modelId="{1BC53E90-404C-454B-9483-352980FAE35C}" type="presParOf" srcId="{5021BBA7-4815-43AF-8364-3E94FFE5C5CB}" destId="{68F39BE1-CACE-4710-B568-BA4F0C2A62DB}" srcOrd="2" destOrd="0" presId="urn:microsoft.com/office/officeart/2005/8/layout/lProcess1"/>
    <dgm:cxn modelId="{00673DA7-331D-428E-84EB-9E3C16D755F7}" type="presParOf" srcId="{5021BBA7-4815-43AF-8364-3E94FFE5C5CB}" destId="{B8232999-150F-46FC-96ED-2DB900C273F1}" srcOrd="3" destOrd="0" presId="urn:microsoft.com/office/officeart/2005/8/layout/lProcess1"/>
    <dgm:cxn modelId="{6ECC057B-B84D-48AA-9D4E-6E615359B43E}" type="presParOf" srcId="{5021BBA7-4815-43AF-8364-3E94FFE5C5CB}" destId="{B5B59D5B-A35A-4BAA-8436-E67DE73F247F}" srcOrd="4" destOrd="0" presId="urn:microsoft.com/office/officeart/2005/8/layout/lProcess1"/>
    <dgm:cxn modelId="{4D518291-C77F-4EAC-BCDF-BDAE7C1A52B6}" type="presParOf" srcId="{938C9CB2-7E74-4122-BC87-AECCF8E1B4C8}" destId="{8C9A4853-D9D8-4E18-8F2C-215E135445BB}" srcOrd="1" destOrd="0" presId="urn:microsoft.com/office/officeart/2005/8/layout/lProcess1"/>
    <dgm:cxn modelId="{69BAEC19-0CC0-4204-B6FB-9700C715D892}" type="presParOf" srcId="{938C9CB2-7E74-4122-BC87-AECCF8E1B4C8}" destId="{BF9BC56F-F66B-4752-8B3F-31385ADAC0E6}" srcOrd="2" destOrd="0" presId="urn:microsoft.com/office/officeart/2005/8/layout/lProcess1"/>
    <dgm:cxn modelId="{385ADAB9-FCD1-4D6F-9A1D-E97F984425EC}" type="presParOf" srcId="{BF9BC56F-F66B-4752-8B3F-31385ADAC0E6}" destId="{6EAAC31F-1B28-4380-B486-FE639AEE5DF1}" srcOrd="0" destOrd="0" presId="urn:microsoft.com/office/officeart/2005/8/layout/lProcess1"/>
    <dgm:cxn modelId="{6EBE8A7D-F6F9-4439-97C2-6FF07B8E176E}" type="presParOf" srcId="{BF9BC56F-F66B-4752-8B3F-31385ADAC0E6}" destId="{A41BA3F7-3D40-404B-AF1E-FCF032AAD8B1}" srcOrd="1" destOrd="0" presId="urn:microsoft.com/office/officeart/2005/8/layout/lProcess1"/>
    <dgm:cxn modelId="{AC78DB54-E9BC-40A7-A374-28E9B969D352}" type="presParOf" srcId="{BF9BC56F-F66B-4752-8B3F-31385ADAC0E6}" destId="{AD925D37-6DD8-4425-9BC8-B424ADB172D0}" srcOrd="2" destOrd="0" presId="urn:microsoft.com/office/officeart/2005/8/layout/lProcess1"/>
    <dgm:cxn modelId="{0E045334-FBF6-4B13-8023-39EC2DD493C5}" type="presParOf" srcId="{BF9BC56F-F66B-4752-8B3F-31385ADAC0E6}" destId="{79D96B16-BC8B-4AEF-801B-FC5027B5546A}" srcOrd="3" destOrd="0" presId="urn:microsoft.com/office/officeart/2005/8/layout/lProcess1"/>
    <dgm:cxn modelId="{E4FEFB57-E7A6-47E8-87D6-1EF3438A3F9D}" type="presParOf" srcId="{BF9BC56F-F66B-4752-8B3F-31385ADAC0E6}" destId="{A8CB11D6-F647-41A2-8C6F-CD6E2FBBAF05}" srcOrd="4" destOrd="0" presId="urn:microsoft.com/office/officeart/2005/8/layout/l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8829084-73C4-4F82-B17C-61C7413AA941}">
      <dsp:nvSpPr>
        <dsp:cNvPr id="0" name=""/>
        <dsp:cNvSpPr/>
      </dsp:nvSpPr>
      <dsp:spPr>
        <a:xfrm>
          <a:off x="371104" y="1273"/>
          <a:ext cx="2864268" cy="59116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73000"/>
                <a:shade val="100000"/>
                <a:satMod val="150000"/>
              </a:schemeClr>
            </a:gs>
            <a:gs pos="25000">
              <a:schemeClr val="accent4">
                <a:hueOff val="0"/>
                <a:satOff val="0"/>
                <a:lumOff val="0"/>
                <a:alphaOff val="0"/>
                <a:tint val="96000"/>
                <a:shade val="80000"/>
                <a:satMod val="105000"/>
              </a:schemeClr>
            </a:gs>
            <a:gs pos="38000">
              <a:schemeClr val="accent4">
                <a:hueOff val="0"/>
                <a:satOff val="0"/>
                <a:lumOff val="0"/>
                <a:alphaOff val="0"/>
                <a:tint val="96000"/>
                <a:shade val="59000"/>
                <a:satMod val="120000"/>
              </a:schemeClr>
            </a:gs>
            <a:gs pos="55000">
              <a:schemeClr val="accent4">
                <a:hueOff val="0"/>
                <a:satOff val="0"/>
                <a:lumOff val="0"/>
                <a:alphaOff val="0"/>
                <a:tint val="100000"/>
                <a:shade val="57000"/>
                <a:satMod val="12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tint val="100000"/>
                <a:shade val="56000"/>
                <a:satMod val="145000"/>
              </a:schemeClr>
            </a:gs>
            <a:gs pos="88000">
              <a:schemeClr val="accent4">
                <a:hueOff val="0"/>
                <a:satOff val="0"/>
                <a:lumOff val="0"/>
                <a:alphaOff val="0"/>
                <a:tint val="100000"/>
                <a:shade val="63000"/>
                <a:satMod val="16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99000"/>
                <a:shade val="100000"/>
                <a:satMod val="155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13335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e-IL" sz="3000" kern="1200" dirty="0" smtClean="0">
              <a:latin typeface="Calibri Light" pitchFamily="34" charset="0"/>
              <a:cs typeface="Calibri Light" pitchFamily="34" charset="0"/>
            </a:rPr>
            <a:t>קוליטיס </a:t>
          </a:r>
          <a:endParaRPr lang="he-IL" sz="3000" kern="1200" dirty="0">
            <a:latin typeface="Calibri Light" pitchFamily="34" charset="0"/>
            <a:cs typeface="Calibri Light" pitchFamily="34" charset="0"/>
          </a:endParaRPr>
        </a:p>
      </dsp:txBody>
      <dsp:txXfrm>
        <a:off x="388418" y="18587"/>
        <a:ext cx="2829640" cy="556532"/>
      </dsp:txXfrm>
    </dsp:sp>
    <dsp:sp modelId="{DA0359F3-DD00-46FB-A0BE-CBE34A376A53}">
      <dsp:nvSpPr>
        <dsp:cNvPr id="0" name=""/>
        <dsp:cNvSpPr/>
      </dsp:nvSpPr>
      <dsp:spPr>
        <a:xfrm rot="5400000">
          <a:off x="1740440" y="655232"/>
          <a:ext cx="125595" cy="125595"/>
        </a:xfrm>
        <a:prstGeom prst="rightArrow">
          <a:avLst>
            <a:gd name="adj1" fmla="val 66700"/>
            <a:gd name="adj2" fmla="val 50000"/>
          </a:avLst>
        </a:prstGeom>
        <a:solidFill>
          <a:schemeClr val="accent4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8F39BE1-CACE-4710-B568-BA4F0C2A62DB}">
      <dsp:nvSpPr>
        <dsp:cNvPr id="0" name=""/>
        <dsp:cNvSpPr/>
      </dsp:nvSpPr>
      <dsp:spPr>
        <a:xfrm>
          <a:off x="216026" y="843625"/>
          <a:ext cx="3174425" cy="1153893"/>
        </a:xfrm>
        <a:prstGeom prst="roundRect">
          <a:avLst>
            <a:gd name="adj" fmla="val 10000"/>
          </a:avLst>
        </a:prstGeom>
        <a:solidFill>
          <a:schemeClr val="accent4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e-IL" sz="2000" kern="1200" dirty="0" smtClean="0">
              <a:latin typeface="Calibri Light" pitchFamily="34" charset="0"/>
              <a:cs typeface="Calibri Light" pitchFamily="34" charset="0"/>
            </a:rPr>
            <a:t>מחלה כרונית בד"כ </a:t>
          </a:r>
          <a:r>
            <a:rPr lang="he-IL" sz="20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 Light" pitchFamily="34" charset="0"/>
              <a:cs typeface="Calibri Light" pitchFamily="34" charset="0"/>
            </a:rPr>
            <a:t>במעי הגס </a:t>
          </a:r>
          <a:r>
            <a:rPr lang="he-IL" sz="2000" kern="1200" dirty="0" smtClean="0">
              <a:latin typeface="Calibri Light" pitchFamily="34" charset="0"/>
              <a:cs typeface="Calibri Light" pitchFamily="34" charset="0"/>
            </a:rPr>
            <a:t>קיימים גם כיבים </a:t>
          </a:r>
          <a:endParaRPr lang="he-IL" sz="2000" kern="1200" dirty="0">
            <a:latin typeface="Calibri Light" pitchFamily="34" charset="0"/>
            <a:cs typeface="Calibri Light" pitchFamily="34" charset="0"/>
          </a:endParaRPr>
        </a:p>
      </dsp:txBody>
      <dsp:txXfrm>
        <a:off x="249822" y="877421"/>
        <a:ext cx="3106833" cy="1086301"/>
      </dsp:txXfrm>
    </dsp:sp>
    <dsp:sp modelId="{B8232999-150F-46FC-96ED-2DB900C273F1}">
      <dsp:nvSpPr>
        <dsp:cNvPr id="0" name=""/>
        <dsp:cNvSpPr/>
      </dsp:nvSpPr>
      <dsp:spPr>
        <a:xfrm rot="5400000">
          <a:off x="1740440" y="2060316"/>
          <a:ext cx="125595" cy="125595"/>
        </a:xfrm>
        <a:prstGeom prst="rightArrow">
          <a:avLst>
            <a:gd name="adj1" fmla="val 66700"/>
            <a:gd name="adj2" fmla="val 50000"/>
          </a:avLst>
        </a:prstGeom>
        <a:solidFill>
          <a:schemeClr val="accent4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5B59D5B-A35A-4BAA-8436-E67DE73F247F}">
      <dsp:nvSpPr>
        <dsp:cNvPr id="0" name=""/>
        <dsp:cNvSpPr/>
      </dsp:nvSpPr>
      <dsp:spPr>
        <a:xfrm>
          <a:off x="146970" y="2248709"/>
          <a:ext cx="3312537" cy="1584851"/>
        </a:xfrm>
        <a:prstGeom prst="roundRect">
          <a:avLst>
            <a:gd name="adj" fmla="val 10000"/>
          </a:avLst>
        </a:prstGeom>
        <a:solidFill>
          <a:schemeClr val="accent4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e-IL" sz="2000" kern="1200" dirty="0" smtClean="0">
              <a:latin typeface="Calibri Light" pitchFamily="34" charset="0"/>
              <a:cs typeface="Calibri Light" pitchFamily="34" charset="0"/>
            </a:rPr>
            <a:t>תסמינים: התקפים עם התכווצויות ורצון להתפנות, כאבי בטן , צואה מוגלתית ודמית . </a:t>
          </a:r>
          <a:endParaRPr lang="he-IL" sz="2000" kern="1200" dirty="0">
            <a:latin typeface="Calibri Light" pitchFamily="34" charset="0"/>
            <a:cs typeface="Calibri Light" pitchFamily="34" charset="0"/>
          </a:endParaRPr>
        </a:p>
      </dsp:txBody>
      <dsp:txXfrm>
        <a:off x="193389" y="2295128"/>
        <a:ext cx="3219699" cy="1492013"/>
      </dsp:txXfrm>
    </dsp:sp>
    <dsp:sp modelId="{6EAAC31F-1B28-4380-B486-FE639AEE5DF1}">
      <dsp:nvSpPr>
        <dsp:cNvPr id="0" name=""/>
        <dsp:cNvSpPr/>
      </dsp:nvSpPr>
      <dsp:spPr>
        <a:xfrm>
          <a:off x="4032438" y="72009"/>
          <a:ext cx="2838632" cy="55899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73000"/>
                <a:shade val="100000"/>
                <a:satMod val="150000"/>
              </a:schemeClr>
            </a:gs>
            <a:gs pos="25000">
              <a:schemeClr val="accent4">
                <a:hueOff val="0"/>
                <a:satOff val="0"/>
                <a:lumOff val="0"/>
                <a:alphaOff val="0"/>
                <a:tint val="96000"/>
                <a:shade val="80000"/>
                <a:satMod val="105000"/>
              </a:schemeClr>
            </a:gs>
            <a:gs pos="38000">
              <a:schemeClr val="accent4">
                <a:hueOff val="0"/>
                <a:satOff val="0"/>
                <a:lumOff val="0"/>
                <a:alphaOff val="0"/>
                <a:tint val="96000"/>
                <a:shade val="59000"/>
                <a:satMod val="120000"/>
              </a:schemeClr>
            </a:gs>
            <a:gs pos="55000">
              <a:schemeClr val="accent4">
                <a:hueOff val="0"/>
                <a:satOff val="0"/>
                <a:lumOff val="0"/>
                <a:alphaOff val="0"/>
                <a:tint val="100000"/>
                <a:shade val="57000"/>
                <a:satMod val="12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tint val="100000"/>
                <a:shade val="56000"/>
                <a:satMod val="145000"/>
              </a:schemeClr>
            </a:gs>
            <a:gs pos="88000">
              <a:schemeClr val="accent4">
                <a:hueOff val="0"/>
                <a:satOff val="0"/>
                <a:lumOff val="0"/>
                <a:alphaOff val="0"/>
                <a:tint val="100000"/>
                <a:shade val="63000"/>
                <a:satMod val="16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99000"/>
                <a:shade val="100000"/>
                <a:satMod val="155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13335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e-IL" sz="3000" kern="1200" dirty="0" smtClean="0">
              <a:latin typeface="Calibri Light" pitchFamily="34" charset="0"/>
              <a:cs typeface="Calibri Light" pitchFamily="34" charset="0"/>
            </a:rPr>
            <a:t>קרוהן</a:t>
          </a:r>
          <a:r>
            <a:rPr lang="he-IL" sz="3000" kern="1200" dirty="0" smtClean="0"/>
            <a:t>	</a:t>
          </a:r>
          <a:endParaRPr lang="he-IL" sz="3000" kern="1200" dirty="0"/>
        </a:p>
      </dsp:txBody>
      <dsp:txXfrm>
        <a:off x="4048810" y="88381"/>
        <a:ext cx="2805888" cy="526249"/>
      </dsp:txXfrm>
    </dsp:sp>
    <dsp:sp modelId="{A41BA3F7-3D40-404B-AF1E-FCF032AAD8B1}">
      <dsp:nvSpPr>
        <dsp:cNvPr id="0" name=""/>
        <dsp:cNvSpPr/>
      </dsp:nvSpPr>
      <dsp:spPr>
        <a:xfrm rot="5077418">
          <a:off x="5441237" y="658432"/>
          <a:ext cx="90626" cy="125595"/>
        </a:xfrm>
        <a:prstGeom prst="rightArrow">
          <a:avLst>
            <a:gd name="adj1" fmla="val 66700"/>
            <a:gd name="adj2" fmla="val 50000"/>
          </a:avLst>
        </a:prstGeom>
        <a:solidFill>
          <a:schemeClr val="accent4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D925D37-6DD8-4425-9BC8-B424ADB172D0}">
      <dsp:nvSpPr>
        <dsp:cNvPr id="0" name=""/>
        <dsp:cNvSpPr/>
      </dsp:nvSpPr>
      <dsp:spPr>
        <a:xfrm>
          <a:off x="3888427" y="811458"/>
          <a:ext cx="3329732" cy="1237927"/>
        </a:xfrm>
        <a:prstGeom prst="roundRect">
          <a:avLst>
            <a:gd name="adj" fmla="val 10000"/>
          </a:avLst>
        </a:prstGeom>
        <a:solidFill>
          <a:schemeClr val="accent4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e-IL" sz="2000" b="0" kern="1200" dirty="0" smtClean="0">
              <a:latin typeface="Calibri Light" pitchFamily="34" charset="0"/>
              <a:cs typeface="Calibri Light" pitchFamily="34" charset="0"/>
            </a:rPr>
            <a:t>המחלה בד"כ בדפנות </a:t>
          </a:r>
          <a:r>
            <a:rPr lang="he-IL" sz="20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 Light" pitchFamily="34" charset="0"/>
              <a:cs typeface="Calibri Light" pitchFamily="34" charset="0"/>
            </a:rPr>
            <a:t>המעי הדק </a:t>
          </a:r>
          <a:r>
            <a:rPr lang="he-IL" sz="2000" b="0" kern="1200" dirty="0" smtClean="0">
              <a:latin typeface="Calibri Light" pitchFamily="34" charset="0"/>
              <a:cs typeface="Calibri Light" pitchFamily="34" charset="0"/>
            </a:rPr>
            <a:t>פוגעת באזורים ספציפיים, בבדיקת מעבדה נראה נוגדנים ל: </a:t>
          </a:r>
          <a:r>
            <a:rPr lang="en-US" sz="2000" b="0" kern="1200" dirty="0" smtClean="0">
              <a:latin typeface="Calibri Light" pitchFamily="34" charset="0"/>
              <a:cs typeface="Calibri Light" pitchFamily="34" charset="0"/>
            </a:rPr>
            <a:t>ASCA-</a:t>
          </a:r>
          <a:r>
            <a:rPr lang="en-US" sz="2000" b="0" kern="1200" dirty="0" err="1" smtClean="0">
              <a:latin typeface="Calibri Light" pitchFamily="34" charset="0"/>
              <a:cs typeface="Calibri Light" pitchFamily="34" charset="0"/>
            </a:rPr>
            <a:t>positiv</a:t>
          </a:r>
          <a:r>
            <a:rPr lang="he-IL" sz="2000" b="0" kern="1200" dirty="0" smtClean="0">
              <a:latin typeface="Calibri Light" pitchFamily="34" charset="0"/>
              <a:cs typeface="Calibri Light" pitchFamily="34" charset="0"/>
            </a:rPr>
            <a:t> </a:t>
          </a:r>
          <a:endParaRPr lang="he-IL" sz="2000" b="0" kern="1200" dirty="0">
            <a:latin typeface="Calibri Light" pitchFamily="34" charset="0"/>
            <a:cs typeface="Calibri Light" pitchFamily="34" charset="0"/>
          </a:endParaRPr>
        </a:p>
      </dsp:txBody>
      <dsp:txXfrm>
        <a:off x="3924685" y="847716"/>
        <a:ext cx="3257216" cy="1165411"/>
      </dsp:txXfrm>
    </dsp:sp>
    <dsp:sp modelId="{79D96B16-BC8B-4AEF-801B-FC5027B5546A}">
      <dsp:nvSpPr>
        <dsp:cNvPr id="0" name=""/>
        <dsp:cNvSpPr/>
      </dsp:nvSpPr>
      <dsp:spPr>
        <a:xfrm rot="5400000">
          <a:off x="5490495" y="2112183"/>
          <a:ext cx="125595" cy="125595"/>
        </a:xfrm>
        <a:prstGeom prst="rightArrow">
          <a:avLst>
            <a:gd name="adj1" fmla="val 66700"/>
            <a:gd name="adj2" fmla="val 50000"/>
          </a:avLst>
        </a:prstGeom>
        <a:solidFill>
          <a:schemeClr val="accent4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8CB11D6-F647-41A2-8C6F-CD6E2FBBAF05}">
      <dsp:nvSpPr>
        <dsp:cNvPr id="0" name=""/>
        <dsp:cNvSpPr/>
      </dsp:nvSpPr>
      <dsp:spPr>
        <a:xfrm>
          <a:off x="3861413" y="2300577"/>
          <a:ext cx="3383760" cy="1586580"/>
        </a:xfrm>
        <a:prstGeom prst="roundRect">
          <a:avLst>
            <a:gd name="adj" fmla="val 10000"/>
          </a:avLst>
        </a:prstGeom>
        <a:solidFill>
          <a:schemeClr val="accent4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e-IL" sz="2000" b="0" kern="1200" dirty="0" smtClean="0">
              <a:latin typeface="Calibri Light" pitchFamily="34" charset="0"/>
              <a:cs typeface="Calibri Light" pitchFamily="34" charset="0"/>
            </a:rPr>
            <a:t>תסמינים: שלשולים כאבי בטן חום וירידה במשקל חסימות מעיים ,והתנפחות בטנית</a:t>
          </a:r>
          <a:endParaRPr lang="he-IL" sz="2000" b="0" kern="1200" dirty="0">
            <a:latin typeface="Calibri Light" pitchFamily="34" charset="0"/>
            <a:cs typeface="Calibri Light" pitchFamily="34" charset="0"/>
          </a:endParaRPr>
        </a:p>
      </dsp:txBody>
      <dsp:txXfrm>
        <a:off x="3907882" y="2347046"/>
        <a:ext cx="3290822" cy="149364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Process1">
  <dgm:title val=""/>
  <dgm:desc val=""/>
  <dgm:catLst>
    <dgm:cat type="process" pri="1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1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2"/>
      </dgm:ptLst>
      <dgm:cxnLst>
        <dgm:cxn modelId="3" srcId="0" destId="1" srcOrd="0" destOrd="0"/>
        <dgm:cxn modelId="4" srcId="0" destId="2" srcOrd="0" destOrd="0"/>
        <dgm:cxn modelId="5" srcId="1" destId="11" srcOrd="0" destOrd="0"/>
        <dgm:cxn modelId="6" srcId="2" destId="2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R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header" refType="h"/>
      <dgm:constr type="w" for="des" forName="header" refType="h" refFor="des" refForName="header" op="equ" fact="4"/>
      <dgm:constr type="h" for="des" forName="child" refType="h" refFor="des" refForName="header" op="equ"/>
      <dgm:constr type="w" for="des" forName="child" refType="w" refFor="des" refForName="header" op="equ"/>
      <dgm:constr type="w" for="ch" forName="hSp" refType="w" refFor="des" refForName="header" op="equ" fact="0.14"/>
      <dgm:constr type="h" for="des" forName="parTrans" refType="h" refFor="des" refForName="header" op="equ" fact="0.35"/>
      <dgm:constr type="h" for="des" forName="sibTrans" refType="h" refFor="des" refForName="parTrans" op="equ"/>
      <dgm:constr type="primFontSz" for="des" forName="child" op="equ" val="65"/>
      <dgm:constr type="primFontSz" for="des" forName="header" op="equ" val="65"/>
    </dgm:constrLst>
    <dgm:ruleLst/>
    <dgm:forEach name="Name4" axis="ch" ptType="node">
      <dgm:layoutNode name="vertFlow">
        <dgm:choose name="Name5">
          <dgm:if name="Name6" func="var" arg="dir" op="equ" val="norm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if>
          <dgm:else name="Name7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header" styleLbl="node1"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8" axis="ch" ptType="parTrans" cnt="1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w" refType="h"/>
              <dgm:constr type="connDist"/>
              <dgm:constr type="wArH" refType="h" fact="0.25"/>
              <dgm:constr type="hArH" refType="wArH" fact="2"/>
              <dgm:constr type="stemThick" refType="hArH" fact="0.667"/>
              <dgm:constr type="begPad" refType="connDist" fact="0.25"/>
              <dgm:constr type="endPad" refType="connDist" fact="0.25"/>
            </dgm:constrLst>
            <dgm:ruleLst/>
          </dgm:layoutNode>
        </dgm:forEach>
        <dgm:forEach name="Name9" axis="ch" ptType="node">
          <dgm:layoutNode name="child" styleLbl="alignAccFollowNode1">
            <dgm:varLst>
              <dgm:chMax val="0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  <dgm:forEach name="Name10" axis="followSib" ptType="sibTrans" cnt="1">
            <dgm:layoutNode name="sibTrans" styleLbl="sibTrans2D1">
              <dgm:alg type="conn">
                <dgm:param type="begPts" val="auto"/>
                <dgm:param type="endPts" val="auto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w" refType="h"/>
                <dgm:constr type="connDist"/>
                <dgm:constr type="wArH" refType="h" fact="0.25"/>
                <dgm:constr type="hArH" refType="wArH" fact="2"/>
                <dgm:constr type="stemThick" refType="hArH" fact="0.667"/>
                <dgm:constr type="begPad" refType="w" fact="0.25"/>
                <dgm:constr type="endPad" refType="w" fact="0.25"/>
              </dgm:constrLst>
              <dgm:ruleLst/>
            </dgm:layoutNode>
          </dgm:forEach>
        </dgm:forEach>
      </dgm:layoutNode>
      <dgm:choose name="Name11">
        <dgm:if name="Name12" axis="self" ptType="node" func="revPos" op="gte" val="2">
          <dgm:layoutNode name="h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3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עליונה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sz="quarter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4C347DC5-5E62-4666-BD21-0277C7002740}" type="datetimeFigureOut">
              <a:rPr lang="he-IL" smtClean="0"/>
              <a:t>י"ח/חשון/תשפ"ד</a:t>
            </a:fld>
            <a:endParaRPr lang="he-IL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2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3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75A418D6-8525-4ABB-BE51-2479E202A3A1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795530544"/>
      </p:ext>
    </p:extLst>
  </p:cSld>
  <p:clrMap bg1="lt1" tx1="dk1" bg2="lt2" tx2="dk2" accent1="accent1" accent2="accent2" accent3="accent3" accent4="accent4" accent5="accent5" accent6="accent6" hlink="hlink" folHlink="folHlink"/>
  <p:hf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עליונה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11BD76E5-CF83-40DF-82B6-FC1F1C6B1494}" type="datetimeFigureOut">
              <a:rPr lang="he-IL" smtClean="0"/>
              <a:t>י"ח/חשון/תשפ"ד</a:t>
            </a:fld>
            <a:endParaRPr lang="he-IL"/>
          </a:p>
        </p:txBody>
      </p:sp>
      <p:sp>
        <p:nvSpPr>
          <p:cNvPr id="4" name="מציין מיקום של תמונת שקופית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he-IL"/>
          </a:p>
        </p:txBody>
      </p:sp>
      <p:sp>
        <p:nvSpPr>
          <p:cNvPr id="5" name="מציין מיקום של הערו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3E3F7F36-2E9F-442B-866E-FADBEBF28B42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544693608"/>
      </p:ext>
    </p:extLst>
  </p:cSld>
  <p:clrMap bg1="lt1" tx1="dk1" bg2="lt2" tx2="dk2" accent1="accent1" accent2="accent2" accent3="accent3" accent4="accent4" accent5="accent5" accent6="accent6" hlink="hlink" folHlink="folHlink"/>
  <p:hf ftr="0" dt="0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3F7F36-2E9F-442B-866E-FADBEBF28B42}" type="slidenum">
              <a:rPr lang="he-IL" smtClean="0"/>
              <a:t>1</a:t>
            </a:fld>
            <a:endParaRPr lang="he-IL"/>
          </a:p>
        </p:txBody>
      </p:sp>
      <p:sp>
        <p:nvSpPr>
          <p:cNvPr id="5" name="מציין מיקום של כותרת עליונה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5605110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כותרת עליונה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E3F7F36-2E9F-442B-866E-FADBEBF28B42}" type="slidenum">
              <a:rPr lang="he-IL" smtClean="0"/>
              <a:t>2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6098021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3F7F36-2E9F-442B-866E-FADBEBF28B42}" type="slidenum">
              <a:rPr lang="he-IL" smtClean="0"/>
              <a:t>16</a:t>
            </a:fld>
            <a:endParaRPr lang="he-IL"/>
          </a:p>
        </p:txBody>
      </p:sp>
      <p:sp>
        <p:nvSpPr>
          <p:cNvPr id="5" name="מציין מיקום של כותרת עליונה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0686651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C9D0C-59F5-477E-88AB-94F6C4A807BC}" type="datetime1">
              <a:rPr lang="he-IL" smtClean="0"/>
              <a:t>י"ח/חשון/תשפ"ד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 smtClean="0"/>
              <a:t>בס"ד- כל הזכויות שמורות להדס פדהאל </a:t>
            </a:r>
            <a:endParaRPr lang="he-IL"/>
          </a:p>
        </p:txBody>
      </p:sp>
      <p:sp>
        <p:nvSpPr>
          <p:cNvPr id="9" name="Rectangle 8"/>
          <p:cNvSpPr/>
          <p:nvPr/>
        </p:nvSpPr>
        <p:spPr>
          <a:xfrm>
            <a:off x="345440" y="2942602"/>
            <a:ext cx="7147931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572652" y="2944634"/>
            <a:ext cx="1190348" cy="2459736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7712714" y="3136658"/>
            <a:ext cx="910224" cy="2075688"/>
          </a:xfrm>
          <a:prstGeom prst="rect">
            <a:avLst/>
          </a:prstGeom>
          <a:solidFill>
            <a:schemeClr val="accent3">
              <a:alpha val="70000"/>
            </a:schemeClr>
          </a:solidFill>
          <a:ln w="63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445483" y="3055621"/>
            <a:ext cx="6947845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86826" y="4625268"/>
            <a:ext cx="762000" cy="457200"/>
          </a:xfrm>
        </p:spPr>
        <p:txBody>
          <a:bodyPr/>
          <a:lstStyle>
            <a:lvl1pPr algn="ctr">
              <a:defRPr sz="28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6F7E830D-0BB7-4D15-80C0-C19884F95C38}" type="slidenum">
              <a:rPr lang="he-IL" smtClean="0"/>
              <a:t>‹#›</a:t>
            </a:fld>
            <a:endParaRPr lang="he-IL"/>
          </a:p>
        </p:txBody>
      </p:sp>
      <p:sp>
        <p:nvSpPr>
          <p:cNvPr id="11" name="Rectangle 10"/>
          <p:cNvSpPr/>
          <p:nvPr/>
        </p:nvSpPr>
        <p:spPr>
          <a:xfrm>
            <a:off x="541822" y="4559276"/>
            <a:ext cx="6755166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38971" y="3139440"/>
            <a:ext cx="6760868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2805" y="4648200"/>
            <a:ext cx="6553200" cy="457200"/>
          </a:xfrm>
        </p:spPr>
        <p:txBody>
          <a:bodyPr>
            <a:normAutofit/>
          </a:bodyPr>
          <a:lstStyle>
            <a:lvl1pPr marL="0" indent="0" algn="ctr">
              <a:buNone/>
              <a:defRPr sz="1800" cap="all" spc="300" baseline="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e-IL" smtClean="0"/>
              <a:t>לחץ כדי לערוך סגנון כותרת משנה של תבנית בסיס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4705" y="3227033"/>
            <a:ext cx="6629400" cy="1219201"/>
          </a:xfrm>
        </p:spPr>
        <p:txBody>
          <a:bodyPr anchor="b" anchorCtr="0">
            <a:noAutofit/>
          </a:bodyPr>
          <a:lstStyle>
            <a:lvl1pPr>
              <a:defRPr sz="4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</p:spTree>
  </p:cSld>
  <p:clrMapOvr>
    <a:masterClrMapping/>
  </p:clrMapOvr>
  <p:transition spd="slow">
    <p:wipe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CD6A82-FB14-416A-A6C8-00681CA5F757}" type="datetime1">
              <a:rPr lang="he-IL" smtClean="0"/>
              <a:t>י"ח/חשון/תשפ"ד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 smtClean="0"/>
              <a:t>בס"ד- כל הזכויות שמורות להדס פדהאל </a:t>
            </a:r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7E830D-0BB7-4D15-80C0-C19884F95C38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  <p:transition spd="slow">
    <p:wipe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6CB01E-359C-40D2-A902-D15A71296F34}" type="datetime1">
              <a:rPr lang="he-IL" smtClean="0"/>
              <a:t>י"ח/חשון/תשפ"ד</a:t>
            </a:fld>
            <a:endParaRPr lang="he-IL"/>
          </a:p>
        </p:txBody>
      </p:sp>
      <p:sp>
        <p:nvSpPr>
          <p:cNvPr id="13" name="Rectangle 12"/>
          <p:cNvSpPr/>
          <p:nvPr/>
        </p:nvSpPr>
        <p:spPr>
          <a:xfrm>
            <a:off x="451976" y="2946400"/>
            <a:ext cx="8265160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567656" y="3048000"/>
            <a:ext cx="8033800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 smtClean="0"/>
              <a:t>בס"ד- כל הזכויות שמורות להדס פדהאל </a:t>
            </a:r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7E830D-0BB7-4D15-80C0-C19884F95C38}" type="slidenum">
              <a:rPr lang="he-IL" smtClean="0"/>
              <a:t>‹#›</a:t>
            </a:fld>
            <a:endParaRPr lang="he-IL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6" y="3200399"/>
            <a:ext cx="7696200" cy="1295401"/>
          </a:xfrm>
        </p:spPr>
        <p:txBody>
          <a:bodyPr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lang="en-US" sz="4000" kern="1200" cap="all" baseline="0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675496" y="4541520"/>
            <a:ext cx="7818120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4607510"/>
            <a:ext cx="7696200" cy="523783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75757" y="3124200"/>
            <a:ext cx="7817599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 spd="slow">
    <p:wipe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6128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DCA40-E06C-486A-ADF0-56C28536CC97}" type="datetime1">
              <a:rPr lang="he-IL" smtClean="0"/>
              <a:t>י"ח/חשון/תשפ"ד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 smtClean="0"/>
              <a:t>בס"ד- כל הזכויות שמורות להדס פדהאל </a:t>
            </a:r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7E830D-0BB7-4D15-80C0-C19884F95C38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  <p:transition spd="slow">
    <p:wipe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>
            <a:lvl1pPr>
              <a:defRPr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6128" y="1722438"/>
            <a:ext cx="4040188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128" y="2438400"/>
            <a:ext cx="4040188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22438"/>
            <a:ext cx="4041775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38400"/>
            <a:ext cx="4041775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CAF96-AE21-43D8-92DD-BF873B496201}" type="datetime1">
              <a:rPr lang="he-IL" smtClean="0"/>
              <a:t>י"ח/חשון/תשפ"ד</a:t>
            </a:fld>
            <a:endParaRPr lang="he-I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 smtClean="0"/>
              <a:t>בס"ד- כל הזכויות שמורות להדס פדהאל </a:t>
            </a:r>
            <a:endParaRPr lang="he-I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7E830D-0BB7-4D15-80C0-C19884F95C38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  <p:transition spd="slow">
    <p:wipe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51D5EB-DE47-4973-9209-E6CE32863693}" type="datetime1">
              <a:rPr lang="he-IL" smtClean="0"/>
              <a:t>י"ח/חשון/תשפ"ד</a:t>
            </a:fld>
            <a:endParaRPr lang="he-I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 smtClean="0"/>
              <a:t>בס"ד- כל הזכויות שמורות להדס פדהאל </a:t>
            </a:r>
            <a:endParaRPr lang="he-I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7E830D-0BB7-4D15-80C0-C19884F95C38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  <p:transition spd="slow">
    <p:wipe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ounded Rectangle 10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1A5B87-CA30-4358-A2D9-282B2911CFA9}" type="datetime1">
              <a:rPr lang="he-IL" smtClean="0"/>
              <a:t>י"ח/חשון/תשפ"ד</a:t>
            </a:fld>
            <a:endParaRPr lang="he-I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 smtClean="0"/>
              <a:t>בס"ד- כל הזכויות שמורות להדס פדהאל </a:t>
            </a:r>
            <a:endParaRPr lang="he-I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7E830D-0BB7-4D15-80C0-C19884F95C38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  <p:transition spd="slow">
    <p:wipe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ounded Rectangle 11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685800"/>
            <a:ext cx="4572000" cy="525780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DAAE6-CE97-4C4B-AAE2-A3A5C5FE39B9}" type="datetime1">
              <a:rPr lang="he-IL" smtClean="0"/>
              <a:t>י"ח/חשון/תשפ"ד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 smtClean="0"/>
              <a:t>בס"ד- כל הזכויות שמורות להדס פדהאל </a:t>
            </a:r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7E830D-0BB7-4D15-80C0-C19884F95C38}" type="slidenum">
              <a:rPr lang="he-IL" smtClean="0"/>
              <a:t>‹#›</a:t>
            </a:fld>
            <a:endParaRPr lang="he-IL"/>
          </a:p>
        </p:txBody>
      </p:sp>
      <p:sp>
        <p:nvSpPr>
          <p:cNvPr id="8" name="Rectangle 7"/>
          <p:cNvSpPr/>
          <p:nvPr/>
        </p:nvSpPr>
        <p:spPr>
          <a:xfrm>
            <a:off x="560034" y="1505712"/>
            <a:ext cx="2716566" cy="3523488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76690" y="1642472"/>
            <a:ext cx="2483254" cy="3234328"/>
          </a:xfrm>
          <a:prstGeom prst="rect">
            <a:avLst/>
          </a:prstGeom>
          <a:solidFill>
            <a:srgbClr val="FFFFFF"/>
          </a:solidFill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9000" y="2971800"/>
            <a:ext cx="2298634" cy="1752600"/>
          </a:xfrm>
        </p:spPr>
        <p:txBody>
          <a:bodyPr/>
          <a:lstStyle>
            <a:lvl1pPr marL="0" indent="0">
              <a:spcBef>
                <a:spcPts val="400"/>
              </a:spcBef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9000" y="1734312"/>
            <a:ext cx="2298634" cy="1191620"/>
          </a:xfrm>
        </p:spPr>
        <p:txBody>
          <a:bodyPr anchor="b">
            <a:normAutofit/>
          </a:bodyPr>
          <a:lstStyle>
            <a:lvl1pPr algn="l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</p:spTree>
  </p:cSld>
  <p:clrMapOvr>
    <a:masterClrMapping/>
  </p:clrMapOvr>
  <p:transition spd="slow">
    <p:wipe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5800" y="621437"/>
            <a:ext cx="7772400" cy="4331564"/>
          </a:xfrm>
          <a:solidFill>
            <a:schemeClr val="bg2"/>
          </a:solidFill>
          <a:ln>
            <a:noFill/>
          </a:ln>
          <a:effectLst>
            <a:softEdge rad="12700"/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e-IL" smtClean="0"/>
              <a:t>לחץ על הסמל כדי להוסיף תמונה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E1B88B-E6F6-41CB-84B5-B5855EA87AAE}" type="datetime1">
              <a:rPr lang="he-IL" smtClean="0"/>
              <a:t>י"ח/חשון/תשפ"ד</a:t>
            </a:fld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7E830D-0BB7-4D15-80C0-C19884F95C38}" type="slidenum">
              <a:rPr lang="he-IL" smtClean="0"/>
              <a:t>‹#›</a:t>
            </a:fld>
            <a:endParaRPr lang="he-IL"/>
          </a:p>
        </p:txBody>
      </p:sp>
      <p:sp>
        <p:nvSpPr>
          <p:cNvPr id="10" name="Rectangle 9"/>
          <p:cNvSpPr/>
          <p:nvPr/>
        </p:nvSpPr>
        <p:spPr>
          <a:xfrm>
            <a:off x="685800" y="4953000"/>
            <a:ext cx="7772400" cy="13716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61999" y="5029200"/>
            <a:ext cx="7600765" cy="1202924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 smtClean="0"/>
              <a:t>בס"ד- כל הזכויות שמורות להדס פדהאל </a:t>
            </a:r>
            <a:endParaRPr lang="he-IL"/>
          </a:p>
        </p:txBody>
      </p:sp>
      <p:sp>
        <p:nvSpPr>
          <p:cNvPr id="13" name="Rectangle 12"/>
          <p:cNvSpPr/>
          <p:nvPr/>
        </p:nvSpPr>
        <p:spPr>
          <a:xfrm>
            <a:off x="914400" y="5638800"/>
            <a:ext cx="7328514" cy="451696"/>
          </a:xfrm>
          <a:prstGeom prst="rect">
            <a:avLst/>
          </a:prstGeom>
          <a:solidFill>
            <a:schemeClr val="accent1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05589" y="5074920"/>
            <a:ext cx="7946136" cy="1097280"/>
          </a:xfrm>
          <a:prstGeom prst="rect">
            <a:avLst/>
          </a:prstGeom>
          <a:noFill/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56289" y="5656556"/>
            <a:ext cx="7244736" cy="40171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5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05400"/>
            <a:ext cx="7328514" cy="523043"/>
          </a:xfrm>
        </p:spPr>
        <p:txBody>
          <a:bodyPr anchor="ctr" anchorCtr="0"/>
          <a:lstStyle>
            <a:lvl1pPr algn="ctr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</p:spTree>
  </p:cSld>
  <p:clrMapOvr>
    <a:masterClrMapping/>
  </p:clrMapOvr>
  <p:transition spd="slow">
    <p:wipe dir="r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8EF234-C61A-40D2-824E-8A77CC8255FD}" type="datetime1">
              <a:rPr lang="he-IL" smtClean="0"/>
              <a:t>י"ח/חשון/תשפ"ד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 smtClean="0"/>
              <a:t>בס"ד- כל הזכויות שמורות להדס פדהאל </a:t>
            </a:r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7E830D-0BB7-4D15-80C0-C19884F95C38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  <p:transition spd="slow">
    <p:wipe dir="r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861702" y="228600"/>
            <a:ext cx="1859280" cy="6122634"/>
          </a:xfrm>
          <a:prstGeom prst="rect">
            <a:avLst/>
          </a:prstGeom>
          <a:solidFill>
            <a:srgbClr val="FFFFFF">
              <a:alpha val="85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955225" y="351409"/>
            <a:ext cx="1672235" cy="587701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48577" y="395427"/>
            <a:ext cx="1485531" cy="5788981"/>
          </a:xfrm>
        </p:spPr>
        <p:txBody>
          <a:bodyPr vert="eaVert"/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80999"/>
            <a:ext cx="6172200" cy="5791201"/>
          </a:xfrm>
        </p:spPr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C9354E-FDC8-45CE-AEC1-AE5CC34E4F2D}" type="datetime1">
              <a:rPr lang="he-IL" smtClean="0"/>
              <a:t>י"ח/חשון/תשפ"ד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 smtClean="0"/>
              <a:t>בס"ד- כל הזכויות שמורות להדס פדהאל </a:t>
            </a:r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7E830D-0BB7-4D15-80C0-C19884F95C38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  <p:transition spd="slow">
    <p:wipe dir="r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45000"/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7" name="Rounded Rectangle 6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82296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D3B7F916-EE0F-4A8C-ADA3-C40CAE4303D0}" type="datetime1">
              <a:rPr lang="he-IL" smtClean="0"/>
              <a:t>י"ח/חשון/תשפ"ד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r>
              <a:rPr lang="he-IL" smtClean="0"/>
              <a:t>בס"ד- כל הזכויות שמורות להדס פדהאל </a:t>
            </a:r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6F7E830D-0BB7-4D15-80C0-C19884F95C38}" type="slidenum">
              <a:rPr lang="he-IL" smtClean="0"/>
              <a:t>‹#›</a:t>
            </a:fld>
            <a:endParaRPr lang="he-IL"/>
          </a:p>
        </p:txBody>
      </p:sp>
      <p:sp>
        <p:nvSpPr>
          <p:cNvPr id="9" name="Rectangle 8"/>
          <p:cNvSpPr/>
          <p:nvPr/>
        </p:nvSpPr>
        <p:spPr>
          <a:xfrm>
            <a:off x="274320" y="278166"/>
            <a:ext cx="8595360" cy="132588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72863" y="372862"/>
            <a:ext cx="8380520" cy="111858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ransition spd="slow">
    <p:wipe dir="r"/>
  </p:transition>
  <p:hf hdr="0" dt="0"/>
  <p:txStyles>
    <p:titleStyle>
      <a:lvl1pPr algn="ctr" defTabSz="914400" rtl="1" eaLnBrk="1" latinLnBrk="0" hangingPunct="1">
        <a:spcBef>
          <a:spcPct val="0"/>
        </a:spcBef>
        <a:buNone/>
        <a:defRPr sz="3500" kern="1200" cap="all" baseline="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228600" algn="r" defTabSz="914400" rtl="1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28600" algn="r" defTabSz="914400" rtl="1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r" defTabSz="914400" rtl="1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1280160" indent="-228600" algn="r" defTabSz="914400" rtl="1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1554480" indent="-228600" algn="r" defTabSz="914400" rtl="1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737360" indent="-182880" algn="r" defTabSz="914400" rtl="1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r" defTabSz="914400" rtl="1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182880" algn="r" defTabSz="914400" rtl="1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r" defTabSz="914400" rtl="1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jpeg"/><Relationship Id="rId5" Type="http://schemas.microsoft.com/office/2007/relationships/hdphoto" Target="../media/hdphoto1.wdp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45000"/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תמונה 5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4000" contrast="-4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21217" cy="6858000"/>
          </a:xfrm>
          <a:prstGeom prst="rect">
            <a:avLst/>
          </a:prstGeom>
          <a:blipFill>
            <a:blip r:embed="rId6"/>
            <a:tile tx="0" ty="0" sx="100000" sy="100000" flip="none" algn="tl"/>
          </a:blipFill>
          <a:effectLst>
            <a:glow rad="228600">
              <a:schemeClr val="accent1">
                <a:satMod val="175000"/>
                <a:alpha val="40000"/>
              </a:schemeClr>
            </a:glow>
            <a:reflection endPos="0" dist="50800" dir="5400000" sy="-100000" algn="bl" rotWithShape="0"/>
          </a:effectLst>
        </p:spPr>
      </p:pic>
      <p:sp>
        <p:nvSpPr>
          <p:cNvPr id="4" name="כותרת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e-IL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itchFamily="34" charset="0"/>
                <a:cs typeface="Calibri Light" pitchFamily="34" charset="0"/>
              </a:rPr>
              <a:t>מערכת העיכול </a:t>
            </a:r>
            <a:endParaRPr lang="he-IL" sz="6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 Light" pitchFamily="34" charset="0"/>
              <a:cs typeface="Calibri Light" pitchFamily="34" charset="0"/>
            </a:endParaRPr>
          </a:p>
        </p:txBody>
      </p:sp>
      <p:sp>
        <p:nvSpPr>
          <p:cNvPr id="8" name="מציין מיקום טקסט 7"/>
          <p:cNvSpPr>
            <a:spLocks noGrp="1"/>
          </p:cNvSpPr>
          <p:nvPr>
            <p:ph type="body" idx="1"/>
          </p:nvPr>
        </p:nvSpPr>
        <p:spPr>
          <a:xfrm>
            <a:off x="467544" y="5733256"/>
            <a:ext cx="7920880" cy="648072"/>
          </a:xfrm>
        </p:spPr>
        <p:txBody>
          <a:bodyPr>
            <a:noAutofit/>
          </a:bodyPr>
          <a:lstStyle/>
          <a:p>
            <a:r>
              <a:rPr lang="he-IL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itchFamily="34" charset="0"/>
                <a:cs typeface="Calibri Light" pitchFamily="34" charset="0"/>
              </a:rPr>
              <a:t>הדס פדהאל</a:t>
            </a:r>
          </a:p>
          <a:p>
            <a:r>
              <a:rPr lang="he-IL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itchFamily="34" charset="0"/>
                <a:cs typeface="Calibri Light" pitchFamily="34" charset="0"/>
              </a:rPr>
              <a:t>יועצת לבריאות טבעית עפ"י גישת הרמב"ם, 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itchFamily="34" charset="0"/>
                <a:cs typeface="Calibri Light" pitchFamily="34" charset="0"/>
              </a:rPr>
              <a:t/>
            </a:r>
            <a:b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itchFamily="34" charset="0"/>
                <a:cs typeface="Calibri Light" pitchFamily="34" charset="0"/>
              </a:rPr>
            </a:br>
            <a:r>
              <a:rPr lang="he-IL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itchFamily="34" charset="0"/>
                <a:cs typeface="Calibri Light" pitchFamily="34" charset="0"/>
              </a:rPr>
              <a:t>הרבליסטית </a:t>
            </a:r>
            <a:r>
              <a:rPr lang="he-IL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itchFamily="34" charset="0"/>
                <a:cs typeface="Calibri Light" pitchFamily="34" charset="0"/>
              </a:rPr>
              <a:t>קלינית </a:t>
            </a:r>
            <a:r>
              <a:rPr lang="en-US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itchFamily="34" charset="0"/>
                <a:cs typeface="Calibri Light" pitchFamily="34" charset="0"/>
              </a:rPr>
              <a:t>Cl.H</a:t>
            </a:r>
            <a:r>
              <a:rPr lang="en-US" sz="17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itchFamily="34" charset="0"/>
                <a:cs typeface="Calibri Light" pitchFamily="34" charset="0"/>
              </a:rPr>
              <a:t/>
            </a:r>
            <a:br>
              <a:rPr lang="en-US" sz="17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itchFamily="34" charset="0"/>
                <a:cs typeface="Calibri Light" pitchFamily="34" charset="0"/>
              </a:rPr>
            </a:br>
            <a:endParaRPr lang="he-IL" sz="1600" dirty="0">
              <a:solidFill>
                <a:schemeClr val="tx1"/>
              </a:solidFill>
            </a:endParaRPr>
          </a:p>
        </p:txBody>
      </p:sp>
      <p:sp>
        <p:nvSpPr>
          <p:cNvPr id="10" name="מציין מיקום של מספר שקופית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7E830D-0BB7-4D15-80C0-C19884F95C38}" type="slidenum">
              <a:rPr lang="he-IL" smtClean="0"/>
              <a:t>1</a:t>
            </a:fld>
            <a:endParaRPr lang="he-IL"/>
          </a:p>
        </p:txBody>
      </p:sp>
      <p:sp>
        <p:nvSpPr>
          <p:cNvPr id="11" name="מציין מיקום של כותרת תחתונה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 smtClean="0"/>
              <a:t>בס"ד- כל הזכויות שמורות להדס פדהאל </a:t>
            </a:r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083320221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e-IL" sz="5000" b="1" dirty="0" smtClean="0">
                <a:latin typeface="Calibri Light" pitchFamily="34" charset="0"/>
                <a:cs typeface="Calibri Light" pitchFamily="34" charset="0"/>
              </a:rPr>
              <a:t>הפתולוגיות הנלמדות </a:t>
            </a:r>
            <a:endParaRPr lang="he-IL" sz="5000" b="1" dirty="0">
              <a:latin typeface="Calibri Light" pitchFamily="34" charset="0"/>
              <a:cs typeface="Calibri Light" pitchFamily="34" charset="0"/>
            </a:endParaRPr>
          </a:p>
        </p:txBody>
      </p:sp>
      <p:sp>
        <p:nvSpPr>
          <p:cNvPr id="5" name="מציין מיקום תוכן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e-IL" b="1" dirty="0" smtClean="0">
                <a:latin typeface="Calibri Light" pitchFamily="34" charset="0"/>
                <a:cs typeface="Calibri Light" pitchFamily="34" charset="0"/>
              </a:rPr>
              <a:t>הליקובקטר פילורי</a:t>
            </a:r>
          </a:p>
          <a:p>
            <a:r>
              <a:rPr lang="he-IL" b="1" dirty="0" smtClean="0">
                <a:latin typeface="Calibri Light" pitchFamily="34" charset="0"/>
                <a:cs typeface="Calibri Light" pitchFamily="34" charset="0"/>
              </a:rPr>
              <a:t>עצירות</a:t>
            </a:r>
            <a:endParaRPr lang="he-IL" b="1" dirty="0">
              <a:latin typeface="Calibri Light" pitchFamily="34" charset="0"/>
              <a:cs typeface="Calibri Light" pitchFamily="34" charset="0"/>
            </a:endParaRPr>
          </a:p>
          <a:p>
            <a:r>
              <a:rPr lang="he-IL" b="1" dirty="0">
                <a:latin typeface="Calibri Light" pitchFamily="34" charset="0"/>
                <a:cs typeface="Calibri Light" pitchFamily="34" charset="0"/>
              </a:rPr>
              <a:t>צרבת </a:t>
            </a:r>
          </a:p>
          <a:p>
            <a:r>
              <a:rPr lang="he-IL" b="1" dirty="0">
                <a:latin typeface="Calibri Light" pitchFamily="34" charset="0"/>
                <a:cs typeface="Calibri Light" pitchFamily="34" charset="0"/>
              </a:rPr>
              <a:t>גזים ונפיחות בטנית </a:t>
            </a:r>
          </a:p>
          <a:p>
            <a:r>
              <a:rPr lang="he-IL" b="1" dirty="0">
                <a:latin typeface="Calibri Light" pitchFamily="34" charset="0"/>
                <a:cs typeface="Calibri Light" pitchFamily="34" charset="0"/>
              </a:rPr>
              <a:t>בקע סרעפתי </a:t>
            </a:r>
          </a:p>
          <a:p>
            <a:r>
              <a:rPr lang="he-IL" b="1" dirty="0">
                <a:latin typeface="Calibri Light" pitchFamily="34" charset="0"/>
                <a:cs typeface="Calibri Light" pitchFamily="34" charset="0"/>
              </a:rPr>
              <a:t>קנדידה </a:t>
            </a:r>
          </a:p>
          <a:p>
            <a:r>
              <a:rPr lang="en-US" b="1" dirty="0" smtClean="0">
                <a:latin typeface="Calibri Light" pitchFamily="34" charset="0"/>
                <a:cs typeface="Calibri Light" pitchFamily="34" charset="0"/>
              </a:rPr>
              <a:t>IBS</a:t>
            </a:r>
            <a:r>
              <a:rPr lang="he-IL" b="1" dirty="0" smtClean="0">
                <a:latin typeface="Calibri Light" pitchFamily="34" charset="0"/>
                <a:cs typeface="Calibri Light" pitchFamily="34" charset="0"/>
              </a:rPr>
              <a:t>- תסמונת המעי הרגיז /רגיש</a:t>
            </a:r>
            <a:endParaRPr lang="en-US" b="1" dirty="0">
              <a:latin typeface="Calibri Light" pitchFamily="34" charset="0"/>
              <a:cs typeface="Calibri Light" pitchFamily="34" charset="0"/>
            </a:endParaRPr>
          </a:p>
          <a:p>
            <a:r>
              <a:rPr lang="en-US" b="1" dirty="0" smtClean="0">
                <a:latin typeface="Calibri Light" pitchFamily="34" charset="0"/>
                <a:cs typeface="Calibri Light" pitchFamily="34" charset="0"/>
              </a:rPr>
              <a:t>IBD</a:t>
            </a:r>
            <a:r>
              <a:rPr lang="he-IL" b="1" dirty="0" smtClean="0">
                <a:latin typeface="Calibri Light" pitchFamily="34" charset="0"/>
                <a:cs typeface="Calibri Light" pitchFamily="34" charset="0"/>
              </a:rPr>
              <a:t> - קרהון / קוליטיס </a:t>
            </a:r>
          </a:p>
          <a:p>
            <a:r>
              <a:rPr lang="he-IL" b="1" dirty="0" smtClean="0">
                <a:latin typeface="Calibri Light" pitchFamily="34" charset="0"/>
                <a:cs typeface="Calibri Light" pitchFamily="34" charset="0"/>
              </a:rPr>
              <a:t>השינה ככלי ריפוי</a:t>
            </a:r>
            <a:endParaRPr lang="en-US" b="1" dirty="0">
              <a:latin typeface="Calibri Light" pitchFamily="34" charset="0"/>
              <a:cs typeface="Calibri Light" pitchFamily="34" charset="0"/>
            </a:endParaRPr>
          </a:p>
          <a:p>
            <a:pPr marL="0" indent="0">
              <a:buNone/>
            </a:pPr>
            <a:endParaRPr lang="he-IL" b="1" dirty="0">
              <a:latin typeface="Calibri Light" pitchFamily="34" charset="0"/>
              <a:cs typeface="Calibri Light" pitchFamily="34" charset="0"/>
            </a:endParaRPr>
          </a:p>
          <a:p>
            <a:endParaRPr lang="he-IL" b="1" dirty="0">
              <a:latin typeface="Calibri Light" pitchFamily="34" charset="0"/>
              <a:cs typeface="Calibri Light" pitchFamily="34" charset="0"/>
            </a:endParaRPr>
          </a:p>
          <a:p>
            <a:endParaRPr lang="he-IL" b="1" dirty="0">
              <a:latin typeface="Calibri Light" pitchFamily="34" charset="0"/>
              <a:cs typeface="Calibri Light" pitchFamily="34" charset="0"/>
            </a:endParaRPr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7E830D-0BB7-4D15-80C0-C19884F95C38}" type="slidenum">
              <a:rPr lang="he-IL" smtClean="0"/>
              <a:t>2</a:t>
            </a:fld>
            <a:endParaRPr lang="he-IL"/>
          </a:p>
        </p:txBody>
      </p:sp>
      <p:sp>
        <p:nvSpPr>
          <p:cNvPr id="7" name="מציין מיקום של כותרת תחתונה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 smtClean="0"/>
              <a:t>בס"ד- כל הזכויות שמורות להדס פדהאל </a:t>
            </a:r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381402051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e-IL" sz="5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itchFamily="34" charset="0"/>
                <a:cs typeface="Calibri Light" pitchFamily="34" charset="0"/>
              </a:rPr>
              <a:t>מבט על מערכת העיכול</a:t>
            </a:r>
            <a:endParaRPr lang="he-IL" sz="5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485658"/>
            <a:ext cx="8424936" cy="5373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7E830D-0BB7-4D15-80C0-C19884F95C38}" type="slidenum">
              <a:rPr lang="he-IL" smtClean="0"/>
              <a:t>3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 smtClean="0"/>
              <a:t>בס"ד- כל הזכויות שמורות להדס פדהאל </a:t>
            </a:r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69088106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e-IL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itchFamily="34" charset="0"/>
                <a:cs typeface="Calibri Light" pitchFamily="34" charset="0"/>
              </a:rPr>
              <a:t>תפקידי מערכת העיכול</a:t>
            </a:r>
            <a:endParaRPr lang="he-IL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 Light" pitchFamily="34" charset="0"/>
              <a:cs typeface="Calibri Light" pitchFamily="34" charset="0"/>
            </a:endParaRP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e-IL" dirty="0" smtClean="0"/>
              <a:t>תנועתיות </a:t>
            </a:r>
          </a:p>
          <a:p>
            <a:r>
              <a:rPr lang="he-IL" dirty="0" smtClean="0"/>
              <a:t>הפרשה </a:t>
            </a:r>
          </a:p>
          <a:p>
            <a:r>
              <a:rPr lang="he-IL" dirty="0" smtClean="0"/>
              <a:t>עיכול</a:t>
            </a:r>
          </a:p>
          <a:p>
            <a:r>
              <a:rPr lang="he-IL" dirty="0" smtClean="0"/>
              <a:t>ספיגה  </a:t>
            </a:r>
          </a:p>
          <a:p>
            <a:pPr marL="114300" indent="0">
              <a:buNone/>
            </a:pPr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7E830D-0BB7-4D15-80C0-C19884F95C38}" type="slidenum">
              <a:rPr lang="he-IL" smtClean="0"/>
              <a:t>4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 smtClean="0"/>
              <a:t>בס"ד- כל הזכויות שמורות להדס פדהאל </a:t>
            </a:r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04783526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e-IL" sz="5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itchFamily="34" charset="0"/>
                <a:cs typeface="Calibri Light" pitchFamily="34" charset="0"/>
              </a:rPr>
              <a:t>עיכול ומה שבניהם....</a:t>
            </a:r>
            <a:endParaRPr lang="he-IL" sz="5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 Light" pitchFamily="34" charset="0"/>
              <a:cs typeface="Calibri Light" pitchFamily="34" charset="0"/>
            </a:endParaRP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700736"/>
          </a:xfrm>
          <a:solidFill>
            <a:srgbClr val="FFFFFF"/>
          </a:solidFill>
        </p:spPr>
        <p:txBody>
          <a:bodyPr>
            <a:normAutofit/>
          </a:bodyPr>
          <a:lstStyle/>
          <a:p>
            <a:r>
              <a:rPr lang="he-IL" sz="2600" b="1" dirty="0" smtClean="0">
                <a:latin typeface="Calibri Light" pitchFamily="34" charset="0"/>
                <a:cs typeface="Calibri Light" pitchFamily="34" charset="0"/>
              </a:rPr>
              <a:t>עיכול - פירושו פירוק כימי של מולקולות ביולוגיות מורכבות למרכיביהם.</a:t>
            </a:r>
          </a:p>
          <a:p>
            <a:r>
              <a:rPr lang="he-IL" sz="2600" b="1" dirty="0">
                <a:latin typeface="Calibri Light" pitchFamily="34" charset="0"/>
                <a:cs typeface="Calibri Light" pitchFamily="34" charset="0"/>
              </a:rPr>
              <a:t>אורך המעי הדק נע בין 6-7 מטר .</a:t>
            </a:r>
          </a:p>
          <a:p>
            <a:r>
              <a:rPr lang="he-IL" sz="2600" b="1" dirty="0" smtClean="0">
                <a:latin typeface="Calibri Light" pitchFamily="34" charset="0"/>
                <a:cs typeface="Calibri Light" pitchFamily="34" charset="0"/>
              </a:rPr>
              <a:t>הפירוק </a:t>
            </a:r>
            <a:r>
              <a:rPr lang="he-IL" sz="2600" b="1" dirty="0">
                <a:latin typeface="Calibri Light" pitchFamily="34" charset="0"/>
                <a:cs typeface="Calibri Light" pitchFamily="34" charset="0"/>
              </a:rPr>
              <a:t>הראשוני של האוכל מתבצע בפה באמצעות הרוק ואנזימי עיכול, לאחר מכן המזון נע </a:t>
            </a:r>
            <a:r>
              <a:rPr lang="he-IL" sz="2600" b="1" dirty="0" smtClean="0">
                <a:latin typeface="Calibri Light" pitchFamily="34" charset="0"/>
                <a:cs typeface="Calibri Light" pitchFamily="34" charset="0"/>
              </a:rPr>
              <a:t>ב-</a:t>
            </a:r>
            <a:r>
              <a:rPr lang="he-IL" sz="26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itchFamily="34" charset="0"/>
                <a:cs typeface="Calibri Light" pitchFamily="34" charset="0"/>
              </a:rPr>
              <a:t>וושט</a:t>
            </a:r>
            <a:r>
              <a:rPr lang="he-IL" sz="2600" b="1" dirty="0" smtClean="0">
                <a:latin typeface="Calibri Light" pitchFamily="34" charset="0"/>
                <a:cs typeface="Calibri Light" pitchFamily="34" charset="0"/>
              </a:rPr>
              <a:t> </a:t>
            </a:r>
            <a:r>
              <a:rPr lang="he-IL" sz="2600" b="1" dirty="0">
                <a:latin typeface="Calibri Light" pitchFamily="34" charset="0"/>
                <a:cs typeface="Calibri Light" pitchFamily="34" charset="0"/>
              </a:rPr>
              <a:t>עד לקיבה שם מתבצע פירוק המזון הראשוני לפני הגיעו למעיים.</a:t>
            </a:r>
          </a:p>
          <a:p>
            <a:r>
              <a:rPr lang="he-IL" sz="2600" b="1" dirty="0" smtClean="0">
                <a:latin typeface="Calibri Light" pitchFamily="34" charset="0"/>
                <a:cs typeface="Calibri Light" pitchFamily="34" charset="0"/>
              </a:rPr>
              <a:t>המזון </a:t>
            </a:r>
            <a:r>
              <a:rPr lang="he-IL" sz="2600" b="1" dirty="0">
                <a:latin typeface="Calibri Light" pitchFamily="34" charset="0"/>
                <a:cs typeface="Calibri Light" pitchFamily="34" charset="0"/>
              </a:rPr>
              <a:t>ממשיך מהמעי הדק למעי הגס (אורכו כמטר וחצי) ומשם ממשיך לחלחולת ,ליציאה כפסולת . </a:t>
            </a:r>
          </a:p>
          <a:p>
            <a:pPr marL="114300" indent="0">
              <a:buNone/>
            </a:pPr>
            <a:endParaRPr lang="he-IL" sz="2600" b="1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7E830D-0BB7-4D15-80C0-C19884F95C38}" type="slidenum">
              <a:rPr lang="he-IL" smtClean="0"/>
              <a:t>5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 smtClean="0"/>
              <a:t>בס"ד- כל הזכויות שמורות להדס פדהאל </a:t>
            </a:r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030909319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e-IL" sz="5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itchFamily="34" charset="0"/>
                <a:cs typeface="Calibri Light" pitchFamily="34" charset="0"/>
              </a:rPr>
              <a:t>הוושט -</a:t>
            </a:r>
            <a:r>
              <a:rPr lang="en-US" sz="5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itchFamily="34" charset="0"/>
                <a:cs typeface="Calibri Light" pitchFamily="34" charset="0"/>
              </a:rPr>
              <a:t>Esophagus</a:t>
            </a:r>
            <a:endParaRPr lang="he-IL" sz="5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395536" y="1772816"/>
            <a:ext cx="8435280" cy="4373563"/>
          </a:xfrm>
          <a:solidFill>
            <a:srgbClr val="FFFFFF"/>
          </a:solidFill>
        </p:spPr>
        <p:txBody>
          <a:bodyPr/>
          <a:lstStyle/>
          <a:p>
            <a:r>
              <a:rPr lang="he-IL" b="1" dirty="0">
                <a:latin typeface="Calibri Light" pitchFamily="34" charset="0"/>
                <a:cs typeface="Calibri Light" pitchFamily="34" charset="0"/>
              </a:rPr>
              <a:t>הושט מתחברת לקיבה בצורה </a:t>
            </a:r>
            <a:r>
              <a:rPr lang="he-IL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itchFamily="34" charset="0"/>
                <a:cs typeface="Calibri Light" pitchFamily="34" charset="0"/>
              </a:rPr>
              <a:t>אנכית </a:t>
            </a:r>
            <a:r>
              <a:rPr lang="he-IL" b="1" dirty="0">
                <a:latin typeface="Calibri Light" pitchFamily="34" charset="0"/>
                <a:cs typeface="Calibri Light" pitchFamily="34" charset="0"/>
              </a:rPr>
              <a:t>מהצד ולא מלמעלה על מנת למנוע ריפלוקס וכן למנוע חזרת חומצות קיבה מעלה .</a:t>
            </a:r>
          </a:p>
          <a:p>
            <a:endParaRPr lang="he-IL" b="1" dirty="0" smtClean="0">
              <a:latin typeface="Calibri Light" pitchFamily="34" charset="0"/>
              <a:cs typeface="Calibri Light" pitchFamily="34" charset="0"/>
            </a:endParaRPr>
          </a:p>
          <a:p>
            <a:r>
              <a:rPr lang="he-IL" b="1" dirty="0" smtClean="0">
                <a:latin typeface="Calibri Light" pitchFamily="34" charset="0"/>
                <a:cs typeface="Calibri Light" pitchFamily="34" charset="0"/>
              </a:rPr>
              <a:t>נלמד מכאן </a:t>
            </a:r>
            <a:r>
              <a:rPr lang="he-IL" b="1" dirty="0">
                <a:latin typeface="Calibri Light" pitchFamily="34" charset="0"/>
                <a:cs typeface="Calibri Light" pitchFamily="34" charset="0"/>
              </a:rPr>
              <a:t>שמצב </a:t>
            </a:r>
            <a:r>
              <a:rPr lang="he-IL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itchFamily="34" charset="0"/>
                <a:cs typeface="Calibri Light" pitchFamily="34" charset="0"/>
              </a:rPr>
              <a:t>ריפלוקס </a:t>
            </a:r>
            <a:r>
              <a:rPr lang="he-IL" b="1" dirty="0">
                <a:latin typeface="Calibri Light" pitchFamily="34" charset="0"/>
                <a:cs typeface="Calibri Light" pitchFamily="34" charset="0"/>
              </a:rPr>
              <a:t>הינו </a:t>
            </a:r>
            <a:r>
              <a:rPr lang="en-US" b="1" dirty="0">
                <a:latin typeface="Calibri Light" pitchFamily="34" charset="0"/>
                <a:cs typeface="Calibri Light" pitchFamily="34" charset="0"/>
              </a:rPr>
              <a:t/>
            </a:r>
            <a:br>
              <a:rPr lang="en-US" b="1" dirty="0">
                <a:latin typeface="Calibri Light" pitchFamily="34" charset="0"/>
                <a:cs typeface="Calibri Light" pitchFamily="34" charset="0"/>
              </a:rPr>
            </a:br>
            <a:r>
              <a:rPr lang="he-IL" b="1" dirty="0">
                <a:latin typeface="Calibri Light" pitchFamily="34" charset="0"/>
                <a:cs typeface="Calibri Light" pitchFamily="34" charset="0"/>
              </a:rPr>
              <a:t>חזרה של חומצות קיבה ואוכל</a:t>
            </a:r>
            <a:r>
              <a:rPr lang="en-US" b="1" dirty="0">
                <a:latin typeface="Calibri Light" pitchFamily="34" charset="0"/>
                <a:cs typeface="Calibri Light" pitchFamily="34" charset="0"/>
              </a:rPr>
              <a:t/>
            </a:r>
            <a:br>
              <a:rPr lang="en-US" b="1" dirty="0">
                <a:latin typeface="Calibri Light" pitchFamily="34" charset="0"/>
                <a:cs typeface="Calibri Light" pitchFamily="34" charset="0"/>
              </a:rPr>
            </a:br>
            <a:r>
              <a:rPr lang="he-IL" b="1" dirty="0" smtClean="0">
                <a:latin typeface="Calibri Light" pitchFamily="34" charset="0"/>
                <a:cs typeface="Calibri Light" pitchFamily="34" charset="0"/>
              </a:rPr>
              <a:t>כלפי מעלה </a:t>
            </a:r>
            <a:r>
              <a:rPr lang="he-IL" b="1" dirty="0">
                <a:latin typeface="Calibri Light" pitchFamily="34" charset="0"/>
                <a:cs typeface="Calibri Light" pitchFamily="34" charset="0"/>
              </a:rPr>
              <a:t>.</a:t>
            </a:r>
            <a:r>
              <a:rPr lang="en-US" dirty="0">
                <a:latin typeface="Calibri Light" pitchFamily="34" charset="0"/>
                <a:cs typeface="Calibri Light" pitchFamily="34" charset="0"/>
              </a:rPr>
              <a:t/>
            </a:r>
            <a:br>
              <a:rPr lang="en-US" dirty="0">
                <a:latin typeface="Calibri Light" pitchFamily="34" charset="0"/>
                <a:cs typeface="Calibri Light" pitchFamily="34" charset="0"/>
              </a:rPr>
            </a:br>
            <a:endParaRPr lang="he-IL" dirty="0">
              <a:latin typeface="Calibri Light" pitchFamily="34" charset="0"/>
              <a:cs typeface="Calibri Light" pitchFamily="34" charset="0"/>
            </a:endParaRPr>
          </a:p>
          <a:p>
            <a:pPr marL="114300" indent="0">
              <a:buNone/>
            </a:pPr>
            <a:endParaRPr lang="he-IL" dirty="0">
              <a:latin typeface="Calibri Light" pitchFamily="34" charset="0"/>
              <a:cs typeface="Calibri Light" pitchFamily="34" charset="0"/>
            </a:endParaRPr>
          </a:p>
          <a:p>
            <a:pPr marL="0" indent="0">
              <a:buNone/>
            </a:pPr>
            <a:endParaRPr lang="he-IL" dirty="0">
              <a:latin typeface="Calibri Light" pitchFamily="34" charset="0"/>
              <a:cs typeface="Calibri Light" pitchFamily="34" charset="0"/>
            </a:endParaRPr>
          </a:p>
          <a:p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7E830D-0BB7-4D15-80C0-C19884F95C38}" type="slidenum">
              <a:rPr lang="he-IL" smtClean="0"/>
              <a:t>6</a:t>
            </a:fld>
            <a:endParaRPr lang="he-IL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843" y="3212976"/>
            <a:ext cx="3908425" cy="297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5" y="4509120"/>
            <a:ext cx="2428865" cy="16083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 smtClean="0"/>
              <a:t>בס"ד- כל הזכויות שמורות להדס פדהאל </a:t>
            </a:r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643166299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e-IL" sz="5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itchFamily="34" charset="0"/>
                <a:cs typeface="Calibri Light" pitchFamily="34" charset="0"/>
              </a:rPr>
              <a:t>תפקידי הקיבה </a:t>
            </a:r>
            <a:endParaRPr lang="he-IL" sz="5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 Light" pitchFamily="34" charset="0"/>
              <a:cs typeface="Calibri Light" pitchFamily="34" charset="0"/>
            </a:endParaRPr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7E830D-0BB7-4D15-80C0-C19884F95C38}" type="slidenum">
              <a:rPr lang="he-IL" smtClean="0"/>
              <a:t>7</a:t>
            </a:fld>
            <a:endParaRPr lang="he-IL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769796"/>
            <a:ext cx="8352928" cy="45395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 smtClean="0"/>
              <a:t>בס"ד- כל הזכויות שמורות להדס פדהאל </a:t>
            </a:r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050470538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e-IL" sz="5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itchFamily="34" charset="0"/>
                <a:cs typeface="Calibri Light" pitchFamily="34" charset="0"/>
              </a:rPr>
              <a:t>גורמים המשפיעים על ספיגת המזון</a:t>
            </a:r>
            <a:endParaRPr lang="he-IL" sz="5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 Light" pitchFamily="34" charset="0"/>
              <a:cs typeface="Calibri Light" pitchFamily="34" charset="0"/>
            </a:endParaRP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solidFill>
            <a:srgbClr val="FFFFFF"/>
          </a:solidFill>
        </p:spPr>
        <p:txBody>
          <a:bodyPr/>
          <a:lstStyle/>
          <a:p>
            <a:r>
              <a:rPr lang="he-IL" b="1" dirty="0">
                <a:latin typeface="Calibri Light" pitchFamily="34" charset="0"/>
                <a:cs typeface="Calibri Light" pitchFamily="34" charset="0"/>
              </a:rPr>
              <a:t>כמות המזון הנאכל </a:t>
            </a:r>
          </a:p>
          <a:p>
            <a:r>
              <a:rPr lang="he-IL" b="1" dirty="0">
                <a:latin typeface="Calibri Light" pitchFamily="34" charset="0"/>
                <a:cs typeface="Calibri Light" pitchFamily="34" charset="0"/>
              </a:rPr>
              <a:t>סדר האכילה </a:t>
            </a:r>
          </a:p>
          <a:p>
            <a:r>
              <a:rPr lang="he-IL" b="1" dirty="0">
                <a:latin typeface="Calibri Light" pitchFamily="34" charset="0"/>
                <a:cs typeface="Calibri Light" pitchFamily="34" charset="0"/>
              </a:rPr>
              <a:t>איכות המזון</a:t>
            </a:r>
          </a:p>
          <a:p>
            <a:r>
              <a:rPr lang="he-IL" b="1" dirty="0">
                <a:latin typeface="Calibri Light" pitchFamily="34" charset="0"/>
                <a:cs typeface="Calibri Light" pitchFamily="34" charset="0"/>
              </a:rPr>
              <a:t>עיתוי האכילה </a:t>
            </a:r>
          </a:p>
          <a:p>
            <a:r>
              <a:rPr lang="he-IL" b="1" dirty="0">
                <a:latin typeface="Calibri Light" pitchFamily="34" charset="0"/>
                <a:cs typeface="Calibri Light" pitchFamily="34" charset="0"/>
              </a:rPr>
              <a:t>חשיבות לעיסת המזון </a:t>
            </a:r>
            <a:r>
              <a:rPr lang="he-IL" b="1" dirty="0" smtClean="0">
                <a:latin typeface="Calibri Light" pitchFamily="34" charset="0"/>
                <a:cs typeface="Calibri Light" pitchFamily="34" charset="0"/>
              </a:rPr>
              <a:t>וע"י כך, </a:t>
            </a:r>
            <a:r>
              <a:rPr lang="he-IL" b="1" dirty="0">
                <a:latin typeface="Calibri Light" pitchFamily="34" charset="0"/>
                <a:cs typeface="Calibri Light" pitchFamily="34" charset="0"/>
              </a:rPr>
              <a:t>הפרשת הורמוני רעב ושובע </a:t>
            </a:r>
          </a:p>
          <a:p>
            <a:pPr marL="0" indent="0">
              <a:buNone/>
            </a:pPr>
            <a:r>
              <a:rPr lang="he-IL" b="1" dirty="0">
                <a:latin typeface="Calibri Light" pitchFamily="34" charset="0"/>
                <a:cs typeface="Calibri Light" pitchFamily="34" charset="0"/>
              </a:rPr>
              <a:t> </a:t>
            </a:r>
          </a:p>
          <a:p>
            <a:pPr marL="114300" indent="0">
              <a:buNone/>
            </a:pPr>
            <a:endParaRPr lang="he-IL" b="1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7E830D-0BB7-4D15-80C0-C19884F95C38}" type="slidenum">
              <a:rPr lang="he-IL" smtClean="0"/>
              <a:t>8</a:t>
            </a:fld>
            <a:endParaRPr lang="he-IL"/>
          </a:p>
        </p:txBody>
      </p:sp>
      <p:graphicFrame>
        <p:nvGraphicFramePr>
          <p:cNvPr id="5" name="דיאגרמה 4"/>
          <p:cNvGraphicFramePr/>
          <p:nvPr>
            <p:extLst>
              <p:ext uri="{D42A27DB-BD31-4B8C-83A1-F6EECF244321}">
                <p14:modId xmlns:p14="http://schemas.microsoft.com/office/powerpoint/2010/main" val="563296446"/>
              </p:ext>
            </p:extLst>
          </p:nvPr>
        </p:nvGraphicFramePr>
        <p:xfrm>
          <a:off x="971600" y="4005064"/>
          <a:ext cx="7416824" cy="16719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 smtClean="0"/>
              <a:t>בס"ד- כל הזכויות שמורות להדס פדהאל </a:t>
            </a:r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220880124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e-IL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itchFamily="34" charset="0"/>
                <a:cs typeface="Calibri Light" pitchFamily="34" charset="0"/>
              </a:rPr>
              <a:t>גורמים המשפיעים על ספיגת המזון</a:t>
            </a:r>
            <a:endParaRPr lang="he-IL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solidFill>
            <a:srgbClr val="FFFFFF"/>
          </a:solidFill>
        </p:spPr>
        <p:txBody>
          <a:bodyPr>
            <a:noAutofit/>
          </a:bodyPr>
          <a:lstStyle/>
          <a:p>
            <a:r>
              <a:rPr lang="he-IL" b="1" dirty="0">
                <a:latin typeface="Calibri Light" pitchFamily="34" charset="0"/>
                <a:cs typeface="Calibri Light" pitchFamily="34" charset="0"/>
              </a:rPr>
              <a:t>כאשר מתקיימת לעיסה לא מושלמת של המזון </a:t>
            </a:r>
            <a:r>
              <a:rPr lang="he-IL" b="1" dirty="0" smtClean="0">
                <a:latin typeface="Calibri Light" pitchFamily="34" charset="0"/>
                <a:cs typeface="Calibri Light" pitchFamily="34" charset="0"/>
              </a:rPr>
              <a:t>,או </a:t>
            </a:r>
            <a:r>
              <a:rPr lang="he-IL" b="1" dirty="0">
                <a:latin typeface="Calibri Light" pitchFamily="34" charset="0"/>
                <a:cs typeface="Calibri Light" pitchFamily="34" charset="0"/>
              </a:rPr>
              <a:t>מילוי מלא של הקיבה במזון עד אפס מקום במהלך ארוחה, לא מתבצע פירוק מיטבי של </a:t>
            </a:r>
            <a:r>
              <a:rPr lang="he-IL" b="1" dirty="0" smtClean="0">
                <a:latin typeface="Calibri Light" pitchFamily="34" charset="0"/>
                <a:cs typeface="Calibri Light" pitchFamily="34" charset="0"/>
              </a:rPr>
              <a:t>המזון. בשל </a:t>
            </a:r>
            <a:r>
              <a:rPr lang="he-IL" b="1" dirty="0">
                <a:latin typeface="Calibri Light" pitchFamily="34" charset="0"/>
                <a:cs typeface="Calibri Light" pitchFamily="34" charset="0"/>
              </a:rPr>
              <a:t>כך </a:t>
            </a:r>
            <a:r>
              <a:rPr lang="he-IL" b="1" dirty="0" smtClean="0">
                <a:latin typeface="Calibri Light" pitchFamily="34" charset="0"/>
                <a:cs typeface="Calibri Light" pitchFamily="34" charset="0"/>
              </a:rPr>
              <a:t>,לא </a:t>
            </a:r>
            <a:r>
              <a:rPr lang="he-IL" b="1" dirty="0">
                <a:latin typeface="Calibri Light" pitchFamily="34" charset="0"/>
                <a:cs typeface="Calibri Light" pitchFamily="34" charset="0"/>
              </a:rPr>
              <a:t>מתבצע הפירוק הראשוני של המזון ואין מגע של </a:t>
            </a:r>
            <a:r>
              <a:rPr lang="he-IL" b="1" u="sng" dirty="0">
                <a:latin typeface="Calibri Light" pitchFamily="34" charset="0"/>
                <a:cs typeface="Calibri Light" pitchFamily="34" charset="0"/>
              </a:rPr>
              <a:t>חומצות קיבה</a:t>
            </a:r>
            <a:r>
              <a:rPr lang="he-IL" b="1" dirty="0">
                <a:latin typeface="Calibri Light" pitchFamily="34" charset="0"/>
                <a:cs typeface="Calibri Light" pitchFamily="34" charset="0"/>
              </a:rPr>
              <a:t> עם המזון</a:t>
            </a:r>
            <a:r>
              <a:rPr lang="he-IL" b="1" dirty="0" smtClean="0">
                <a:latin typeface="Calibri Light" pitchFamily="34" charset="0"/>
                <a:cs typeface="Calibri Light" pitchFamily="34" charset="0"/>
              </a:rPr>
              <a:t>.   </a:t>
            </a:r>
          </a:p>
          <a:p>
            <a:r>
              <a:rPr lang="he-IL" b="1" dirty="0" smtClean="0">
                <a:latin typeface="Calibri Light" pitchFamily="34" charset="0"/>
                <a:cs typeface="Calibri Light" pitchFamily="34" charset="0"/>
              </a:rPr>
              <a:t>והתוצאה היא חוסר פירוק המזון ומעברו למעיים לא מפורק </a:t>
            </a:r>
            <a:endParaRPr lang="en-US" b="1" dirty="0" smtClean="0">
              <a:latin typeface="Calibri Light" pitchFamily="34" charset="0"/>
              <a:cs typeface="Calibri Light" pitchFamily="34" charset="0"/>
            </a:endParaRPr>
          </a:p>
          <a:p>
            <a:r>
              <a:rPr lang="he-IL" b="1" dirty="0" smtClean="0">
                <a:latin typeface="Calibri Light" pitchFamily="34" charset="0"/>
                <a:cs typeface="Calibri Light" pitchFamily="34" charset="0"/>
              </a:rPr>
              <a:t>המשך התהליך של המזון המפורק הינו לכיוון הכבד למיון ונטרול רעלים .</a:t>
            </a:r>
          </a:p>
          <a:p>
            <a:r>
              <a:rPr lang="he-IL" b="1" dirty="0" smtClean="0">
                <a:latin typeface="Calibri Light" pitchFamily="34" charset="0"/>
                <a:cs typeface="Calibri Light" pitchFamily="34" charset="0"/>
              </a:rPr>
              <a:t>בנוסף כאשר אין לעיסה מושלמת והעדר פירוק מזון ,לא מתקיים </a:t>
            </a:r>
            <a:r>
              <a:rPr lang="he-IL" b="1" u="sng" dirty="0" smtClean="0">
                <a:latin typeface="Calibri Light" pitchFamily="34" charset="0"/>
                <a:cs typeface="Calibri Light" pitchFamily="34" charset="0"/>
              </a:rPr>
              <a:t>תהליך נטרול רעלים המתבצע  בכבד</a:t>
            </a:r>
            <a:r>
              <a:rPr lang="he-IL" b="1" dirty="0" smtClean="0">
                <a:latin typeface="Calibri Light" pitchFamily="34" charset="0"/>
                <a:cs typeface="Calibri Light" pitchFamily="34" charset="0"/>
              </a:rPr>
              <a:t>.</a:t>
            </a:r>
          </a:p>
          <a:p>
            <a:r>
              <a:rPr lang="he-IL" b="1" dirty="0" smtClean="0">
                <a:latin typeface="Calibri Light" pitchFamily="34" charset="0"/>
                <a:cs typeface="Calibri Light" pitchFamily="34" charset="0"/>
              </a:rPr>
              <a:t>כאשר </a:t>
            </a:r>
            <a:r>
              <a:rPr lang="he-IL" b="1" dirty="0">
                <a:latin typeface="Calibri Light" pitchFamily="34" charset="0"/>
                <a:cs typeface="Calibri Light" pitchFamily="34" charset="0"/>
              </a:rPr>
              <a:t>אין ספיגה בקיבה לא מתקיימת המשכיות של הכבד .</a:t>
            </a:r>
          </a:p>
          <a:p>
            <a:endParaRPr lang="he-IL" sz="2600" b="1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7E830D-0BB7-4D15-80C0-C19884F95C38}" type="slidenum">
              <a:rPr lang="he-IL" smtClean="0"/>
              <a:t>9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 smtClean="0"/>
              <a:t>בס"ד- כל הזכויות שמורות להדס פדהאל </a:t>
            </a:r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895711765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e-IL" sz="5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itchFamily="34" charset="0"/>
                <a:cs typeface="Calibri Light" pitchFamily="34" charset="0"/>
              </a:rPr>
              <a:t>חומציות הקיבה ...</a:t>
            </a:r>
            <a:endParaRPr lang="he-IL" sz="5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 Light" pitchFamily="34" charset="0"/>
              <a:cs typeface="Calibri Light" pitchFamily="34" charset="0"/>
            </a:endParaRP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solidFill>
            <a:srgbClr val="FFFFFF"/>
          </a:solidFill>
        </p:spPr>
        <p:txBody>
          <a:bodyPr>
            <a:normAutofit/>
          </a:bodyPr>
          <a:lstStyle/>
          <a:p>
            <a:r>
              <a:rPr lang="he-IL" b="1" dirty="0">
                <a:latin typeface="Calibri Light" pitchFamily="34" charset="0"/>
                <a:cs typeface="Calibri Light" pitchFamily="34" charset="0"/>
              </a:rPr>
              <a:t>הקיבה מכילה חומצת קיבה אשר מסייעת לפירוק המזון</a:t>
            </a:r>
            <a:r>
              <a:rPr lang="he-IL" b="1" dirty="0" smtClean="0">
                <a:latin typeface="Calibri Light" pitchFamily="34" charset="0"/>
                <a:cs typeface="Calibri Light" pitchFamily="34" charset="0"/>
              </a:rPr>
              <a:t>.</a:t>
            </a:r>
            <a:r>
              <a:rPr lang="en-US" b="1" dirty="0" smtClean="0">
                <a:latin typeface="Calibri Light" pitchFamily="34" charset="0"/>
                <a:cs typeface="Calibri Light" pitchFamily="34" charset="0"/>
              </a:rPr>
              <a:t/>
            </a:r>
            <a:br>
              <a:rPr lang="en-US" b="1" dirty="0" smtClean="0">
                <a:latin typeface="Calibri Light" pitchFamily="34" charset="0"/>
                <a:cs typeface="Calibri Light" pitchFamily="34" charset="0"/>
              </a:rPr>
            </a:br>
            <a:endParaRPr lang="he-IL" b="1" dirty="0">
              <a:latin typeface="Calibri Light" pitchFamily="34" charset="0"/>
              <a:cs typeface="Calibri Light" pitchFamily="34" charset="0"/>
            </a:endParaRPr>
          </a:p>
          <a:p>
            <a:r>
              <a:rPr lang="he-IL" b="1" dirty="0" smtClean="0">
                <a:latin typeface="Calibri Light" pitchFamily="34" charset="0"/>
                <a:cs typeface="Calibri Light" pitchFamily="34" charset="0"/>
              </a:rPr>
              <a:t> </a:t>
            </a:r>
            <a:r>
              <a:rPr lang="en-US" b="1" dirty="0" smtClean="0">
                <a:latin typeface="Calibri Light" pitchFamily="34" charset="0"/>
                <a:cs typeface="Calibri Light" pitchFamily="34" charset="0"/>
              </a:rPr>
              <a:t> </a:t>
            </a:r>
            <a:r>
              <a:rPr lang="en-US" b="1" dirty="0">
                <a:latin typeface="Calibri Light" pitchFamily="34" charset="0"/>
                <a:cs typeface="Calibri Light" pitchFamily="34" charset="0"/>
              </a:rPr>
              <a:t>P.H</a:t>
            </a:r>
            <a:r>
              <a:rPr lang="he-IL" b="1" dirty="0">
                <a:latin typeface="Calibri Light" pitchFamily="34" charset="0"/>
                <a:cs typeface="Calibri Light" pitchFamily="34" charset="0"/>
              </a:rPr>
              <a:t>של חומצת הקיבה הינו בין 1-2 </a:t>
            </a:r>
            <a:r>
              <a:rPr lang="he-IL" b="1" dirty="0" smtClean="0">
                <a:latin typeface="Calibri Light" pitchFamily="34" charset="0"/>
                <a:cs typeface="Calibri Light" pitchFamily="34" charset="0"/>
              </a:rPr>
              <a:t>.</a:t>
            </a:r>
            <a:r>
              <a:rPr lang="en-US" b="1" dirty="0" smtClean="0">
                <a:latin typeface="Calibri Light" pitchFamily="34" charset="0"/>
                <a:cs typeface="Calibri Light" pitchFamily="34" charset="0"/>
              </a:rPr>
              <a:t/>
            </a:r>
            <a:br>
              <a:rPr lang="en-US" b="1" dirty="0" smtClean="0">
                <a:latin typeface="Calibri Light" pitchFamily="34" charset="0"/>
                <a:cs typeface="Calibri Light" pitchFamily="34" charset="0"/>
              </a:rPr>
            </a:br>
            <a:endParaRPr lang="he-IL" b="1" dirty="0">
              <a:latin typeface="Calibri Light" pitchFamily="34" charset="0"/>
              <a:cs typeface="Calibri Light" pitchFamily="34" charset="0"/>
            </a:endParaRPr>
          </a:p>
          <a:p>
            <a:r>
              <a:rPr lang="he-IL" b="1" dirty="0" smtClean="0">
                <a:latin typeface="Calibri Light" pitchFamily="34" charset="0"/>
                <a:cs typeface="Calibri Light" pitchFamily="34" charset="0"/>
              </a:rPr>
              <a:t>בהעדר </a:t>
            </a:r>
            <a:r>
              <a:rPr lang="he-IL" b="1" dirty="0">
                <a:latin typeface="Calibri Light" pitchFamily="34" charset="0"/>
                <a:cs typeface="Calibri Light" pitchFamily="34" charset="0"/>
              </a:rPr>
              <a:t>חומציות גבוהה אין אפשרות לקיבה לבצע תהליכי פירוק ועיכול המזון. </a:t>
            </a:r>
            <a:r>
              <a:rPr lang="en-US" b="1" dirty="0" smtClean="0">
                <a:latin typeface="Calibri Light" pitchFamily="34" charset="0"/>
                <a:cs typeface="Calibri Light" pitchFamily="34" charset="0"/>
              </a:rPr>
              <a:t/>
            </a:r>
            <a:br>
              <a:rPr lang="en-US" b="1" dirty="0" smtClean="0">
                <a:latin typeface="Calibri Light" pitchFamily="34" charset="0"/>
                <a:cs typeface="Calibri Light" pitchFamily="34" charset="0"/>
              </a:rPr>
            </a:br>
            <a:endParaRPr lang="he-IL" b="1" dirty="0">
              <a:latin typeface="Calibri Light" pitchFamily="34" charset="0"/>
              <a:cs typeface="Calibri Light" pitchFamily="34" charset="0"/>
            </a:endParaRPr>
          </a:p>
          <a:p>
            <a:r>
              <a:rPr lang="he-IL" b="1" dirty="0" smtClean="0">
                <a:latin typeface="Calibri Light" pitchFamily="34" charset="0"/>
                <a:cs typeface="Calibri Light" pitchFamily="34" charset="0"/>
              </a:rPr>
              <a:t>כמו </a:t>
            </a:r>
            <a:r>
              <a:rPr lang="he-IL" b="1" dirty="0">
                <a:latin typeface="Calibri Light" pitchFamily="34" charset="0"/>
                <a:cs typeface="Calibri Light" pitchFamily="34" charset="0"/>
              </a:rPr>
              <a:t>כן, קיימים הורמוני עיכול חשובים בקיבה כגון: </a:t>
            </a:r>
            <a:r>
              <a:rPr lang="he-IL" b="1" dirty="0" err="1">
                <a:latin typeface="Calibri Light" pitchFamily="34" charset="0"/>
                <a:cs typeface="Calibri Light" pitchFamily="34" charset="0"/>
              </a:rPr>
              <a:t>גסטרין</a:t>
            </a:r>
            <a:r>
              <a:rPr lang="he-IL" b="1" dirty="0">
                <a:latin typeface="Calibri Light" pitchFamily="34" charset="0"/>
                <a:cs typeface="Calibri Light" pitchFamily="34" charset="0"/>
              </a:rPr>
              <a:t> </a:t>
            </a:r>
            <a:r>
              <a:rPr lang="he-IL" b="1" dirty="0" err="1" smtClean="0">
                <a:latin typeface="Calibri Light" pitchFamily="34" charset="0"/>
                <a:cs typeface="Calibri Light" pitchFamily="34" charset="0"/>
              </a:rPr>
              <a:t>ופפסינוגן</a:t>
            </a:r>
            <a:r>
              <a:rPr lang="he-IL" b="1" dirty="0" smtClean="0">
                <a:latin typeface="Calibri Light" pitchFamily="34" charset="0"/>
                <a:cs typeface="Calibri Light" pitchFamily="34" charset="0"/>
              </a:rPr>
              <a:t> האחראים על פירוק והפרשת חומצות מסוימות בדפנות הקיבה .</a:t>
            </a:r>
            <a:endParaRPr lang="he-IL" b="1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7E830D-0BB7-4D15-80C0-C19884F95C38}" type="slidenum">
              <a:rPr lang="he-IL" smtClean="0"/>
              <a:t>10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 smtClean="0"/>
              <a:t>בס"ד- כל הזכויות שמורות להדס פדהאל </a:t>
            </a:r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532204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itchFamily="34" charset="0"/>
                <a:cs typeface="Calibri Light" pitchFamily="34" charset="0"/>
              </a:rPr>
              <a:t>p.h</a:t>
            </a:r>
            <a:endParaRPr lang="he-IL" sz="5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 Light" pitchFamily="34" charset="0"/>
              <a:cs typeface="Calibri Light" pitchFamily="34" charset="0"/>
            </a:endParaRP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e-IL" b="1" dirty="0" smtClean="0">
                <a:latin typeface="Calibri Light" pitchFamily="34" charset="0"/>
                <a:cs typeface="Calibri Light" pitchFamily="34" charset="0"/>
              </a:rPr>
              <a:t>רמת החומציות נמדדת על ידי </a:t>
            </a:r>
            <a:r>
              <a:rPr lang="en-US" b="1" dirty="0" smtClean="0">
                <a:latin typeface="Calibri Light" pitchFamily="34" charset="0"/>
                <a:cs typeface="Calibri Light" pitchFamily="34" charset="0"/>
              </a:rPr>
              <a:t>P.H </a:t>
            </a:r>
          </a:p>
          <a:p>
            <a:r>
              <a:rPr lang="he-IL" b="1" dirty="0" smtClean="0">
                <a:latin typeface="Calibri Light" pitchFamily="34" charset="0"/>
                <a:cs typeface="Calibri Light" pitchFamily="34" charset="0"/>
              </a:rPr>
              <a:t>קיימת סקאלה מ -1-14 אשר- 1 זהו המדד החומצי ביותר</a:t>
            </a:r>
          </a:p>
          <a:p>
            <a:r>
              <a:rPr lang="he-IL" b="1" dirty="0" smtClean="0">
                <a:latin typeface="Calibri Light" pitchFamily="34" charset="0"/>
                <a:cs typeface="Calibri Light" pitchFamily="34" charset="0"/>
              </a:rPr>
              <a:t>המדד הבסיסי ביותר הינו 14 </a:t>
            </a:r>
          </a:p>
          <a:p>
            <a:r>
              <a:rPr lang="he-IL" b="1" dirty="0" smtClean="0">
                <a:latin typeface="Calibri Light" pitchFamily="34" charset="0"/>
                <a:cs typeface="Calibri Light" pitchFamily="34" charset="0"/>
              </a:rPr>
              <a:t>המדדים הניטרליים נעים בין -6 ל-7 </a:t>
            </a:r>
          </a:p>
          <a:p>
            <a:pPr marL="114300" indent="0">
              <a:buNone/>
            </a:pPr>
            <a:endParaRPr lang="he-IL" b="1" dirty="0">
              <a:latin typeface="Calibri Light" pitchFamily="34" charset="0"/>
              <a:cs typeface="Calibri Light" pitchFamily="34" charset="0"/>
            </a:endParaRPr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7E830D-0BB7-4D15-80C0-C19884F95C38}" type="slidenum">
              <a:rPr lang="he-IL" smtClean="0"/>
              <a:t>11</a:t>
            </a:fld>
            <a:endParaRPr lang="he-IL"/>
          </a:p>
        </p:txBody>
      </p:sp>
      <p:pic>
        <p:nvPicPr>
          <p:cNvPr id="5" name="תמונה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204" y="3933056"/>
            <a:ext cx="7527236" cy="2520280"/>
          </a:xfrm>
          <a:prstGeom prst="rect">
            <a:avLst/>
          </a:prstGeom>
          <a:effectLst>
            <a:glow rad="228600">
              <a:schemeClr val="accent1">
                <a:satMod val="175000"/>
                <a:alpha val="40000"/>
              </a:schemeClr>
            </a:glow>
          </a:effectLst>
          <a:scene3d>
            <a:camera prst="perspectiveFront"/>
            <a:lightRig rig="threePt" dir="t"/>
          </a:scene3d>
          <a:sp3d prstMaterial="metal">
            <a:bevelT/>
          </a:sp3d>
        </p:spPr>
      </p:pic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 smtClean="0"/>
              <a:t>בס"ד- כל הזכויות שמורות להדס פדהאל </a:t>
            </a:r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55425816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itchFamily="34" charset="0"/>
                <a:cs typeface="Calibri Light" pitchFamily="34" charset="0"/>
              </a:rPr>
              <a:t>p.h</a:t>
            </a:r>
            <a:endParaRPr lang="he-IL" sz="5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 Light" pitchFamily="34" charset="0"/>
              <a:cs typeface="Calibri Light" pitchFamily="34" charset="0"/>
            </a:endParaRPr>
          </a:p>
        </p:txBody>
      </p:sp>
      <p:pic>
        <p:nvPicPr>
          <p:cNvPr id="5" name="מציין מיקום תוכן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1484784"/>
            <a:ext cx="8323820" cy="4824536"/>
          </a:xfrm>
          <a:effectLst>
            <a:glow rad="228600">
              <a:schemeClr val="accent6">
                <a:satMod val="175000"/>
                <a:alpha val="40000"/>
              </a:schemeClr>
            </a:glow>
          </a:effectLst>
          <a:scene3d>
            <a:camera prst="obliqueTopRight"/>
            <a:lightRig rig="threePt" dir="t"/>
          </a:scene3d>
          <a:sp3d>
            <a:bevelT/>
            <a:bevelB prst="angle"/>
          </a:sp3d>
        </p:spPr>
      </p:pic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7E830D-0BB7-4D15-80C0-C19884F95C38}" type="slidenum">
              <a:rPr lang="he-IL" smtClean="0"/>
              <a:t>12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 smtClean="0"/>
              <a:t>בס"ד- כל הזכויות שמורות להדס פדהאל </a:t>
            </a:r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536147057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e-IL" sz="4400" b="1" dirty="0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itchFamily="34" charset="0"/>
                <a:cs typeface="Calibri Light" pitchFamily="34" charset="0"/>
              </a:rPr>
              <a:t>מעט על הפלורה הטבעית </a:t>
            </a:r>
            <a:endParaRPr lang="he-IL" sz="4400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e-IL" b="1" dirty="0" smtClean="0">
                <a:latin typeface="Calibri Light" pitchFamily="34" charset="0"/>
                <a:cs typeface="Calibri Light" pitchFamily="34" charset="0"/>
              </a:rPr>
              <a:t>הפלורה הטבעית מורכבת מחיידקים ומיקרובים אשר שוהים במצב של סימביוזה ,כאשר מתקיים מצב בריאותי תקין בגוף .</a:t>
            </a:r>
          </a:p>
          <a:p>
            <a:r>
              <a:rPr lang="he-IL" b="1" dirty="0" smtClean="0">
                <a:latin typeface="Calibri Light" pitchFamily="34" charset="0"/>
                <a:cs typeface="Calibri Light" pitchFamily="34" charset="0"/>
              </a:rPr>
              <a:t>במצב תקין זה מתקיים מצב של פירוק וייצור של ויטמינים ומינרלים .</a:t>
            </a:r>
          </a:p>
          <a:p>
            <a:r>
              <a:rPr lang="he-IL" b="1" dirty="0" smtClean="0">
                <a:latin typeface="Calibri Light" pitchFamily="34" charset="0"/>
                <a:cs typeface="Calibri Light" pitchFamily="34" charset="0"/>
              </a:rPr>
              <a:t>כאשר יש העדר איזון של פלורת המעיים נראה מצב בו יש עליה וריבוי של אורגניזם מסוים .</a:t>
            </a:r>
            <a:r>
              <a:rPr lang="en-US" b="1" dirty="0" smtClean="0">
                <a:latin typeface="Calibri Light" pitchFamily="34" charset="0"/>
                <a:cs typeface="Calibri Light" pitchFamily="34" charset="0"/>
              </a:rPr>
              <a:t/>
            </a:r>
            <a:br>
              <a:rPr lang="en-US" b="1" dirty="0" smtClean="0">
                <a:latin typeface="Calibri Light" pitchFamily="34" charset="0"/>
                <a:cs typeface="Calibri Light" pitchFamily="34" charset="0"/>
              </a:rPr>
            </a:br>
            <a:r>
              <a:rPr lang="he-IL" b="1" dirty="0" smtClean="0">
                <a:latin typeface="Calibri Light" pitchFamily="34" charset="0"/>
                <a:cs typeface="Calibri Light" pitchFamily="34" charset="0"/>
              </a:rPr>
              <a:t>למשל קנדידה , אי קולי וכדו....</a:t>
            </a:r>
          </a:p>
          <a:p>
            <a:r>
              <a:rPr lang="he-IL" b="1" dirty="0" smtClean="0">
                <a:latin typeface="Calibri Light" pitchFamily="34" charset="0"/>
                <a:cs typeface="Calibri Light" pitchFamily="34" charset="0"/>
              </a:rPr>
              <a:t>תפקידי הפלורה: פירוק מוצרי מזון, יצירת ויטמינים, הגנה מפני מזהמים, עידוד מע' החיסון.</a:t>
            </a:r>
            <a:endParaRPr lang="he-IL" b="1" dirty="0">
              <a:latin typeface="Calibri Light" pitchFamily="34" charset="0"/>
              <a:cs typeface="Calibri Light" pitchFamily="34" charset="0"/>
            </a:endParaRPr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 smtClean="0"/>
              <a:t>בס"ד- כל הזכויות שמורות להדס פדהאל </a:t>
            </a:r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7E830D-0BB7-4D15-80C0-C19884F95C38}" type="slidenum">
              <a:rPr lang="he-IL" smtClean="0"/>
              <a:t>13</a:t>
            </a:fld>
            <a:endParaRPr lang="he-IL"/>
          </a:p>
        </p:txBody>
      </p:sp>
      <p:pic>
        <p:nvPicPr>
          <p:cNvPr id="1026" name="Picture 2" descr="C:\Users\Hadassa\Desktop\עבודה\תמונות\istockphoto-1279892500-612x612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4868861"/>
            <a:ext cx="2585392" cy="1452221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/>
            <a:bevelB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6015985"/>
      </p:ext>
    </p:extLst>
  </p:cSld>
  <p:clrMapOvr>
    <a:masterClrMapping/>
  </p:clrMapOvr>
  <p:transition spd="slow">
    <p:wipe dir="r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he-IL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itchFamily="34" charset="0"/>
                <a:cs typeface="Calibri Light" pitchFamily="34" charset="0"/>
              </a:rPr>
              <a:t>הליקובקטר פילורי </a:t>
            </a:r>
            <a:r>
              <a:rPr lang="en-US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itchFamily="34" charset="0"/>
                <a:cs typeface="Calibri Light" pitchFamily="34" charset="0"/>
              </a:rPr>
              <a:t>H.pylori -</a:t>
            </a:r>
            <a:endParaRPr lang="he-IL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solidFill>
            <a:srgbClr val="FFFFFF"/>
          </a:solidFill>
        </p:spPr>
        <p:txBody>
          <a:bodyPr/>
          <a:lstStyle/>
          <a:p>
            <a:pPr marL="0" indent="0">
              <a:buNone/>
            </a:pPr>
            <a:r>
              <a:rPr lang="he-IL" b="1" dirty="0">
                <a:solidFill>
                  <a:schemeClr val="bg2">
                    <a:lumMod val="50000"/>
                  </a:schemeClr>
                </a:solidFill>
                <a:latin typeface="Calibri Light" pitchFamily="34" charset="0"/>
                <a:cs typeface="Calibri Light" pitchFamily="34" charset="0"/>
              </a:rPr>
              <a:t> </a:t>
            </a:r>
            <a:r>
              <a:rPr lang="he-IL" b="1" u="sng" dirty="0" smtClean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itchFamily="34" charset="0"/>
                <a:cs typeface="Calibri Light" pitchFamily="34" charset="0"/>
              </a:rPr>
              <a:t>הליקובקטר </a:t>
            </a:r>
            <a:r>
              <a:rPr lang="he-IL" b="1" u="sng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itchFamily="34" charset="0"/>
                <a:cs typeface="Calibri Light" pitchFamily="34" charset="0"/>
              </a:rPr>
              <a:t>פילורי – </a:t>
            </a:r>
            <a:r>
              <a:rPr lang="en-US" b="1" u="sng" dirty="0" smtClean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itchFamily="34" charset="0"/>
                <a:cs typeface="Calibri Light" pitchFamily="34" charset="0"/>
              </a:rPr>
              <a:t>H. Pylori</a:t>
            </a:r>
            <a:endParaRPr lang="he-IL" b="1" u="sng" dirty="0" smtClean="0">
              <a:solidFill>
                <a:schemeClr val="bg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 Light" pitchFamily="34" charset="0"/>
              <a:cs typeface="Calibri Light" pitchFamily="34" charset="0"/>
            </a:endParaRPr>
          </a:p>
          <a:p>
            <a:r>
              <a:rPr lang="he-IL" b="1" dirty="0" smtClean="0">
                <a:latin typeface="Calibri Light" pitchFamily="34" charset="0"/>
                <a:cs typeface="Calibri Light" pitchFamily="34" charset="0"/>
              </a:rPr>
              <a:t>מייצר סביבו מנגנון של מעין עננה עם רמה בסיסית אשר שומרת </a:t>
            </a:r>
            <a:r>
              <a:rPr lang="en-US" b="1" dirty="0" smtClean="0">
                <a:latin typeface="Calibri Light" pitchFamily="34" charset="0"/>
                <a:cs typeface="Calibri Light" pitchFamily="34" charset="0"/>
              </a:rPr>
              <a:t/>
            </a:r>
            <a:br>
              <a:rPr lang="en-US" b="1" dirty="0" smtClean="0">
                <a:latin typeface="Calibri Light" pitchFamily="34" charset="0"/>
                <a:cs typeface="Calibri Light" pitchFamily="34" charset="0"/>
              </a:rPr>
            </a:br>
            <a:r>
              <a:rPr lang="he-IL" b="1" dirty="0" smtClean="0">
                <a:latin typeface="Calibri Light" pitchFamily="34" charset="0"/>
                <a:cs typeface="Calibri Light" pitchFamily="34" charset="0"/>
              </a:rPr>
              <a:t>עליו מחומציות הקיבה וכך הוא מתרבה .</a:t>
            </a:r>
          </a:p>
          <a:p>
            <a:r>
              <a:rPr lang="he-IL" b="1" dirty="0" smtClean="0">
                <a:latin typeface="Calibri Light" pitchFamily="34" charset="0"/>
                <a:cs typeface="Calibri Light" pitchFamily="34" charset="0"/>
              </a:rPr>
              <a:t>חומצת </a:t>
            </a:r>
            <a:r>
              <a:rPr lang="he-IL" b="1" dirty="0">
                <a:latin typeface="Calibri Light" pitchFamily="34" charset="0"/>
                <a:cs typeface="Calibri Light" pitchFamily="34" charset="0"/>
              </a:rPr>
              <a:t>הקיבה מכילה </a:t>
            </a:r>
            <a:r>
              <a:rPr lang="he-IL" b="1" dirty="0" smtClean="0">
                <a:latin typeface="Calibri Light" pitchFamily="34" charset="0"/>
                <a:cs typeface="Calibri Light" pitchFamily="34" charset="0"/>
              </a:rPr>
              <a:t>בתוכה "אוריאה</a:t>
            </a:r>
            <a:r>
              <a:rPr lang="he-IL" b="1" dirty="0">
                <a:latin typeface="Calibri Light" pitchFamily="34" charset="0"/>
                <a:cs typeface="Calibri Light" pitchFamily="34" charset="0"/>
              </a:rPr>
              <a:t>" .</a:t>
            </a:r>
          </a:p>
          <a:p>
            <a:r>
              <a:rPr lang="he-IL" b="1" dirty="0" smtClean="0">
                <a:latin typeface="Calibri Light" pitchFamily="34" charset="0"/>
                <a:cs typeface="Calibri Light" pitchFamily="34" charset="0"/>
              </a:rPr>
              <a:t>כמו כן ,הליקובקטר </a:t>
            </a:r>
            <a:r>
              <a:rPr lang="he-IL" b="1" dirty="0">
                <a:latin typeface="Calibri Light" pitchFamily="34" charset="0"/>
                <a:cs typeface="Calibri Light" pitchFamily="34" charset="0"/>
              </a:rPr>
              <a:t>מייצר אנזים ייחודי</a:t>
            </a:r>
            <a:r>
              <a:rPr lang="en-US" b="1" dirty="0">
                <a:latin typeface="Calibri Light" pitchFamily="34" charset="0"/>
                <a:cs typeface="Calibri Light" pitchFamily="34" charset="0"/>
              </a:rPr>
              <a:t>  </a:t>
            </a:r>
            <a:r>
              <a:rPr lang="he-IL" b="1" dirty="0">
                <a:latin typeface="Calibri Light" pitchFamily="34" charset="0"/>
                <a:cs typeface="Calibri Light" pitchFamily="34" charset="0"/>
              </a:rPr>
              <a:t>הנקרא "אוריאז" , אשר מאפשר לו לפרק את ה"אוריאה" לאמוניה (חומר אשר מנטרל חומציות) </a:t>
            </a:r>
            <a:r>
              <a:rPr lang="he-IL" b="1" dirty="0" smtClean="0">
                <a:latin typeface="Calibri Light" pitchFamily="34" charset="0"/>
                <a:cs typeface="Calibri Light" pitchFamily="34" charset="0"/>
              </a:rPr>
              <a:t>ובכך </a:t>
            </a:r>
            <a:r>
              <a:rPr lang="he-IL" b="1" dirty="0">
                <a:latin typeface="Calibri Light" pitchFamily="34" charset="0"/>
                <a:cs typeface="Calibri Light" pitchFamily="34" charset="0"/>
              </a:rPr>
              <a:t>הוא </a:t>
            </a:r>
            <a:r>
              <a:rPr lang="he-IL" b="1" u="sng" dirty="0">
                <a:latin typeface="Calibri Light" pitchFamily="34" charset="0"/>
                <a:cs typeface="Calibri Light" pitchFamily="34" charset="0"/>
              </a:rPr>
              <a:t>מנטרל את החומציות סביבו </a:t>
            </a:r>
            <a:r>
              <a:rPr lang="he-IL" b="1" dirty="0" smtClean="0">
                <a:latin typeface="Calibri Light" pitchFamily="34" charset="0"/>
                <a:cs typeface="Calibri Light" pitchFamily="34" charset="0"/>
              </a:rPr>
              <a:t>,וכך הוא שורד בקיבה ברמת חומציות גבוהה.</a:t>
            </a:r>
          </a:p>
          <a:p>
            <a:r>
              <a:rPr lang="he-IL" b="1" dirty="0" smtClean="0">
                <a:latin typeface="Calibri Light" pitchFamily="34" charset="0"/>
                <a:cs typeface="Calibri Light" pitchFamily="34" charset="0"/>
              </a:rPr>
              <a:t>זהו החיידק היחידי ששורד ברמת חומציות גבוהה ויכול להתרבות.</a:t>
            </a:r>
          </a:p>
          <a:p>
            <a:r>
              <a:rPr lang="he-IL" b="1" dirty="0" smtClean="0">
                <a:latin typeface="Calibri Light" pitchFamily="34" charset="0"/>
                <a:cs typeface="Calibri Light" pitchFamily="34" charset="0"/>
              </a:rPr>
              <a:t>העדר טיפול בהליקובקטר עלול לגרום </a:t>
            </a:r>
            <a:r>
              <a:rPr lang="he-IL" b="1" u="sng" dirty="0" smtClean="0">
                <a:latin typeface="Calibri Light" pitchFamily="34" charset="0"/>
                <a:cs typeface="Calibri Light" pitchFamily="34" charset="0"/>
              </a:rPr>
              <a:t>לכיבי קיבה </a:t>
            </a:r>
            <a:r>
              <a:rPr lang="he-IL" b="1" dirty="0" smtClean="0">
                <a:latin typeface="Calibri Light" pitchFamily="34" charset="0"/>
                <a:cs typeface="Calibri Light" pitchFamily="34" charset="0"/>
              </a:rPr>
              <a:t>ואף עד כדי מחלות קיבה.</a:t>
            </a:r>
            <a:endParaRPr lang="he-IL" b="1" dirty="0">
              <a:latin typeface="Calibri Light" pitchFamily="34" charset="0"/>
              <a:cs typeface="Calibri Light" pitchFamily="34" charset="0"/>
            </a:endParaRPr>
          </a:p>
          <a:p>
            <a:pPr marL="0" indent="0">
              <a:buNone/>
            </a:pPr>
            <a:endParaRPr lang="en-US" dirty="0">
              <a:latin typeface="Calibri Light" pitchFamily="34" charset="0"/>
              <a:cs typeface="Calibri Light" pitchFamily="34" charset="0"/>
            </a:endParaRPr>
          </a:p>
          <a:p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7E830D-0BB7-4D15-80C0-C19884F95C38}" type="slidenum">
              <a:rPr lang="he-IL" smtClean="0"/>
              <a:t>14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 smtClean="0"/>
              <a:t>בס"ד- כל הזכויות שמורות להדס פדהאל </a:t>
            </a:r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933407082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e-IL" sz="4000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itchFamily="34" charset="0"/>
                <a:cs typeface="Calibri Light" pitchFamily="34" charset="0"/>
              </a:rPr>
              <a:t>הליקובקטר פילורי</a:t>
            </a:r>
            <a:endParaRPr lang="he-IL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457200" y="1628800"/>
            <a:ext cx="8229600" cy="4497363"/>
          </a:xfrm>
          <a:solidFill>
            <a:srgbClr val="FFFFFF"/>
          </a:solidFill>
        </p:spPr>
        <p:txBody>
          <a:bodyPr/>
          <a:lstStyle/>
          <a:p>
            <a:r>
              <a:rPr lang="he-IL" b="1" dirty="0">
                <a:latin typeface="Calibri Light" pitchFamily="34" charset="0"/>
                <a:cs typeface="Calibri Light" pitchFamily="34" charset="0"/>
              </a:rPr>
              <a:t>בנוסף </a:t>
            </a:r>
            <a:r>
              <a:rPr lang="he-IL" b="1" dirty="0" smtClean="0">
                <a:latin typeface="Calibri Light" pitchFamily="34" charset="0"/>
                <a:cs typeface="Calibri Light" pitchFamily="34" charset="0"/>
              </a:rPr>
              <a:t>לחיידק זה יש  </a:t>
            </a:r>
            <a:r>
              <a:rPr lang="he-IL" b="1" dirty="0">
                <a:latin typeface="Calibri Light" pitchFamily="34" charset="0"/>
                <a:cs typeface="Calibri Light" pitchFamily="34" charset="0"/>
              </a:rPr>
              <a:t>זנב </a:t>
            </a:r>
            <a:r>
              <a:rPr lang="he-IL" b="1" dirty="0" smtClean="0">
                <a:latin typeface="Calibri Light" pitchFamily="34" charset="0"/>
                <a:cs typeface="Calibri Light" pitchFamily="34" charset="0"/>
              </a:rPr>
              <a:t>( </a:t>
            </a:r>
            <a:r>
              <a:rPr lang="he-IL" b="1" dirty="0" err="1" smtClean="0">
                <a:latin typeface="Calibri Light" pitchFamily="34" charset="0"/>
                <a:cs typeface="Calibri Light" pitchFamily="34" charset="0"/>
              </a:rPr>
              <a:t>שוטון</a:t>
            </a:r>
            <a:r>
              <a:rPr lang="he-IL" b="1" dirty="0" smtClean="0">
                <a:latin typeface="Calibri Light" pitchFamily="34" charset="0"/>
                <a:cs typeface="Calibri Light" pitchFamily="34" charset="0"/>
              </a:rPr>
              <a:t> )אשר </a:t>
            </a:r>
            <a:r>
              <a:rPr lang="he-IL" b="1" dirty="0">
                <a:latin typeface="Calibri Light" pitchFamily="34" charset="0"/>
                <a:cs typeface="Calibri Light" pitchFamily="34" charset="0"/>
              </a:rPr>
              <a:t>מאפשר את התנועה שלו לאזורים חומציים לדופן הקיבה .</a:t>
            </a:r>
            <a:r>
              <a:rPr lang="en-US" b="1" dirty="0">
                <a:latin typeface="Calibri Light" pitchFamily="34" charset="0"/>
                <a:cs typeface="Calibri Light" pitchFamily="34" charset="0"/>
              </a:rPr>
              <a:t>  </a:t>
            </a:r>
            <a:r>
              <a:rPr lang="en-US" b="1" dirty="0" smtClean="0">
                <a:latin typeface="Calibri Light" pitchFamily="34" charset="0"/>
                <a:cs typeface="Calibri Light" pitchFamily="34" charset="0"/>
              </a:rPr>
              <a:t>  </a:t>
            </a:r>
          </a:p>
          <a:p>
            <a:r>
              <a:rPr lang="he-IL" b="1" dirty="0" smtClean="0">
                <a:latin typeface="Calibri Light" pitchFamily="34" charset="0"/>
                <a:cs typeface="Calibri Light" pitchFamily="34" charset="0"/>
              </a:rPr>
              <a:t>השם שלו נגזר מהימצאותו באזור הפילורי.</a:t>
            </a:r>
          </a:p>
          <a:p>
            <a:pPr marL="114300" indent="0">
              <a:buNone/>
            </a:pPr>
            <a:endParaRPr lang="he-IL" b="1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7E830D-0BB7-4D15-80C0-C19884F95C38}" type="slidenum">
              <a:rPr lang="he-IL" smtClean="0"/>
              <a:t>15</a:t>
            </a:fld>
            <a:endParaRPr lang="he-IL"/>
          </a:p>
        </p:txBody>
      </p:sp>
      <p:pic>
        <p:nvPicPr>
          <p:cNvPr id="5" name="תמונה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6791" y="3933056"/>
            <a:ext cx="4689465" cy="2106431"/>
          </a:xfrm>
          <a:prstGeom prst="rect">
            <a:avLst/>
          </a:prstGeom>
          <a:effectLst>
            <a:glow rad="63500">
              <a:schemeClr val="accent3">
                <a:satMod val="175000"/>
                <a:alpha val="40000"/>
              </a:schemeClr>
            </a:glow>
          </a:effectLst>
          <a:scene3d>
            <a:camera prst="obliqueTopLeft"/>
            <a:lightRig rig="threePt" dir="t"/>
          </a:scene3d>
          <a:sp3d>
            <a:bevelT/>
            <a:bevelB w="165100" prst="coolSlant"/>
          </a:sp3d>
        </p:spPr>
      </p:pic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 smtClean="0"/>
              <a:t>בס"ד- כל הזכויות שמורות להדס פדהאל </a:t>
            </a:r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165508458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e-IL" sz="40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itchFamily="34" charset="0"/>
                <a:cs typeface="Calibri Light" pitchFamily="34" charset="0"/>
              </a:rPr>
              <a:t>הליקובקטר פילורי</a:t>
            </a:r>
            <a:endParaRPr lang="he-IL" sz="4000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he-IL" b="1" u="sng" dirty="0">
                <a:latin typeface="Calibri Light" pitchFamily="34" charset="0"/>
                <a:cs typeface="Calibri Light" pitchFamily="34" charset="0"/>
              </a:rPr>
              <a:t>תסמינים</a:t>
            </a:r>
            <a:r>
              <a:rPr lang="he-IL" b="1" u="sng" dirty="0" smtClean="0">
                <a:latin typeface="Calibri Light" pitchFamily="34" charset="0"/>
                <a:cs typeface="Calibri Light" pitchFamily="34" charset="0"/>
              </a:rPr>
              <a:t>:</a:t>
            </a:r>
            <a:endParaRPr lang="he-IL" b="1" dirty="0" smtClean="0">
              <a:latin typeface="Calibri Light" pitchFamily="34" charset="0"/>
              <a:cs typeface="Calibri Light" pitchFamily="34" charset="0"/>
            </a:endParaRPr>
          </a:p>
          <a:p>
            <a:r>
              <a:rPr lang="he-IL" b="1" dirty="0" smtClean="0">
                <a:latin typeface="Calibri Light" pitchFamily="34" charset="0"/>
                <a:cs typeface="Calibri Light" pitchFamily="34" charset="0"/>
              </a:rPr>
              <a:t>ריח רע מהפה , בד"כ ריח מתכתי </a:t>
            </a:r>
          </a:p>
          <a:p>
            <a:r>
              <a:rPr lang="he-IL" b="1" dirty="0" smtClean="0">
                <a:latin typeface="Calibri Light" pitchFamily="34" charset="0"/>
                <a:cs typeface="Calibri Light" pitchFamily="34" charset="0"/>
              </a:rPr>
              <a:t>בחילות </a:t>
            </a:r>
            <a:r>
              <a:rPr lang="he-IL" b="1" dirty="0">
                <a:latin typeface="Calibri Light" pitchFamily="34" charset="0"/>
                <a:cs typeface="Calibri Light" pitchFamily="34" charset="0"/>
              </a:rPr>
              <a:t>מרובות במהלך היום </a:t>
            </a:r>
          </a:p>
          <a:p>
            <a:r>
              <a:rPr lang="he-IL" b="1" dirty="0" smtClean="0">
                <a:latin typeface="Calibri Light" pitchFamily="34" charset="0"/>
                <a:cs typeface="Calibri Light" pitchFamily="34" charset="0"/>
              </a:rPr>
              <a:t>כאבים ברום בטן </a:t>
            </a:r>
            <a:endParaRPr lang="he-IL" b="1" dirty="0">
              <a:latin typeface="Calibri Light" pitchFamily="34" charset="0"/>
              <a:cs typeface="Calibri Light" pitchFamily="34" charset="0"/>
            </a:endParaRPr>
          </a:p>
          <a:p>
            <a:r>
              <a:rPr lang="he-IL" b="1" dirty="0">
                <a:latin typeface="Calibri Light" pitchFamily="34" charset="0"/>
                <a:cs typeface="Calibri Light" pitchFamily="34" charset="0"/>
              </a:rPr>
              <a:t>במצבים שונים בטן נפוחה </a:t>
            </a:r>
          </a:p>
          <a:p>
            <a:r>
              <a:rPr lang="he-IL" b="1" dirty="0">
                <a:latin typeface="Calibri Light" pitchFamily="34" charset="0"/>
                <a:cs typeface="Calibri Light" pitchFamily="34" charset="0"/>
              </a:rPr>
              <a:t>חוסר תאבון</a:t>
            </a:r>
          </a:p>
          <a:p>
            <a:r>
              <a:rPr lang="he-IL" b="1" dirty="0">
                <a:latin typeface="Calibri Light" pitchFamily="34" charset="0"/>
                <a:cs typeface="Calibri Light" pitchFamily="34" charset="0"/>
              </a:rPr>
              <a:t>עצירות או שלשול לסירוגין </a:t>
            </a:r>
            <a:endParaRPr lang="he-IL" b="1" dirty="0" smtClean="0">
              <a:latin typeface="Calibri Light" pitchFamily="34" charset="0"/>
              <a:cs typeface="Calibri Light" pitchFamily="34" charset="0"/>
            </a:endParaRPr>
          </a:p>
          <a:p>
            <a:r>
              <a:rPr lang="he-IL" b="1" dirty="0" smtClean="0">
                <a:latin typeface="Calibri Light" pitchFamily="34" charset="0"/>
                <a:cs typeface="Calibri Light" pitchFamily="34" charset="0"/>
              </a:rPr>
              <a:t>צרבות </a:t>
            </a:r>
            <a:endParaRPr lang="he-IL" b="1" dirty="0">
              <a:latin typeface="Calibri Light" pitchFamily="34" charset="0"/>
              <a:cs typeface="Calibri Light" pitchFamily="34" charset="0"/>
            </a:endParaRPr>
          </a:p>
          <a:p>
            <a:endParaRPr lang="he-IL" b="1" dirty="0">
              <a:latin typeface="Calibri Light" pitchFamily="34" charset="0"/>
              <a:cs typeface="Calibri Light" pitchFamily="34" charset="0"/>
            </a:endParaRPr>
          </a:p>
          <a:p>
            <a:pPr marL="114300" indent="0">
              <a:buNone/>
            </a:pPr>
            <a:endParaRPr lang="he-IL" b="1" dirty="0">
              <a:latin typeface="Calibri Light" pitchFamily="34" charset="0"/>
              <a:cs typeface="Calibri Light" pitchFamily="34" charset="0"/>
            </a:endParaRPr>
          </a:p>
          <a:p>
            <a:pPr marL="0" indent="0">
              <a:buNone/>
            </a:pPr>
            <a:endParaRPr lang="he-IL" b="1" dirty="0">
              <a:latin typeface="Calibri Light" pitchFamily="34" charset="0"/>
              <a:cs typeface="Calibri Light" pitchFamily="34" charset="0"/>
            </a:endParaRPr>
          </a:p>
          <a:p>
            <a:endParaRPr lang="he-IL" b="1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7E830D-0BB7-4D15-80C0-C19884F95C38}" type="slidenum">
              <a:rPr lang="he-IL" smtClean="0"/>
              <a:t>16</a:t>
            </a:fld>
            <a:endParaRPr lang="he-IL"/>
          </a:p>
        </p:txBody>
      </p:sp>
      <p:pic>
        <p:nvPicPr>
          <p:cNvPr id="5" name="תמונה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3356992"/>
            <a:ext cx="3384376" cy="2088232"/>
          </a:xfrm>
          <a:prstGeom prst="rect">
            <a:avLst/>
          </a:prstGeom>
          <a:effectLst>
            <a:glow rad="139700">
              <a:srgbClr val="8CADAE">
                <a:satMod val="175000"/>
                <a:alpha val="40000"/>
              </a:srgbClr>
            </a:glow>
          </a:effectLst>
          <a:scene3d>
            <a:camera prst="perspectiveHeroicExtremeRightFacing"/>
            <a:lightRig rig="threePt" dir="t"/>
          </a:scene3d>
          <a:sp3d>
            <a:bevelT/>
            <a:bevelB/>
          </a:sp3d>
        </p:spPr>
      </p:pic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 smtClean="0"/>
              <a:t>בס"ד- כל הזכויות שמורות להדס פדהאל </a:t>
            </a:r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404691130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e-IL" sz="40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itchFamily="34" charset="0"/>
                <a:cs typeface="Calibri Light" pitchFamily="34" charset="0"/>
              </a:rPr>
              <a:t>הטיפול בהליקובקטר פילורי </a:t>
            </a:r>
            <a:endParaRPr lang="he-IL" sz="4000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he-IL" b="1" dirty="0" smtClean="0">
                <a:latin typeface="Calibri Light" pitchFamily="34" charset="0"/>
                <a:cs typeface="Calibri Light" pitchFamily="34" charset="0"/>
              </a:rPr>
              <a:t>הטיפול יכלול הסרת מזונות מתועשים </a:t>
            </a:r>
          </a:p>
          <a:p>
            <a:r>
              <a:rPr lang="he-IL" b="1" dirty="0" smtClean="0">
                <a:latin typeface="Calibri Light" pitchFamily="34" charset="0"/>
                <a:cs typeface="Calibri Light" pitchFamily="34" charset="0"/>
              </a:rPr>
              <a:t>הסרת פחמימות ריקות ,סוכר לבן וכדומה </a:t>
            </a:r>
          </a:p>
          <a:p>
            <a:r>
              <a:rPr lang="he-IL" b="1" dirty="0" smtClean="0">
                <a:latin typeface="Calibri Light" pitchFamily="34" charset="0"/>
                <a:cs typeface="Calibri Light" pitchFamily="34" charset="0"/>
              </a:rPr>
              <a:t>שיקום רירית הקיבה שנפגעת בעקבות </a:t>
            </a:r>
            <a:r>
              <a:rPr lang="en-US" b="1" dirty="0" smtClean="0">
                <a:latin typeface="Calibri Light" pitchFamily="34" charset="0"/>
                <a:cs typeface="Calibri Light" pitchFamily="34" charset="0"/>
              </a:rPr>
              <a:t/>
            </a:r>
            <a:br>
              <a:rPr lang="en-US" b="1" dirty="0" smtClean="0">
                <a:latin typeface="Calibri Light" pitchFamily="34" charset="0"/>
                <a:cs typeface="Calibri Light" pitchFamily="34" charset="0"/>
              </a:rPr>
            </a:br>
            <a:r>
              <a:rPr lang="he-IL" b="1" dirty="0" smtClean="0">
                <a:latin typeface="Calibri Light" pitchFamily="34" charset="0"/>
                <a:cs typeface="Calibri Light" pitchFamily="34" charset="0"/>
              </a:rPr>
              <a:t>החיידק באמצעות פרוביוטיקה </a:t>
            </a:r>
          </a:p>
          <a:p>
            <a:r>
              <a:rPr lang="he-IL" b="1" dirty="0" smtClean="0">
                <a:latin typeface="Calibri Light" pitchFamily="34" charset="0"/>
                <a:cs typeface="Calibri Light" pitchFamily="34" charset="0"/>
              </a:rPr>
              <a:t>תזונה מבושלת ומרוסקת בהתחלה על מנת להסיר</a:t>
            </a:r>
            <a:r>
              <a:rPr lang="en-US" b="1" dirty="0" smtClean="0">
                <a:latin typeface="Calibri Light" pitchFamily="34" charset="0"/>
                <a:cs typeface="Calibri Light" pitchFamily="34" charset="0"/>
              </a:rPr>
              <a:t/>
            </a:r>
            <a:br>
              <a:rPr lang="en-US" b="1" dirty="0" smtClean="0">
                <a:latin typeface="Calibri Light" pitchFamily="34" charset="0"/>
                <a:cs typeface="Calibri Light" pitchFamily="34" charset="0"/>
              </a:rPr>
            </a:br>
            <a:r>
              <a:rPr lang="he-IL" b="1" dirty="0" smtClean="0">
                <a:latin typeface="Calibri Light" pitchFamily="34" charset="0"/>
                <a:cs typeface="Calibri Light" pitchFamily="34" charset="0"/>
              </a:rPr>
              <a:t>מאמץ בפירוק האוכל ע"י הקיבה </a:t>
            </a:r>
          </a:p>
          <a:p>
            <a:r>
              <a:rPr lang="he-IL" b="1" dirty="0" smtClean="0">
                <a:latin typeface="Calibri Light" pitchFamily="34" charset="0"/>
                <a:cs typeface="Calibri Light" pitchFamily="34" charset="0"/>
              </a:rPr>
              <a:t>להסיר מוצרים מזון מן החי כגון: בשר דגים וכדומה בהתחלה עד להרגעת התסמינים </a:t>
            </a:r>
          </a:p>
          <a:p>
            <a:r>
              <a:rPr lang="he-IL" b="1" dirty="0" smtClean="0">
                <a:latin typeface="Calibri Light" pitchFamily="34" charset="0"/>
                <a:cs typeface="Calibri Light" pitchFamily="34" charset="0"/>
              </a:rPr>
              <a:t>מזון עשיר בסיבים תזונתיים , עלים ירוקים , ברוקולי ,תזונה עשירה ומגוונת</a:t>
            </a:r>
          </a:p>
          <a:p>
            <a:r>
              <a:rPr lang="he-IL" b="1" dirty="0" smtClean="0">
                <a:latin typeface="Calibri Light" pitchFamily="34" charset="0"/>
                <a:cs typeface="Calibri Light" pitchFamily="34" charset="0"/>
              </a:rPr>
              <a:t> </a:t>
            </a:r>
            <a:r>
              <a:rPr lang="he-IL" b="1" u="sng" dirty="0">
                <a:latin typeface="Calibri Light" pitchFamily="34" charset="0"/>
                <a:cs typeface="Calibri Light" pitchFamily="34" charset="0"/>
              </a:rPr>
              <a:t>תוספים מומלצים: </a:t>
            </a:r>
            <a:r>
              <a:rPr lang="he-IL" b="1" dirty="0">
                <a:latin typeface="Calibri Light" pitchFamily="34" charset="0"/>
                <a:cs typeface="Calibri Light" pitchFamily="34" charset="0"/>
              </a:rPr>
              <a:t>פרוביוטיקה , אומגה 3 , </a:t>
            </a:r>
            <a:r>
              <a:rPr lang="en-US" b="1" dirty="0" smtClean="0">
                <a:latin typeface="Calibri Light" pitchFamily="34" charset="0"/>
                <a:cs typeface="Calibri Light" pitchFamily="34" charset="0"/>
              </a:rPr>
              <a:t>B-12</a:t>
            </a:r>
            <a:r>
              <a:rPr lang="he-IL" b="1" dirty="0">
                <a:latin typeface="Calibri Light" pitchFamily="34" charset="0"/>
                <a:cs typeface="Calibri Light" pitchFamily="34" charset="0"/>
              </a:rPr>
              <a:t>, אבץ ,ברזל </a:t>
            </a:r>
            <a:r>
              <a:rPr lang="he-IL" b="1" dirty="0" smtClean="0">
                <a:latin typeface="Calibri Light" pitchFamily="34" charset="0"/>
                <a:cs typeface="Calibri Light" pitchFamily="34" charset="0"/>
              </a:rPr>
              <a:t>,אל -</a:t>
            </a:r>
            <a:r>
              <a:rPr lang="he-IL" b="1" dirty="0" err="1" smtClean="0">
                <a:latin typeface="Calibri Light" pitchFamily="34" charset="0"/>
                <a:cs typeface="Calibri Light" pitchFamily="34" charset="0"/>
              </a:rPr>
              <a:t>גלותמין</a:t>
            </a:r>
            <a:r>
              <a:rPr lang="he-IL" b="1" dirty="0" smtClean="0">
                <a:latin typeface="Calibri Light" pitchFamily="34" charset="0"/>
                <a:cs typeface="Calibri Light" pitchFamily="34" charset="0"/>
              </a:rPr>
              <a:t> </a:t>
            </a:r>
            <a:r>
              <a:rPr lang="en-US" b="1" dirty="0" smtClean="0">
                <a:latin typeface="Calibri Light" pitchFamily="34" charset="0"/>
                <a:cs typeface="Calibri Light" pitchFamily="34" charset="0"/>
              </a:rPr>
              <a:t/>
            </a:r>
            <a:br>
              <a:rPr lang="en-US" b="1" dirty="0" smtClean="0">
                <a:latin typeface="Calibri Light" pitchFamily="34" charset="0"/>
                <a:cs typeface="Calibri Light" pitchFamily="34" charset="0"/>
              </a:rPr>
            </a:br>
            <a:r>
              <a:rPr lang="he-IL" b="1" dirty="0" smtClean="0">
                <a:latin typeface="Calibri Light" pitchFamily="34" charset="0"/>
                <a:cs typeface="Calibri Light" pitchFamily="34" charset="0"/>
              </a:rPr>
              <a:t>ויטמין </a:t>
            </a:r>
            <a:r>
              <a:rPr lang="en-US" b="1" dirty="0" smtClean="0">
                <a:latin typeface="Calibri Light" pitchFamily="34" charset="0"/>
                <a:cs typeface="Calibri Light" pitchFamily="34" charset="0"/>
              </a:rPr>
              <a:t>D-</a:t>
            </a:r>
            <a:r>
              <a:rPr lang="he-IL" b="1" dirty="0" smtClean="0">
                <a:latin typeface="Calibri Light" pitchFamily="34" charset="0"/>
                <a:cs typeface="Calibri Light" pitchFamily="34" charset="0"/>
              </a:rPr>
              <a:t>,לעיתים אנזימי עיכול תלוי במקרה .</a:t>
            </a:r>
            <a:endParaRPr lang="he-IL" b="1" dirty="0">
              <a:latin typeface="Calibri Light" pitchFamily="34" charset="0"/>
              <a:cs typeface="Calibri Light" pitchFamily="34" charset="0"/>
            </a:endParaRPr>
          </a:p>
          <a:p>
            <a:endParaRPr lang="he-IL" b="1" dirty="0">
              <a:latin typeface="Calibri Light" pitchFamily="34" charset="0"/>
              <a:cs typeface="Calibri Light" pitchFamily="34" charset="0"/>
            </a:endParaRPr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7E830D-0BB7-4D15-80C0-C19884F95C38}" type="slidenum">
              <a:rPr lang="he-IL" smtClean="0"/>
              <a:t>17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 smtClean="0"/>
              <a:t>בס"ד- כל הזכויות שמורות להדס פדהאל </a:t>
            </a:r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660074315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e-IL" sz="4000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itchFamily="34" charset="0"/>
                <a:cs typeface="Calibri Light" pitchFamily="34" charset="0"/>
              </a:rPr>
              <a:t>הטיפול בהליקובקטר פילורי </a:t>
            </a:r>
            <a:endParaRPr lang="he-IL" sz="4000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solidFill>
            <a:srgbClr val="FFFFFF"/>
          </a:solidFill>
        </p:spPr>
        <p:txBody>
          <a:bodyPr>
            <a:normAutofit/>
          </a:bodyPr>
          <a:lstStyle/>
          <a:p>
            <a:pPr marL="114300" indent="0">
              <a:buNone/>
            </a:pPr>
            <a:endParaRPr lang="he-IL" b="1" dirty="0" smtClean="0">
              <a:latin typeface="Calibri Light" pitchFamily="34" charset="0"/>
              <a:cs typeface="Calibri Light" pitchFamily="34" charset="0"/>
            </a:endParaRPr>
          </a:p>
          <a:p>
            <a:pPr marL="114300" indent="0">
              <a:buNone/>
            </a:pPr>
            <a:r>
              <a:rPr lang="he-IL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itchFamily="34" charset="0"/>
                <a:cs typeface="Calibri Light" pitchFamily="34" charset="0"/>
              </a:rPr>
              <a:t>מחקר : טיפול בחיידק </a:t>
            </a:r>
            <a:r>
              <a:rPr lang="en-US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itchFamily="34" charset="0"/>
                <a:cs typeface="Calibri Light" pitchFamily="34" charset="0"/>
              </a:rPr>
              <a:t>h.pylori </a:t>
            </a:r>
            <a:r>
              <a:rPr lang="he-IL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itchFamily="34" charset="0"/>
                <a:cs typeface="Calibri Light" pitchFamily="34" charset="0"/>
              </a:rPr>
              <a:t> באמצעות פרוביוטיקה</a:t>
            </a:r>
            <a:endParaRPr lang="he-IL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 Light" pitchFamily="34" charset="0"/>
              <a:cs typeface="Calibri Light" pitchFamily="34" charset="0"/>
            </a:endParaRPr>
          </a:p>
          <a:p>
            <a:r>
              <a:rPr lang="he-IL" b="1" dirty="0" smtClean="0">
                <a:latin typeface="Calibri Light" pitchFamily="34" charset="0"/>
                <a:cs typeface="Calibri Light" pitchFamily="34" charset="0"/>
              </a:rPr>
              <a:t>במחקר אורך מ-2018 ,בנושא ההשפעה </a:t>
            </a:r>
            <a:r>
              <a:rPr lang="he-IL" b="1" dirty="0">
                <a:latin typeface="Calibri Light" pitchFamily="34" charset="0"/>
                <a:cs typeface="Calibri Light" pitchFamily="34" charset="0"/>
              </a:rPr>
              <a:t>של זיהום הליקובקטר פילורי, </a:t>
            </a:r>
            <a:r>
              <a:rPr lang="he-IL" b="1" dirty="0" smtClean="0">
                <a:latin typeface="Calibri Light" pitchFamily="34" charset="0"/>
                <a:cs typeface="Calibri Light" pitchFamily="34" charset="0"/>
              </a:rPr>
              <a:t>וטיפול במיגורו באמצעות תוספי פרוביוטיקה ,עם קשר בין </a:t>
            </a:r>
            <a:r>
              <a:rPr lang="he-IL" b="1" dirty="0">
                <a:latin typeface="Calibri Light" pitchFamily="34" charset="0"/>
                <a:cs typeface="Calibri Light" pitchFamily="34" charset="0"/>
              </a:rPr>
              <a:t>הומאוסטזיס </a:t>
            </a:r>
            <a:r>
              <a:rPr lang="en-US" b="1" dirty="0" smtClean="0">
                <a:latin typeface="Calibri Light" pitchFamily="34" charset="0"/>
                <a:cs typeface="Calibri Light" pitchFamily="34" charset="0"/>
              </a:rPr>
              <a:t/>
            </a:r>
            <a:br>
              <a:rPr lang="en-US" b="1" dirty="0" smtClean="0">
                <a:latin typeface="Calibri Light" pitchFamily="34" charset="0"/>
                <a:cs typeface="Calibri Light" pitchFamily="34" charset="0"/>
              </a:rPr>
            </a:br>
            <a:r>
              <a:rPr lang="he-IL" b="1" dirty="0" smtClean="0">
                <a:latin typeface="Calibri Light" pitchFamily="34" charset="0"/>
                <a:cs typeface="Calibri Light" pitchFamily="34" charset="0"/>
              </a:rPr>
              <a:t>של </a:t>
            </a:r>
            <a:r>
              <a:rPr lang="he-IL" b="1" dirty="0">
                <a:latin typeface="Calibri Light" pitchFamily="34" charset="0"/>
                <a:cs typeface="Calibri Light" pitchFamily="34" charset="0"/>
              </a:rPr>
              <a:t>מיקרו-סביבה </a:t>
            </a:r>
            <a:r>
              <a:rPr lang="he-IL" b="1" dirty="0" smtClean="0">
                <a:latin typeface="Calibri Light" pitchFamily="34" charset="0"/>
                <a:cs typeface="Calibri Light" pitchFamily="34" charset="0"/>
              </a:rPr>
              <a:t>במעיים.</a:t>
            </a:r>
          </a:p>
          <a:p>
            <a:pPr marL="114300" indent="0">
              <a:buNone/>
            </a:pPr>
            <a:endParaRPr lang="he-IL" b="1" dirty="0" smtClean="0">
              <a:latin typeface="Calibri Light" pitchFamily="34" charset="0"/>
              <a:cs typeface="Calibri Light" pitchFamily="34" charset="0"/>
            </a:endParaRPr>
          </a:p>
          <a:p>
            <a:r>
              <a:rPr lang="he-IL" b="1" dirty="0" smtClean="0">
                <a:latin typeface="Calibri Light" pitchFamily="34" charset="0"/>
                <a:cs typeface="Calibri Light" pitchFamily="34" charset="0"/>
              </a:rPr>
              <a:t>במחקר נבדקו כ-70 אנשים אשר נמצאו חיוביים לחיידק -</a:t>
            </a:r>
            <a:r>
              <a:rPr lang="en-US" b="1" dirty="0" smtClean="0">
                <a:latin typeface="Calibri Light" pitchFamily="34" charset="0"/>
                <a:cs typeface="Calibri Light" pitchFamily="34" charset="0"/>
              </a:rPr>
              <a:t>h.pylori</a:t>
            </a:r>
            <a:r>
              <a:rPr lang="he-IL" b="1" dirty="0" smtClean="0">
                <a:latin typeface="Calibri Light" pitchFamily="34" charset="0"/>
                <a:cs typeface="Calibri Light" pitchFamily="34" charset="0"/>
              </a:rPr>
              <a:t> בבדיקת דגימת צואה , משתתפי המחקר חולקו ל-2 קבוצות קבוצה </a:t>
            </a:r>
            <a:r>
              <a:rPr lang="en-US" b="1" dirty="0" smtClean="0">
                <a:latin typeface="Calibri Light" pitchFamily="34" charset="0"/>
                <a:cs typeface="Calibri Light" pitchFamily="34" charset="0"/>
              </a:rPr>
              <a:t>A </a:t>
            </a:r>
            <a:r>
              <a:rPr lang="he-IL" b="1" dirty="0" smtClean="0">
                <a:latin typeface="Calibri Light" pitchFamily="34" charset="0"/>
                <a:cs typeface="Calibri Light" pitchFamily="34" charset="0"/>
              </a:rPr>
              <a:t> וקבוצה </a:t>
            </a:r>
            <a:r>
              <a:rPr lang="en-US" b="1" dirty="0" smtClean="0">
                <a:latin typeface="Calibri Light" pitchFamily="34" charset="0"/>
                <a:cs typeface="Calibri Light" pitchFamily="34" charset="0"/>
              </a:rPr>
              <a:t>B</a:t>
            </a:r>
            <a:r>
              <a:rPr lang="he-IL" b="1" dirty="0" smtClean="0">
                <a:latin typeface="Calibri Light" pitchFamily="34" charset="0"/>
                <a:cs typeface="Calibri Light" pitchFamily="34" charset="0"/>
              </a:rPr>
              <a:t> .</a:t>
            </a:r>
          </a:p>
          <a:p>
            <a:endParaRPr lang="he-IL" b="1" dirty="0" smtClean="0">
              <a:latin typeface="Calibri Light" pitchFamily="34" charset="0"/>
              <a:cs typeface="Calibri Light" pitchFamily="34" charset="0"/>
            </a:endParaRPr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7E830D-0BB7-4D15-80C0-C19884F95C38}" type="slidenum">
              <a:rPr lang="he-IL" smtClean="0"/>
              <a:t>18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 smtClean="0"/>
              <a:t>בס"ד- כל הזכויות שמורות להדס פדהאל </a:t>
            </a:r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135360082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e-IL" sz="40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itchFamily="34" charset="0"/>
                <a:cs typeface="Calibri Light" pitchFamily="34" charset="0"/>
              </a:rPr>
              <a:t>מחקר פרוביוטיקה- הליקובקטר</a:t>
            </a:r>
            <a:endParaRPr lang="he-IL" sz="4000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 Light" pitchFamily="34" charset="0"/>
              <a:cs typeface="Calibri Light" pitchFamily="34" charset="0"/>
            </a:endParaRP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solidFill>
            <a:srgbClr val="FFFFFF"/>
          </a:solidFill>
        </p:spPr>
        <p:txBody>
          <a:bodyPr>
            <a:normAutofit/>
          </a:bodyPr>
          <a:lstStyle/>
          <a:p>
            <a:r>
              <a:rPr lang="he-IL" b="1" dirty="0" smtClean="0">
                <a:latin typeface="Calibri Light" pitchFamily="34" charset="0"/>
                <a:cs typeface="Calibri Light" pitchFamily="34" charset="0"/>
              </a:rPr>
              <a:t>משתתפי קבוצה </a:t>
            </a:r>
            <a:r>
              <a:rPr lang="en-US" b="1" dirty="0">
                <a:latin typeface="Calibri Light" pitchFamily="34" charset="0"/>
                <a:cs typeface="Calibri Light" pitchFamily="34" charset="0"/>
              </a:rPr>
              <a:t>A</a:t>
            </a:r>
            <a:r>
              <a:rPr lang="he-IL" b="1" dirty="0">
                <a:latin typeface="Calibri Light" pitchFamily="34" charset="0"/>
                <a:cs typeface="Calibri Light" pitchFamily="34" charset="0"/>
              </a:rPr>
              <a:t> קיבלה פרוביוטיקה למשך 14 ימים </a:t>
            </a:r>
            <a:r>
              <a:rPr lang="he-IL" b="1" dirty="0" smtClean="0">
                <a:latin typeface="Calibri Light" pitchFamily="34" charset="0"/>
                <a:cs typeface="Calibri Light" pitchFamily="34" charset="0"/>
              </a:rPr>
              <a:t>,ואילו קבוצה </a:t>
            </a:r>
            <a:r>
              <a:rPr lang="en-US" b="1" dirty="0">
                <a:latin typeface="Calibri Light" pitchFamily="34" charset="0"/>
                <a:cs typeface="Calibri Light" pitchFamily="34" charset="0"/>
              </a:rPr>
              <a:t>B</a:t>
            </a:r>
            <a:r>
              <a:rPr lang="he-IL" b="1" dirty="0">
                <a:latin typeface="Calibri Light" pitchFamily="34" charset="0"/>
                <a:cs typeface="Calibri Light" pitchFamily="34" charset="0"/>
              </a:rPr>
              <a:t> </a:t>
            </a:r>
            <a:r>
              <a:rPr lang="he-IL" b="1" dirty="0" smtClean="0">
                <a:latin typeface="Calibri Light" pitchFamily="34" charset="0"/>
                <a:cs typeface="Calibri Light" pitchFamily="34" charset="0"/>
              </a:rPr>
              <a:t>קיבלה טיפול אנטיביוטי למשך 14 ימים ולא </a:t>
            </a:r>
            <a:r>
              <a:rPr lang="he-IL" b="1" dirty="0">
                <a:latin typeface="Calibri Light" pitchFamily="34" charset="0"/>
                <a:cs typeface="Calibri Light" pitchFamily="34" charset="0"/>
              </a:rPr>
              <a:t>נטלה פרוביוטיקה</a:t>
            </a:r>
            <a:r>
              <a:rPr lang="he-IL" b="1" dirty="0" smtClean="0">
                <a:latin typeface="Calibri Light" pitchFamily="34" charset="0"/>
                <a:cs typeface="Calibri Light" pitchFamily="34" charset="0"/>
              </a:rPr>
              <a:t>.</a:t>
            </a:r>
          </a:p>
          <a:p>
            <a:r>
              <a:rPr lang="he-IL" b="1" dirty="0" smtClean="0">
                <a:latin typeface="Calibri Light" pitchFamily="34" charset="0"/>
                <a:cs typeface="Calibri Light" pitchFamily="34" charset="0"/>
              </a:rPr>
              <a:t>תוצאות </a:t>
            </a:r>
            <a:r>
              <a:rPr lang="he-IL" b="1" dirty="0">
                <a:latin typeface="Calibri Light" pitchFamily="34" charset="0"/>
                <a:cs typeface="Calibri Light" pitchFamily="34" charset="0"/>
              </a:rPr>
              <a:t>המחקר הראו כי ללא ספק קבוצה </a:t>
            </a:r>
            <a:r>
              <a:rPr lang="en-US" b="1" dirty="0">
                <a:latin typeface="Calibri Light" pitchFamily="34" charset="0"/>
                <a:cs typeface="Calibri Light" pitchFamily="34" charset="0"/>
              </a:rPr>
              <a:t>A</a:t>
            </a:r>
            <a:r>
              <a:rPr lang="he-IL" b="1" dirty="0">
                <a:latin typeface="Calibri Light" pitchFamily="34" charset="0"/>
                <a:cs typeface="Calibri Light" pitchFamily="34" charset="0"/>
              </a:rPr>
              <a:t> </a:t>
            </a:r>
            <a:r>
              <a:rPr lang="he-IL" b="1" dirty="0" smtClean="0">
                <a:latin typeface="Calibri Light" pitchFamily="34" charset="0"/>
                <a:cs typeface="Calibri Light" pitchFamily="34" charset="0"/>
              </a:rPr>
              <a:t>אשר נטלה פרוביוטיקה נבדקה ונמצאה כי קיים שיפור נרחב וכן שיקום </a:t>
            </a:r>
            <a:r>
              <a:rPr lang="he-IL" b="1" dirty="0">
                <a:latin typeface="Calibri Light" pitchFamily="34" charset="0"/>
                <a:cs typeface="Calibri Light" pitchFamily="34" charset="0"/>
              </a:rPr>
              <a:t>של המעיים</a:t>
            </a:r>
            <a:r>
              <a:rPr lang="he-IL" b="1" dirty="0" smtClean="0">
                <a:latin typeface="Calibri Light" pitchFamily="34" charset="0"/>
                <a:cs typeface="Calibri Light" pitchFamily="34" charset="0"/>
              </a:rPr>
              <a:t>.</a:t>
            </a:r>
          </a:p>
          <a:p>
            <a:r>
              <a:rPr lang="he-IL" b="1" u="sng" dirty="0" smtClean="0">
                <a:latin typeface="Calibri Light" pitchFamily="34" charset="0"/>
                <a:cs typeface="Calibri Light" pitchFamily="34" charset="0"/>
              </a:rPr>
              <a:t>עוד עולה מהמחקר כי :</a:t>
            </a:r>
            <a:endParaRPr lang="he-IL" b="1" u="sng" dirty="0">
              <a:latin typeface="Calibri Light" pitchFamily="34" charset="0"/>
              <a:cs typeface="Calibri Light" pitchFamily="34" charset="0"/>
            </a:endParaRPr>
          </a:p>
          <a:p>
            <a:r>
              <a:rPr lang="he-IL" b="1" dirty="0">
                <a:latin typeface="Calibri Light" pitchFamily="34" charset="0"/>
                <a:cs typeface="Calibri Light" pitchFamily="34" charset="0"/>
              </a:rPr>
              <a:t>כ-20</a:t>
            </a:r>
            <a:r>
              <a:rPr lang="he-IL" b="1" dirty="0" smtClean="0">
                <a:latin typeface="Calibri Light" pitchFamily="34" charset="0"/>
                <a:cs typeface="Calibri Light" pitchFamily="34" charset="0"/>
              </a:rPr>
              <a:t>%  </a:t>
            </a:r>
            <a:r>
              <a:rPr lang="he-IL" b="1" dirty="0">
                <a:latin typeface="Calibri Light" pitchFamily="34" charset="0"/>
                <a:cs typeface="Calibri Light" pitchFamily="34" charset="0"/>
              </a:rPr>
              <a:t>מהאנשים הנגועים </a:t>
            </a:r>
            <a:r>
              <a:rPr lang="he-IL" b="1" dirty="0" smtClean="0">
                <a:latin typeface="Calibri Light" pitchFamily="34" charset="0"/>
                <a:cs typeface="Calibri Light" pitchFamily="34" charset="0"/>
              </a:rPr>
              <a:t>ב-הליקובקטר פילורי</a:t>
            </a:r>
            <a:r>
              <a:rPr lang="en-US" b="1" dirty="0">
                <a:latin typeface="Calibri Light" pitchFamily="34" charset="0"/>
                <a:cs typeface="Calibri Light" pitchFamily="34" charset="0"/>
              </a:rPr>
              <a:t> </a:t>
            </a:r>
            <a:r>
              <a:rPr lang="he-IL" b="1" dirty="0" smtClean="0">
                <a:latin typeface="Calibri Light" pitchFamily="34" charset="0"/>
                <a:cs typeface="Calibri Light" pitchFamily="34" charset="0"/>
              </a:rPr>
              <a:t>לא מטופל ממשיכים </a:t>
            </a:r>
            <a:r>
              <a:rPr lang="he-IL" b="1" dirty="0">
                <a:latin typeface="Calibri Light" pitchFamily="34" charset="0"/>
                <a:cs typeface="Calibri Light" pitchFamily="34" charset="0"/>
              </a:rPr>
              <a:t>לפתח </a:t>
            </a:r>
            <a:r>
              <a:rPr lang="he-IL" b="1" dirty="0" smtClean="0">
                <a:latin typeface="Calibri Light" pitchFamily="34" charset="0"/>
                <a:cs typeface="Calibri Light" pitchFamily="34" charset="0"/>
              </a:rPr>
              <a:t>סיבוכים במערכת העיכול והמעיים.</a:t>
            </a:r>
          </a:p>
          <a:p>
            <a:pPr marL="114300" indent="0">
              <a:buNone/>
            </a:pPr>
            <a:r>
              <a:rPr lang="he-IL" b="1" dirty="0" smtClean="0">
                <a:latin typeface="Calibri Light" pitchFamily="34" charset="0"/>
                <a:cs typeface="Calibri Light" pitchFamily="34" charset="0"/>
              </a:rPr>
              <a:t> </a:t>
            </a:r>
            <a:endParaRPr lang="en-US" sz="1200" b="1" dirty="0">
              <a:latin typeface="Calibri Light" pitchFamily="34" charset="0"/>
              <a:cs typeface="Calibri Light" pitchFamily="34" charset="0"/>
            </a:endParaRPr>
          </a:p>
          <a:p>
            <a:pPr algn="l"/>
            <a:endParaRPr lang="en-US" sz="1200" b="1" dirty="0">
              <a:latin typeface="Calibri Light" pitchFamily="34" charset="0"/>
              <a:cs typeface="Calibri Light" pitchFamily="34" charset="0"/>
            </a:endParaRPr>
          </a:p>
          <a:p>
            <a:pPr marL="114300" indent="0" algn="l">
              <a:buNone/>
            </a:pPr>
            <a:r>
              <a:rPr lang="en-US" sz="1200" b="1" dirty="0">
                <a:latin typeface="Calibri Light" pitchFamily="34" charset="0"/>
                <a:cs typeface="Calibri Light" pitchFamily="34" charset="0"/>
              </a:rPr>
              <a:t> (J.ebion-8/2018-</a:t>
            </a:r>
            <a:r>
              <a:rPr lang="en-US" sz="1200" dirty="0"/>
              <a:t> </a:t>
            </a:r>
            <a:r>
              <a:rPr lang="en-US" sz="1200" b="1" dirty="0" err="1"/>
              <a:t>Epub</a:t>
            </a:r>
            <a:r>
              <a:rPr lang="en-US" sz="1200" b="1" dirty="0"/>
              <a:t> 2018 Aug 23  </a:t>
            </a:r>
            <a:r>
              <a:rPr lang="en-US" sz="1200" dirty="0"/>
              <a:t>-</a:t>
            </a:r>
            <a:r>
              <a:rPr lang="en-US" sz="1200" b="1" dirty="0"/>
              <a:t>The impact of Helicobacter pylori infection, eradication therapy and probiotic supplementation on gut microenvironment homeostasis: An open-label, </a:t>
            </a:r>
            <a:r>
              <a:rPr lang="en-US" sz="1200" b="1" dirty="0" smtClean="0"/>
              <a:t>)</a:t>
            </a:r>
            <a:r>
              <a:rPr lang="he-IL" sz="1200" b="1" dirty="0" smtClean="0"/>
              <a:t>(</a:t>
            </a:r>
            <a:r>
              <a:rPr lang="en-US" sz="1200" b="1" dirty="0"/>
              <a:t>randomized clinical</a:t>
            </a:r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7E830D-0BB7-4D15-80C0-C19884F95C38}" type="slidenum">
              <a:rPr lang="he-IL" smtClean="0"/>
              <a:t>19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 smtClean="0"/>
              <a:t>בס"ד- כל הזכויות שמורות להדס פדהאל </a:t>
            </a:r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939243358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e-IL" sz="5000" b="1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itchFamily="34" charset="0"/>
                <a:cs typeface="Calibri Light" pitchFamily="34" charset="0"/>
              </a:rPr>
              <a:t>עצירות</a:t>
            </a:r>
            <a:endParaRPr lang="he-IL" sz="5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indent="-342900">
              <a:buFont typeface="Wingdings" pitchFamily="2" charset="2"/>
              <a:buChar char="v"/>
            </a:pPr>
            <a:r>
              <a:rPr lang="he-IL" b="1" dirty="0">
                <a:latin typeface="Calibri Light" pitchFamily="34" charset="0"/>
                <a:cs typeface="Calibri Light" pitchFamily="34" charset="0"/>
              </a:rPr>
              <a:t>הגדרה של פקטור, תדירות, מרקם, נוחות</a:t>
            </a:r>
            <a:r>
              <a:rPr lang="he-IL" b="1" dirty="0" smtClean="0">
                <a:latin typeface="Calibri Light" pitchFamily="34" charset="0"/>
                <a:cs typeface="Calibri Light" pitchFamily="34" charset="0"/>
              </a:rPr>
              <a:t>.</a:t>
            </a:r>
            <a:endParaRPr lang="he-IL" b="1" dirty="0">
              <a:latin typeface="Calibri Light" pitchFamily="34" charset="0"/>
              <a:cs typeface="Calibri Light" pitchFamily="34" charset="0"/>
            </a:endParaRPr>
          </a:p>
          <a:p>
            <a:pPr indent="-342900">
              <a:buFont typeface="Wingdings" pitchFamily="2" charset="2"/>
              <a:buChar char="v"/>
            </a:pPr>
            <a:r>
              <a:rPr lang="he-IL" b="1" dirty="0" smtClean="0">
                <a:latin typeface="Calibri Light" pitchFamily="34" charset="0"/>
                <a:cs typeface="Calibri Light" pitchFamily="34" charset="0"/>
              </a:rPr>
              <a:t>עודף </a:t>
            </a:r>
            <a:r>
              <a:rPr lang="he-IL" b="1" dirty="0">
                <a:latin typeface="Calibri Light" pitchFamily="34" charset="0"/>
                <a:cs typeface="Calibri Light" pitchFamily="34" charset="0"/>
              </a:rPr>
              <a:t>או חוסר פריסטלטיקה של המעיים .</a:t>
            </a:r>
          </a:p>
          <a:p>
            <a:pPr indent="-342900">
              <a:buFont typeface="Wingdings" pitchFamily="2" charset="2"/>
              <a:buChar char="v"/>
            </a:pPr>
            <a:r>
              <a:rPr lang="he-IL" b="1" dirty="0" smtClean="0">
                <a:latin typeface="Calibri Light" pitchFamily="34" charset="0"/>
                <a:cs typeface="Calibri Light" pitchFamily="34" charset="0"/>
              </a:rPr>
              <a:t>עצבוב </a:t>
            </a:r>
            <a:r>
              <a:rPr lang="he-IL" b="1" dirty="0">
                <a:latin typeface="Calibri Light" pitchFamily="34" charset="0"/>
                <a:cs typeface="Calibri Light" pitchFamily="34" charset="0"/>
              </a:rPr>
              <a:t>או עצבוב יתר במעיים</a:t>
            </a:r>
            <a:r>
              <a:rPr lang="he-IL" b="1" dirty="0" smtClean="0">
                <a:latin typeface="Calibri Light" pitchFamily="34" charset="0"/>
                <a:cs typeface="Calibri Light" pitchFamily="34" charset="0"/>
              </a:rPr>
              <a:t>.</a:t>
            </a:r>
          </a:p>
          <a:p>
            <a:pPr marL="0" indent="0">
              <a:buNone/>
            </a:pPr>
            <a:endParaRPr lang="he-IL" b="1" dirty="0">
              <a:latin typeface="Calibri Light" pitchFamily="34" charset="0"/>
              <a:cs typeface="Calibri Light" pitchFamily="34" charset="0"/>
            </a:endParaRPr>
          </a:p>
          <a:p>
            <a:pPr marL="0" indent="0">
              <a:buNone/>
            </a:pPr>
            <a:r>
              <a:rPr lang="he-IL" b="1" u="sng" dirty="0" smtClean="0">
                <a:latin typeface="Calibri Light" pitchFamily="34" charset="0"/>
                <a:cs typeface="Calibri Light" pitchFamily="34" charset="0"/>
              </a:rPr>
              <a:t>תסמינים</a:t>
            </a:r>
            <a:r>
              <a:rPr lang="he-IL" b="1" dirty="0" smtClean="0">
                <a:latin typeface="Calibri Light" pitchFamily="34" charset="0"/>
                <a:cs typeface="Calibri Light" pitchFamily="34" charset="0"/>
              </a:rPr>
              <a:t>:</a:t>
            </a:r>
          </a:p>
          <a:p>
            <a:pPr indent="-342900"/>
            <a:r>
              <a:rPr lang="he-IL" b="1" dirty="0" smtClean="0">
                <a:latin typeface="Calibri Light" pitchFamily="34" charset="0"/>
                <a:cs typeface="Calibri Light" pitchFamily="34" charset="0"/>
              </a:rPr>
              <a:t>צואה קשה ויבשה </a:t>
            </a:r>
          </a:p>
          <a:p>
            <a:pPr indent="-342900"/>
            <a:r>
              <a:rPr lang="he-IL" b="1" dirty="0" smtClean="0">
                <a:latin typeface="Calibri Light" pitchFamily="34" charset="0"/>
                <a:cs typeface="Calibri Light" pitchFamily="34" charset="0"/>
              </a:rPr>
              <a:t>בחילות </a:t>
            </a:r>
          </a:p>
          <a:p>
            <a:pPr indent="-342900"/>
            <a:r>
              <a:rPr lang="he-IL" b="1" dirty="0" smtClean="0">
                <a:latin typeface="Calibri Light" pitchFamily="34" charset="0"/>
                <a:cs typeface="Calibri Light" pitchFamily="34" charset="0"/>
              </a:rPr>
              <a:t>כאבי בטן </a:t>
            </a:r>
          </a:p>
          <a:p>
            <a:pPr indent="-342900"/>
            <a:r>
              <a:rPr lang="he-IL" b="1" dirty="0" smtClean="0">
                <a:latin typeface="Calibri Light" pitchFamily="34" charset="0"/>
                <a:cs typeface="Calibri Light" pitchFamily="34" charset="0"/>
              </a:rPr>
              <a:t>צרבות</a:t>
            </a:r>
          </a:p>
          <a:p>
            <a:pPr indent="-342900"/>
            <a:r>
              <a:rPr lang="he-IL" b="1" dirty="0" smtClean="0">
                <a:latin typeface="Calibri Light" pitchFamily="34" charset="0"/>
                <a:cs typeface="Calibri Light" pitchFamily="34" charset="0"/>
              </a:rPr>
              <a:t>אובדן תאבון</a:t>
            </a:r>
          </a:p>
          <a:p>
            <a:pPr indent="-342900"/>
            <a:endParaRPr lang="he-IL" b="1" dirty="0">
              <a:latin typeface="Calibri Light" pitchFamily="34" charset="0"/>
              <a:cs typeface="Calibri Light" pitchFamily="34" charset="0"/>
            </a:endParaRPr>
          </a:p>
          <a:p>
            <a:pPr marL="0" indent="0">
              <a:buNone/>
            </a:pPr>
            <a:endParaRPr lang="he-IL" b="1" dirty="0">
              <a:latin typeface="Calibri Light" pitchFamily="34" charset="0"/>
              <a:cs typeface="Calibri Light" pitchFamily="34" charset="0"/>
            </a:endParaRPr>
          </a:p>
          <a:p>
            <a:endParaRPr lang="he-IL" b="1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7E830D-0BB7-4D15-80C0-C19884F95C38}" type="slidenum">
              <a:rPr lang="he-IL" smtClean="0"/>
              <a:t>20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 smtClean="0"/>
              <a:t>בס"ד- כל הזכויות שמורות להדס פדהאל </a:t>
            </a:r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616488424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z="5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itchFamily="34" charset="0"/>
                <a:cs typeface="Calibri Light" pitchFamily="34" charset="0"/>
              </a:rPr>
              <a:t>עצירות </a:t>
            </a:r>
            <a:endParaRPr lang="he-IL" sz="5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 Light" pitchFamily="34" charset="0"/>
              <a:cs typeface="Calibri Light" pitchFamily="34" charset="0"/>
            </a:endParaRP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457200" y="1628800"/>
            <a:ext cx="8229600" cy="4497363"/>
          </a:xfrm>
        </p:spPr>
        <p:txBody>
          <a:bodyPr>
            <a:normAutofit lnSpcReduction="10000"/>
          </a:bodyPr>
          <a:lstStyle/>
          <a:p>
            <a:r>
              <a:rPr lang="he-IL" b="1" dirty="0" smtClean="0">
                <a:latin typeface="Calibri Light" pitchFamily="34" charset="0"/>
                <a:cs typeface="Calibri Light" pitchFamily="34" charset="0"/>
              </a:rPr>
              <a:t>נפיחות בטנית </a:t>
            </a:r>
            <a:endParaRPr lang="he-IL" b="1" dirty="0">
              <a:latin typeface="Calibri Light" pitchFamily="34" charset="0"/>
              <a:cs typeface="Calibri Light" pitchFamily="34" charset="0"/>
            </a:endParaRPr>
          </a:p>
          <a:p>
            <a:r>
              <a:rPr lang="he-IL" b="1" dirty="0">
                <a:latin typeface="Calibri Light" pitchFamily="34" charset="0"/>
                <a:cs typeface="Calibri Light" pitchFamily="34" charset="0"/>
              </a:rPr>
              <a:t>שינויים בזמני יציאות </a:t>
            </a:r>
            <a:r>
              <a:rPr lang="he-IL" b="1" dirty="0" smtClean="0">
                <a:latin typeface="Calibri Light" pitchFamily="34" charset="0"/>
                <a:cs typeface="Calibri Light" pitchFamily="34" charset="0"/>
              </a:rPr>
              <a:t>וכמות </a:t>
            </a:r>
          </a:p>
          <a:p>
            <a:r>
              <a:rPr lang="he-IL" b="1" dirty="0" smtClean="0">
                <a:latin typeface="Calibri Light" pitchFamily="34" charset="0"/>
                <a:cs typeface="Calibri Light" pitchFamily="34" charset="0"/>
              </a:rPr>
              <a:t>כאבי ראש</a:t>
            </a:r>
          </a:p>
          <a:p>
            <a:endParaRPr lang="he-IL" b="1" dirty="0">
              <a:latin typeface="Calibri Light" pitchFamily="34" charset="0"/>
              <a:cs typeface="Calibri Light" pitchFamily="34" charset="0"/>
            </a:endParaRPr>
          </a:p>
          <a:p>
            <a:pPr marL="114300" indent="0">
              <a:buNone/>
            </a:pPr>
            <a:r>
              <a:rPr lang="he-IL" b="1" u="sng" dirty="0" smtClean="0">
                <a:latin typeface="Calibri Light" pitchFamily="34" charset="0"/>
                <a:cs typeface="Calibri Light" pitchFamily="34" charset="0"/>
              </a:rPr>
              <a:t>הגורמים לעצירות </a:t>
            </a:r>
          </a:p>
          <a:p>
            <a:r>
              <a:rPr lang="he-IL" b="1" dirty="0">
                <a:latin typeface="Calibri Light" pitchFamily="34" charset="0"/>
                <a:cs typeface="Calibri Light" pitchFamily="34" charset="0"/>
              </a:rPr>
              <a:t>חוסר לעיסה של המזון </a:t>
            </a:r>
            <a:r>
              <a:rPr lang="he-IL" b="1" dirty="0" smtClean="0">
                <a:latin typeface="Calibri Light" pitchFamily="34" charset="0"/>
                <a:cs typeface="Calibri Light" pitchFamily="34" charset="0"/>
              </a:rPr>
              <a:t>או לעיתים בליעה של גושי מזון</a:t>
            </a:r>
            <a:endParaRPr lang="he-IL" b="1" dirty="0">
              <a:latin typeface="Calibri Light" pitchFamily="34" charset="0"/>
              <a:cs typeface="Calibri Light" pitchFamily="34" charset="0"/>
            </a:endParaRPr>
          </a:p>
          <a:p>
            <a:r>
              <a:rPr lang="he-IL" b="1" dirty="0">
                <a:latin typeface="Calibri Light" pitchFamily="34" charset="0"/>
                <a:cs typeface="Calibri Light" pitchFamily="34" charset="0"/>
              </a:rPr>
              <a:t>העדר איזון של פלורת המעיים </a:t>
            </a:r>
          </a:p>
          <a:p>
            <a:r>
              <a:rPr lang="he-IL" b="1" dirty="0">
                <a:latin typeface="Calibri Light" pitchFamily="34" charset="0"/>
                <a:cs typeface="Calibri Light" pitchFamily="34" charset="0"/>
              </a:rPr>
              <a:t>תת פעילות בלוטת התריס</a:t>
            </a:r>
          </a:p>
          <a:p>
            <a:r>
              <a:rPr lang="he-IL" b="1" dirty="0">
                <a:latin typeface="Calibri Light" pitchFamily="34" charset="0"/>
                <a:cs typeface="Calibri Light" pitchFamily="34" charset="0"/>
              </a:rPr>
              <a:t>העדר אכילת סיבים תזונתיים וכן העדר שתית מים </a:t>
            </a:r>
          </a:p>
          <a:p>
            <a:r>
              <a:rPr lang="he-IL" b="1" dirty="0">
                <a:latin typeface="Calibri Light" pitchFamily="34" charset="0"/>
                <a:cs typeface="Calibri Light" pitchFamily="34" charset="0"/>
              </a:rPr>
              <a:t>לחץ נפשי </a:t>
            </a:r>
          </a:p>
          <a:p>
            <a:r>
              <a:rPr lang="he-IL" b="1" dirty="0">
                <a:latin typeface="Calibri Light" pitchFamily="34" charset="0"/>
                <a:cs typeface="Calibri Light" pitchFamily="34" charset="0"/>
              </a:rPr>
              <a:t>העדר פעילות גופנית </a:t>
            </a:r>
          </a:p>
          <a:p>
            <a:pPr marL="114300" indent="0">
              <a:buNone/>
            </a:pPr>
            <a:endParaRPr lang="he-IL" b="1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7E830D-0BB7-4D15-80C0-C19884F95C38}" type="slidenum">
              <a:rPr lang="he-IL" smtClean="0"/>
              <a:t>21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 smtClean="0"/>
              <a:t>בס"ד- כל הזכויות שמורות להדס פדהאל </a:t>
            </a:r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90805423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e-IL" sz="4000" b="1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itchFamily="34" charset="0"/>
                <a:cs typeface="Calibri Light" pitchFamily="34" charset="0"/>
              </a:rPr>
              <a:t>הטיפול התזונתי בעצירות.. </a:t>
            </a:r>
            <a:endParaRPr lang="he-IL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solidFill>
            <a:srgbClr val="FFFFFF"/>
          </a:solidFill>
        </p:spPr>
        <p:txBody>
          <a:bodyPr>
            <a:normAutofit/>
          </a:bodyPr>
          <a:lstStyle/>
          <a:p>
            <a:r>
              <a:rPr lang="he-IL" b="1" dirty="0">
                <a:latin typeface="Calibri Light" pitchFamily="34" charset="0"/>
                <a:cs typeface="Calibri Light" pitchFamily="34" charset="0"/>
              </a:rPr>
              <a:t>תפריט עשיר בכמות רבה של פירות וירקות עם דגש על </a:t>
            </a:r>
            <a:r>
              <a:rPr lang="he-IL" b="1" u="sng" dirty="0">
                <a:latin typeface="Calibri Light" pitchFamily="34" charset="0"/>
                <a:cs typeface="Calibri Light" pitchFamily="34" charset="0"/>
              </a:rPr>
              <a:t>סלק אדום</a:t>
            </a:r>
          </a:p>
          <a:p>
            <a:r>
              <a:rPr lang="he-IL" b="1" dirty="0" smtClean="0">
                <a:latin typeface="Calibri Light" pitchFamily="34" charset="0"/>
                <a:cs typeface="Calibri Light" pitchFamily="34" charset="0"/>
              </a:rPr>
              <a:t>ירקות </a:t>
            </a:r>
            <a:r>
              <a:rPr lang="he-IL" b="1" dirty="0">
                <a:latin typeface="Calibri Light" pitchFamily="34" charset="0"/>
                <a:cs typeface="Calibri Light" pitchFamily="34" charset="0"/>
              </a:rPr>
              <a:t>המכילים </a:t>
            </a:r>
            <a:r>
              <a:rPr lang="he-IL" b="1" u="sng" dirty="0">
                <a:latin typeface="Calibri Light" pitchFamily="34" charset="0"/>
                <a:cs typeface="Calibri Light" pitchFamily="34" charset="0"/>
              </a:rPr>
              <a:t>אינולין</a:t>
            </a:r>
            <a:r>
              <a:rPr lang="he-IL" b="1" dirty="0">
                <a:latin typeface="Calibri Light" pitchFamily="34" charset="0"/>
                <a:cs typeface="Calibri Light" pitchFamily="34" charset="0"/>
              </a:rPr>
              <a:t> כגון: בצל ,עולש, כרישה, ארטישוק ירושלמי אספרגוס </a:t>
            </a:r>
          </a:p>
          <a:p>
            <a:r>
              <a:rPr lang="he-IL" b="1" dirty="0" smtClean="0">
                <a:latin typeface="Calibri Light" pitchFamily="34" charset="0"/>
                <a:cs typeface="Calibri Light" pitchFamily="34" charset="0"/>
              </a:rPr>
              <a:t>פירות </a:t>
            </a:r>
            <a:r>
              <a:rPr lang="he-IL" b="1" dirty="0">
                <a:latin typeface="Calibri Light" pitchFamily="34" charset="0"/>
                <a:cs typeface="Calibri Light" pitchFamily="34" charset="0"/>
              </a:rPr>
              <a:t>המכילים זרעים כגון: קיווי ,תאנים, </a:t>
            </a:r>
            <a:r>
              <a:rPr lang="he-IL" b="1" dirty="0" smtClean="0">
                <a:latin typeface="Calibri Light" pitchFamily="34" charset="0"/>
                <a:cs typeface="Calibri Light" pitchFamily="34" charset="0"/>
              </a:rPr>
              <a:t>פטאייה</a:t>
            </a:r>
            <a:endParaRPr lang="he-IL" b="1" dirty="0">
              <a:latin typeface="Calibri Light" pitchFamily="34" charset="0"/>
              <a:cs typeface="Calibri Light" pitchFamily="34" charset="0"/>
            </a:endParaRPr>
          </a:p>
          <a:p>
            <a:r>
              <a:rPr lang="he-IL" b="1" dirty="0" smtClean="0">
                <a:latin typeface="Calibri Light" pitchFamily="34" charset="0"/>
                <a:cs typeface="Calibri Light" pitchFamily="34" charset="0"/>
              </a:rPr>
              <a:t>מים </a:t>
            </a:r>
            <a:r>
              <a:rPr lang="he-IL" b="1" dirty="0">
                <a:latin typeface="Calibri Light" pitchFamily="34" charset="0"/>
                <a:cs typeface="Calibri Light" pitchFamily="34" charset="0"/>
              </a:rPr>
              <a:t>שהושרו בהם שזיפים או תאנים</a:t>
            </a:r>
          </a:p>
          <a:p>
            <a:r>
              <a:rPr lang="he-IL" b="1" dirty="0" smtClean="0">
                <a:latin typeface="Calibri Light" pitchFamily="34" charset="0"/>
                <a:cs typeface="Calibri Light" pitchFamily="34" charset="0"/>
              </a:rPr>
              <a:t>אכילת </a:t>
            </a:r>
            <a:r>
              <a:rPr lang="he-IL" b="1" dirty="0">
                <a:latin typeface="Calibri Light" pitchFamily="34" charset="0"/>
                <a:cs typeface="Calibri Light" pitchFamily="34" charset="0"/>
              </a:rPr>
              <a:t>קטניות כגון שעועית המכילים </a:t>
            </a:r>
            <a:r>
              <a:rPr lang="he-IL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itchFamily="34" charset="0"/>
                <a:cs typeface="Calibri Light" pitchFamily="34" charset="0"/>
              </a:rPr>
              <a:t>חומצה בוטרית </a:t>
            </a:r>
            <a:r>
              <a:rPr lang="he-IL" b="1" dirty="0">
                <a:latin typeface="Calibri Light" pitchFamily="34" charset="0"/>
                <a:cs typeface="Calibri Light" pitchFamily="34" charset="0"/>
              </a:rPr>
              <a:t>המסייעת לריכוך </a:t>
            </a:r>
          </a:p>
          <a:p>
            <a:r>
              <a:rPr lang="he-IL" b="1" dirty="0">
                <a:latin typeface="Calibri Light" pitchFamily="34" charset="0"/>
                <a:cs typeface="Calibri Light" pitchFamily="34" charset="0"/>
              </a:rPr>
              <a:t>לעיסה נכונה של המזון</a:t>
            </a:r>
          </a:p>
          <a:p>
            <a:r>
              <a:rPr lang="he-IL" b="1" dirty="0" smtClean="0">
                <a:latin typeface="Calibri Light" pitchFamily="34" charset="0"/>
                <a:cs typeface="Calibri Light" pitchFamily="34" charset="0"/>
              </a:rPr>
              <a:t>אכילת מזונות </a:t>
            </a:r>
            <a:r>
              <a:rPr lang="he-IL" b="1" dirty="0">
                <a:latin typeface="Calibri Light" pitchFamily="34" charset="0"/>
                <a:cs typeface="Calibri Light" pitchFamily="34" charset="0"/>
              </a:rPr>
              <a:t>מוצילגנים כגון: במיה ,עולש .</a:t>
            </a:r>
            <a:r>
              <a:rPr lang="he-IL" b="1" dirty="0" smtClean="0">
                <a:latin typeface="Calibri Light" pitchFamily="34" charset="0"/>
                <a:cs typeface="Calibri Light" pitchFamily="34" charset="0"/>
              </a:rPr>
              <a:t> </a:t>
            </a:r>
            <a:endParaRPr lang="he-IL" b="1" dirty="0">
              <a:latin typeface="Calibri Light" pitchFamily="34" charset="0"/>
              <a:cs typeface="Calibri Light" pitchFamily="34" charset="0"/>
            </a:endParaRPr>
          </a:p>
          <a:p>
            <a:r>
              <a:rPr lang="he-IL" b="1" dirty="0" smtClean="0">
                <a:latin typeface="Calibri Light" pitchFamily="34" charset="0"/>
                <a:cs typeface="Calibri Light" pitchFamily="34" charset="0"/>
              </a:rPr>
              <a:t>בנוסף </a:t>
            </a:r>
            <a:r>
              <a:rPr lang="he-IL" b="1" dirty="0">
                <a:latin typeface="Calibri Light" pitchFamily="34" charset="0"/>
                <a:cs typeface="Calibri Light" pitchFamily="34" charset="0"/>
              </a:rPr>
              <a:t>תפריט עשיר במזונות המכילים מגנזיום כגון: </a:t>
            </a:r>
            <a:r>
              <a:rPr lang="en-US" b="1" dirty="0">
                <a:latin typeface="Calibri Light" pitchFamily="34" charset="0"/>
                <a:cs typeface="Calibri Light" pitchFamily="34" charset="0"/>
              </a:rPr>
              <a:t/>
            </a:r>
            <a:br>
              <a:rPr lang="en-US" b="1" dirty="0">
                <a:latin typeface="Calibri Light" pitchFamily="34" charset="0"/>
                <a:cs typeface="Calibri Light" pitchFamily="34" charset="0"/>
              </a:rPr>
            </a:br>
            <a:r>
              <a:rPr lang="he-IL" b="1" dirty="0">
                <a:latin typeface="Calibri Light" pitchFamily="34" charset="0"/>
                <a:cs typeface="Calibri Light" pitchFamily="34" charset="0"/>
              </a:rPr>
              <a:t>בננה, אגוזים, שקדים , עלים ירוקים , נבטים </a:t>
            </a:r>
          </a:p>
          <a:p>
            <a:endParaRPr lang="he-IL" b="1" dirty="0" smtClean="0">
              <a:latin typeface="Calibri Light" pitchFamily="34" charset="0"/>
              <a:cs typeface="Calibri Light" pitchFamily="34" charset="0"/>
            </a:endParaRPr>
          </a:p>
          <a:p>
            <a:endParaRPr lang="he-IL" b="1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7E830D-0BB7-4D15-80C0-C19884F95C38}" type="slidenum">
              <a:rPr lang="he-IL" smtClean="0"/>
              <a:t>22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 smtClean="0"/>
              <a:t>בס"ד- כל הזכויות שמורות להדס פדהאל </a:t>
            </a:r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896037430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e-IL" sz="4000" b="1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itchFamily="34" charset="0"/>
                <a:cs typeface="Calibri Light" pitchFamily="34" charset="0"/>
              </a:rPr>
              <a:t>הטיפול התזונתי בעצירות.. </a:t>
            </a:r>
            <a:endParaRPr lang="he-IL" sz="4000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e-IL" b="1" dirty="0">
                <a:latin typeface="Calibri Light" pitchFamily="34" charset="0"/>
                <a:cs typeface="Calibri Light" pitchFamily="34" charset="0"/>
              </a:rPr>
              <a:t>שתיית תה אניס </a:t>
            </a:r>
            <a:r>
              <a:rPr lang="he-IL" b="1" dirty="0" smtClean="0">
                <a:latin typeface="Calibri Light" pitchFamily="34" charset="0"/>
                <a:cs typeface="Calibri Light" pitchFamily="34" charset="0"/>
              </a:rPr>
              <a:t>,תה שומר </a:t>
            </a:r>
          </a:p>
          <a:p>
            <a:r>
              <a:rPr lang="he-IL" b="1" dirty="0">
                <a:latin typeface="Calibri Light" pitchFamily="34" charset="0"/>
                <a:cs typeface="Calibri Light" pitchFamily="34" charset="0"/>
              </a:rPr>
              <a:t>זרעי </a:t>
            </a:r>
            <a:r>
              <a:rPr lang="he-IL" b="1" dirty="0" err="1">
                <a:latin typeface="Calibri Light" pitchFamily="34" charset="0"/>
                <a:cs typeface="Calibri Light" pitchFamily="34" charset="0"/>
              </a:rPr>
              <a:t>צי'אה</a:t>
            </a:r>
            <a:r>
              <a:rPr lang="he-IL" b="1" dirty="0">
                <a:latin typeface="Calibri Light" pitchFamily="34" charset="0"/>
                <a:cs typeface="Calibri Light" pitchFamily="34" charset="0"/>
              </a:rPr>
              <a:t> מושרים </a:t>
            </a:r>
            <a:r>
              <a:rPr lang="he-IL" b="1" dirty="0" smtClean="0">
                <a:latin typeface="Calibri Light" pitchFamily="34" charset="0"/>
                <a:cs typeface="Calibri Light" pitchFamily="34" charset="0"/>
              </a:rPr>
              <a:t>במים</a:t>
            </a:r>
            <a:endParaRPr lang="he-IL" b="1" dirty="0">
              <a:latin typeface="Calibri Light" pitchFamily="34" charset="0"/>
              <a:cs typeface="Calibri Light" pitchFamily="34" charset="0"/>
            </a:endParaRPr>
          </a:p>
          <a:p>
            <a:r>
              <a:rPr lang="he-IL" b="1" dirty="0" smtClean="0">
                <a:latin typeface="Calibri Light" pitchFamily="34" charset="0"/>
                <a:cs typeface="Calibri Light" pitchFamily="34" charset="0"/>
              </a:rPr>
              <a:t>צמחי </a:t>
            </a:r>
            <a:r>
              <a:rPr lang="he-IL" b="1" dirty="0">
                <a:latin typeface="Calibri Light" pitchFamily="34" charset="0"/>
                <a:cs typeface="Calibri Light" pitchFamily="34" charset="0"/>
              </a:rPr>
              <a:t>מרפא ..</a:t>
            </a:r>
          </a:p>
          <a:p>
            <a:pPr marL="0" indent="0">
              <a:buNone/>
            </a:pPr>
            <a:r>
              <a:rPr lang="he-IL" b="1" dirty="0">
                <a:latin typeface="Calibri Light" pitchFamily="34" charset="0"/>
                <a:cs typeface="Calibri Light" pitchFamily="34" charset="0"/>
              </a:rPr>
              <a:t> </a:t>
            </a:r>
          </a:p>
          <a:p>
            <a:pPr marL="0" indent="0">
              <a:buNone/>
            </a:pPr>
            <a:r>
              <a:rPr lang="he-IL" b="1" u="sng" dirty="0">
                <a:latin typeface="Calibri Light" pitchFamily="34" charset="0"/>
                <a:cs typeface="Calibri Light" pitchFamily="34" charset="0"/>
              </a:rPr>
              <a:t>תוספים </a:t>
            </a:r>
            <a:r>
              <a:rPr lang="he-IL" b="1" u="sng" dirty="0" smtClean="0">
                <a:latin typeface="Calibri Light" pitchFamily="34" charset="0"/>
                <a:cs typeface="Calibri Light" pitchFamily="34" charset="0"/>
              </a:rPr>
              <a:t>מומלצים </a:t>
            </a:r>
            <a:r>
              <a:rPr lang="he-IL" b="1" u="sng" dirty="0">
                <a:latin typeface="Calibri Light" pitchFamily="34" charset="0"/>
                <a:cs typeface="Calibri Light" pitchFamily="34" charset="0"/>
              </a:rPr>
              <a:t>: </a:t>
            </a:r>
            <a:r>
              <a:rPr lang="he-IL" b="1" dirty="0">
                <a:latin typeface="Calibri Light" pitchFamily="34" charset="0"/>
                <a:cs typeface="Calibri Light" pitchFamily="34" charset="0"/>
              </a:rPr>
              <a:t>מגנזיום, ברזל , </a:t>
            </a:r>
            <a:r>
              <a:rPr lang="en-US" b="1" dirty="0" smtClean="0">
                <a:latin typeface="Calibri Light" pitchFamily="34" charset="0"/>
                <a:cs typeface="Calibri Light" pitchFamily="34" charset="0"/>
              </a:rPr>
              <a:t>b12</a:t>
            </a:r>
            <a:r>
              <a:rPr lang="he-IL" b="1" dirty="0" smtClean="0">
                <a:latin typeface="Calibri Light" pitchFamily="34" charset="0"/>
                <a:cs typeface="Calibri Light" pitchFamily="34" charset="0"/>
              </a:rPr>
              <a:t>,פרוביוטיקה</a:t>
            </a:r>
            <a:r>
              <a:rPr lang="en-US" b="1" dirty="0" smtClean="0">
                <a:latin typeface="Calibri Light" pitchFamily="34" charset="0"/>
                <a:cs typeface="Calibri Light" pitchFamily="34" charset="0"/>
              </a:rPr>
              <a:t/>
            </a:r>
            <a:br>
              <a:rPr lang="en-US" b="1" dirty="0" smtClean="0">
                <a:latin typeface="Calibri Light" pitchFamily="34" charset="0"/>
                <a:cs typeface="Calibri Light" pitchFamily="34" charset="0"/>
              </a:rPr>
            </a:br>
            <a:r>
              <a:rPr lang="he-IL" b="1" dirty="0" smtClean="0">
                <a:latin typeface="Calibri Light" pitchFamily="34" charset="0"/>
                <a:cs typeface="Calibri Light" pitchFamily="34" charset="0"/>
              </a:rPr>
              <a:t>אנזימי עיכול , אל </a:t>
            </a:r>
            <a:r>
              <a:rPr lang="he-IL" b="1" dirty="0" err="1" smtClean="0">
                <a:latin typeface="Calibri Light" pitchFamily="34" charset="0"/>
                <a:cs typeface="Calibri Light" pitchFamily="34" charset="0"/>
              </a:rPr>
              <a:t>גלותמין</a:t>
            </a:r>
            <a:r>
              <a:rPr lang="he-IL" b="1" dirty="0" smtClean="0">
                <a:latin typeface="Calibri Light" pitchFamily="34" charset="0"/>
                <a:cs typeface="Calibri Light" pitchFamily="34" charset="0"/>
              </a:rPr>
              <a:t> , ויטמין </a:t>
            </a:r>
            <a:r>
              <a:rPr lang="en-US" b="1" dirty="0" smtClean="0">
                <a:latin typeface="Calibri Light" pitchFamily="34" charset="0"/>
                <a:cs typeface="Calibri Light" pitchFamily="34" charset="0"/>
              </a:rPr>
              <a:t>D-</a:t>
            </a:r>
            <a:r>
              <a:rPr lang="he-IL" b="1" dirty="0" smtClean="0">
                <a:latin typeface="Calibri Light" pitchFamily="34" charset="0"/>
                <a:cs typeface="Calibri Light" pitchFamily="34" charset="0"/>
              </a:rPr>
              <a:t>,אבץ.</a:t>
            </a:r>
            <a:endParaRPr lang="he-IL" b="1" dirty="0">
              <a:latin typeface="Calibri Light" pitchFamily="34" charset="0"/>
              <a:cs typeface="Calibri Light" pitchFamily="34" charset="0"/>
            </a:endParaRPr>
          </a:p>
          <a:p>
            <a:pPr marL="114300" indent="0">
              <a:buNone/>
            </a:pPr>
            <a:endParaRPr lang="he-IL" b="1" dirty="0" smtClean="0"/>
          </a:p>
          <a:p>
            <a:pPr marL="114300" indent="0">
              <a:buNone/>
            </a:pPr>
            <a:endParaRPr lang="he-IL" b="1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7E830D-0BB7-4D15-80C0-C19884F95C38}" type="slidenum">
              <a:rPr lang="he-IL" smtClean="0"/>
              <a:t>23</a:t>
            </a:fld>
            <a:endParaRPr lang="he-IL"/>
          </a:p>
        </p:txBody>
      </p:sp>
      <p:pic>
        <p:nvPicPr>
          <p:cNvPr id="5" name="Picture 2" descr="C:\Users\Hadassa\Desktop\עבודה\עצירות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4437112"/>
            <a:ext cx="2952328" cy="1796174"/>
          </a:xfrm>
          <a:prstGeom prst="rect">
            <a:avLst/>
          </a:prstGeom>
          <a:noFill/>
          <a:effectLst>
            <a:glow rad="101600">
              <a:srgbClr val="8FB08C">
                <a:satMod val="175000"/>
                <a:alpha val="40000"/>
              </a:srgbClr>
            </a:glow>
          </a:effectLst>
          <a:scene3d>
            <a:camera prst="obliqueTopLeft"/>
            <a:lightRig rig="twoPt" dir="t"/>
          </a:scene3d>
          <a:sp3d>
            <a:bevelT w="114300" prst="artDeco"/>
            <a:bevelB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 smtClean="0"/>
              <a:t>בס"ד- כל הזכויות שמורות להדס פדהאל </a:t>
            </a:r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377215975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e-IL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itchFamily="34" charset="0"/>
                <a:cs typeface="Calibri Light" pitchFamily="34" charset="0"/>
              </a:rPr>
              <a:t>בקצרה על גזים </a:t>
            </a:r>
            <a:r>
              <a:rPr lang="he-IL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itchFamily="34" charset="0"/>
                <a:cs typeface="Calibri Light" pitchFamily="34" charset="0"/>
              </a:rPr>
              <a:t>ונפיחות בטנית ....</a:t>
            </a:r>
            <a:endParaRPr lang="he-IL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solidFill>
            <a:srgbClr val="FFFFFF"/>
          </a:solidFill>
        </p:spPr>
        <p:txBody>
          <a:bodyPr>
            <a:normAutofit/>
          </a:bodyPr>
          <a:lstStyle/>
          <a:p>
            <a:r>
              <a:rPr lang="he-IL" b="1" dirty="0">
                <a:latin typeface="Calibri Light" pitchFamily="34" charset="0"/>
                <a:cs typeface="Calibri Light" pitchFamily="34" charset="0"/>
              </a:rPr>
              <a:t>חלק קטן מהגזים נוצרים במערכת העיכול ע"י פירוק ותסיסה של מזונות. וחלקם ע"י פירוק סיבים על ידי החיידקים.  </a:t>
            </a:r>
          </a:p>
          <a:p>
            <a:r>
              <a:rPr lang="he-IL" b="1" dirty="0">
                <a:latin typeface="Calibri Light" pitchFamily="34" charset="0"/>
                <a:cs typeface="Calibri Light" pitchFamily="34" charset="0"/>
              </a:rPr>
              <a:t>רוב הגזים המוגזמים נובעים גם מלעיסה לא מושלמת של המזון או העדר עיכול מזון .</a:t>
            </a:r>
          </a:p>
          <a:p>
            <a:r>
              <a:rPr lang="he-IL" b="1" dirty="0">
                <a:latin typeface="Calibri Light" pitchFamily="34" charset="0"/>
                <a:cs typeface="Calibri Light" pitchFamily="34" charset="0"/>
              </a:rPr>
              <a:t>חוסר פרוביוטיקה </a:t>
            </a:r>
          </a:p>
          <a:p>
            <a:r>
              <a:rPr lang="he-IL" b="1" dirty="0">
                <a:latin typeface="Calibri Light" pitchFamily="34" charset="0"/>
                <a:cs typeface="Calibri Light" pitchFamily="34" charset="0"/>
              </a:rPr>
              <a:t>סיבות נוספות לגזים בעיות בכיס מרה או אבני מרה .</a:t>
            </a:r>
          </a:p>
          <a:p>
            <a:r>
              <a:rPr lang="he-IL" b="1" dirty="0">
                <a:latin typeface="Calibri Light" pitchFamily="34" charset="0"/>
                <a:cs typeface="Calibri Light" pitchFamily="34" charset="0"/>
              </a:rPr>
              <a:t>נפיחות בטנית נגרמת אף היא מגזים או בעיות עיכוליות אחרות כגון מחלות מעיים קרוהון ,קוליטיס , קנדידה , בעיות ספיגה עיכוליות שונות .</a:t>
            </a:r>
          </a:p>
          <a:p>
            <a:endParaRPr lang="he-IL" b="1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7E830D-0BB7-4D15-80C0-C19884F95C38}" type="slidenum">
              <a:rPr lang="he-IL" smtClean="0"/>
              <a:t>24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 smtClean="0"/>
              <a:t>בס"ד- כל הזכויות שמורות להדס פדהאל </a:t>
            </a:r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247945653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itchFamily="34" charset="0"/>
                <a:cs typeface="Calibri Light" pitchFamily="34" charset="0"/>
              </a:rPr>
              <a:t>צרבת</a:t>
            </a:r>
            <a:r>
              <a:rPr lang="he-IL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itchFamily="34" charset="0"/>
                <a:cs typeface="Calibri Light" pitchFamily="34" charset="0"/>
              </a:rPr>
              <a:t>..</a:t>
            </a:r>
            <a:endParaRPr lang="he-IL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 Light" pitchFamily="34" charset="0"/>
              <a:cs typeface="Calibri Light" pitchFamily="34" charset="0"/>
            </a:endParaRP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4641379"/>
          </a:xfrm>
          <a:solidFill>
            <a:srgbClr val="FFFFFF"/>
          </a:solidFill>
        </p:spPr>
        <p:txBody>
          <a:bodyPr/>
          <a:lstStyle/>
          <a:p>
            <a:r>
              <a:rPr lang="he-IL" b="1" dirty="0" smtClean="0">
                <a:latin typeface="Calibri Light" pitchFamily="34" charset="0"/>
                <a:cs typeface="Calibri Light" pitchFamily="34" charset="0"/>
              </a:rPr>
              <a:t>צרבת בעיקר נובעת ממזון מתובל ומטוגן ,ארוחות כבדות לפני השינה .</a:t>
            </a:r>
          </a:p>
          <a:p>
            <a:r>
              <a:rPr lang="he-IL" b="1" dirty="0" smtClean="0">
                <a:latin typeface="Calibri Light" pitchFamily="34" charset="0"/>
                <a:cs typeface="Calibri Light" pitchFamily="34" charset="0"/>
              </a:rPr>
              <a:t>כמו כן ,מצב </a:t>
            </a:r>
            <a:r>
              <a:rPr lang="he-IL" b="1" dirty="0">
                <a:latin typeface="Calibri Light" pitchFamily="34" charset="0"/>
                <a:cs typeface="Calibri Light" pitchFamily="34" charset="0"/>
              </a:rPr>
              <a:t>בו מתקיימת חוסר לעיסה </a:t>
            </a:r>
            <a:r>
              <a:rPr lang="he-IL" b="1" dirty="0" smtClean="0">
                <a:latin typeface="Calibri Light" pitchFamily="34" charset="0"/>
                <a:cs typeface="Calibri Light" pitchFamily="34" charset="0"/>
              </a:rPr>
              <a:t>,או לעיסה </a:t>
            </a:r>
            <a:r>
              <a:rPr lang="he-IL" b="1" dirty="0">
                <a:latin typeface="Calibri Light" pitchFamily="34" charset="0"/>
                <a:cs typeface="Calibri Light" pitchFamily="34" charset="0"/>
              </a:rPr>
              <a:t>לא מספקת של </a:t>
            </a:r>
            <a:r>
              <a:rPr lang="he-IL" b="1" dirty="0" smtClean="0">
                <a:latin typeface="Calibri Light" pitchFamily="34" charset="0"/>
                <a:cs typeface="Calibri Light" pitchFamily="34" charset="0"/>
              </a:rPr>
              <a:t>המזון</a:t>
            </a:r>
            <a:r>
              <a:rPr lang="he-IL" b="1" dirty="0">
                <a:latin typeface="Calibri Light" pitchFamily="34" charset="0"/>
                <a:cs typeface="Calibri Light" pitchFamily="34" charset="0"/>
              </a:rPr>
              <a:t>,</a:t>
            </a:r>
            <a:r>
              <a:rPr lang="en-US" b="1" dirty="0">
                <a:latin typeface="Calibri Light" pitchFamily="34" charset="0"/>
                <a:cs typeface="Calibri Light" pitchFamily="34" charset="0"/>
              </a:rPr>
              <a:t/>
            </a:r>
            <a:br>
              <a:rPr lang="en-US" b="1" dirty="0">
                <a:latin typeface="Calibri Light" pitchFamily="34" charset="0"/>
                <a:cs typeface="Calibri Light" pitchFamily="34" charset="0"/>
              </a:rPr>
            </a:br>
            <a:r>
              <a:rPr lang="he-IL" b="1" dirty="0" smtClean="0">
                <a:latin typeface="Calibri Light" pitchFamily="34" charset="0"/>
                <a:cs typeface="Calibri Light" pitchFamily="34" charset="0"/>
              </a:rPr>
              <a:t>בליעת </a:t>
            </a:r>
            <a:r>
              <a:rPr lang="he-IL" b="1" dirty="0">
                <a:latin typeface="Calibri Light" pitchFamily="34" charset="0"/>
                <a:cs typeface="Calibri Light" pitchFamily="34" charset="0"/>
              </a:rPr>
              <a:t>גושי מזון </a:t>
            </a:r>
            <a:r>
              <a:rPr lang="he-IL" b="1" dirty="0" smtClean="0">
                <a:latin typeface="Calibri Light" pitchFamily="34" charset="0"/>
                <a:cs typeface="Calibri Light" pitchFamily="34" charset="0"/>
              </a:rPr>
              <a:t>,במצב זה הקיבה </a:t>
            </a:r>
            <a:r>
              <a:rPr lang="he-IL" b="1" dirty="0">
                <a:latin typeface="Calibri Light" pitchFamily="34" charset="0"/>
                <a:cs typeface="Calibri Light" pitchFamily="34" charset="0"/>
              </a:rPr>
              <a:t>מפרישה כמויות גבוהות של חומצת קיבה </a:t>
            </a:r>
            <a:r>
              <a:rPr lang="he-IL" b="1" dirty="0" smtClean="0">
                <a:latin typeface="Calibri Light" pitchFamily="34" charset="0"/>
                <a:cs typeface="Calibri Light" pitchFamily="34" charset="0"/>
              </a:rPr>
              <a:t>וזאת על </a:t>
            </a:r>
            <a:r>
              <a:rPr lang="he-IL" b="1" dirty="0">
                <a:latin typeface="Calibri Light" pitchFamily="34" charset="0"/>
                <a:cs typeface="Calibri Light" pitchFamily="34" charset="0"/>
              </a:rPr>
              <a:t>מנת לפרק את המזון ,ובכך לחץ הקיבה עולה ונפתח השסתום ושט-קיבה </a:t>
            </a:r>
            <a:r>
              <a:rPr lang="he-IL" b="1" dirty="0" smtClean="0">
                <a:latin typeface="Calibri Light" pitchFamily="34" charset="0"/>
                <a:cs typeface="Calibri Light" pitchFamily="34" charset="0"/>
              </a:rPr>
              <a:t>וכך מתחילה </a:t>
            </a:r>
            <a:r>
              <a:rPr lang="he-IL" b="1" dirty="0">
                <a:latin typeface="Calibri Light" pitchFamily="34" charset="0"/>
                <a:cs typeface="Calibri Light" pitchFamily="34" charset="0"/>
              </a:rPr>
              <a:t>צרבת.</a:t>
            </a:r>
          </a:p>
          <a:p>
            <a:r>
              <a:rPr lang="he-IL" b="1" dirty="0" smtClean="0">
                <a:latin typeface="Calibri Light" pitchFamily="34" charset="0"/>
                <a:cs typeface="Calibri Light" pitchFamily="34" charset="0"/>
              </a:rPr>
              <a:t>כאמור העדר טיפול ,או חשיפה לחומצת קיבה שעולות לוושט יוצרות דלקות. </a:t>
            </a:r>
          </a:p>
          <a:p>
            <a:r>
              <a:rPr lang="he-IL" b="1" dirty="0" smtClean="0">
                <a:latin typeface="Calibri Light" pitchFamily="34" charset="0"/>
                <a:cs typeface="Calibri Light" pitchFamily="34" charset="0"/>
              </a:rPr>
              <a:t>כאשר הדלקת לא מטופלת ומוזנחת, או מטופלת בצורה לא נכונה המצב עלול לגרום לתסמונת בארט .</a:t>
            </a:r>
            <a:r>
              <a:rPr lang="en-US" b="1" dirty="0" smtClean="0">
                <a:latin typeface="Calibri Light" pitchFamily="34" charset="0"/>
                <a:cs typeface="Calibri Light" pitchFamily="34" charset="0"/>
              </a:rPr>
              <a:t/>
            </a:r>
            <a:br>
              <a:rPr lang="en-US" b="1" dirty="0" smtClean="0">
                <a:latin typeface="Calibri Light" pitchFamily="34" charset="0"/>
                <a:cs typeface="Calibri Light" pitchFamily="34" charset="0"/>
              </a:rPr>
            </a:br>
            <a:r>
              <a:rPr lang="he-IL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itchFamily="34" charset="0"/>
                <a:cs typeface="Calibri Light" pitchFamily="34" charset="0"/>
              </a:rPr>
              <a:t>תסמונת בארט:</a:t>
            </a:r>
            <a:r>
              <a:rPr lang="he-IL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itchFamily="34" charset="0"/>
                <a:cs typeface="Calibri Light" pitchFamily="34" charset="0"/>
              </a:rPr>
              <a:t> </a:t>
            </a:r>
            <a:r>
              <a:rPr lang="he-IL" b="1" dirty="0" smtClean="0">
                <a:latin typeface="Calibri Light" pitchFamily="34" charset="0"/>
                <a:cs typeface="Calibri Light" pitchFamily="34" charset="0"/>
              </a:rPr>
              <a:t>מצב תאים שנחשפים לחומצות קיבה והופכים לתאים טרום סרטנים. </a:t>
            </a:r>
          </a:p>
          <a:p>
            <a:endParaRPr lang="he-IL" b="1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7E830D-0BB7-4D15-80C0-C19884F95C38}" type="slidenum">
              <a:rPr lang="he-IL" smtClean="0"/>
              <a:t>25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 smtClean="0"/>
              <a:t>בס"ד- כל הזכויות שמורות להדס פדהאל </a:t>
            </a:r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694136642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e-IL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itchFamily="34" charset="0"/>
                <a:cs typeface="Calibri Light" pitchFamily="34" charset="0"/>
              </a:rPr>
              <a:t>צרבת ..</a:t>
            </a:r>
            <a:endParaRPr lang="he-IL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 Light" pitchFamily="34" charset="0"/>
              <a:cs typeface="Calibri Light" pitchFamily="34" charset="0"/>
            </a:endParaRP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62872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he-IL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itchFamily="34" charset="0"/>
                <a:cs typeface="Calibri Light" pitchFamily="34" charset="0"/>
              </a:rPr>
              <a:t>סיבות נוספות :</a:t>
            </a:r>
          </a:p>
          <a:p>
            <a:r>
              <a:rPr lang="he-IL" b="1" dirty="0">
                <a:latin typeface="Calibri Light" pitchFamily="34" charset="0"/>
                <a:cs typeface="Calibri Light" pitchFamily="34" charset="0"/>
              </a:rPr>
              <a:t>חולשה של השסתום בין </a:t>
            </a:r>
            <a:r>
              <a:rPr lang="he-IL" b="1" dirty="0" smtClean="0">
                <a:latin typeface="Calibri Light" pitchFamily="34" charset="0"/>
                <a:cs typeface="Calibri Light" pitchFamily="34" charset="0"/>
              </a:rPr>
              <a:t>הוושט </a:t>
            </a:r>
            <a:r>
              <a:rPr lang="he-IL" b="1" dirty="0">
                <a:latin typeface="Calibri Light" pitchFamily="34" charset="0"/>
                <a:cs typeface="Calibri Light" pitchFamily="34" charset="0"/>
              </a:rPr>
              <a:t>לקיבה </a:t>
            </a:r>
          </a:p>
          <a:p>
            <a:r>
              <a:rPr lang="he-IL" b="1" dirty="0">
                <a:latin typeface="Calibri Light" pitchFamily="34" charset="0"/>
                <a:cs typeface="Calibri Light" pitchFamily="34" charset="0"/>
              </a:rPr>
              <a:t>אכילה לילית </a:t>
            </a:r>
          </a:p>
          <a:p>
            <a:r>
              <a:rPr lang="he-IL" b="1" dirty="0">
                <a:latin typeface="Calibri Light" pitchFamily="34" charset="0"/>
                <a:cs typeface="Calibri Light" pitchFamily="34" charset="0"/>
              </a:rPr>
              <a:t>עודף משקל </a:t>
            </a:r>
          </a:p>
          <a:p>
            <a:r>
              <a:rPr lang="he-IL" b="1" dirty="0" smtClean="0">
                <a:latin typeface="Calibri Light" pitchFamily="34" charset="0"/>
                <a:cs typeface="Calibri Light" pitchFamily="34" charset="0"/>
              </a:rPr>
              <a:t>חוסר </a:t>
            </a:r>
            <a:r>
              <a:rPr lang="he-IL" b="1" dirty="0">
                <a:latin typeface="Calibri Light" pitchFamily="34" charset="0"/>
                <a:cs typeface="Calibri Light" pitchFamily="34" charset="0"/>
              </a:rPr>
              <a:t>בחומצת קיבה </a:t>
            </a:r>
          </a:p>
          <a:p>
            <a:r>
              <a:rPr lang="he-IL" b="1" dirty="0">
                <a:latin typeface="Calibri Light" pitchFamily="34" charset="0"/>
                <a:cs typeface="Calibri Light" pitchFamily="34" charset="0"/>
              </a:rPr>
              <a:t>חיידק הליקובקטר פילורי </a:t>
            </a:r>
          </a:p>
          <a:p>
            <a:r>
              <a:rPr lang="he-IL" b="1" dirty="0">
                <a:latin typeface="Calibri Light" pitchFamily="34" charset="0"/>
                <a:cs typeface="Calibri Light" pitchFamily="34" charset="0"/>
              </a:rPr>
              <a:t>תרופות כגון :סטרואידים ,אספירין</a:t>
            </a:r>
          </a:p>
          <a:p>
            <a:r>
              <a:rPr lang="he-IL" b="1" dirty="0" smtClean="0">
                <a:latin typeface="Calibri Light" pitchFamily="34" charset="0"/>
                <a:cs typeface="Calibri Light" pitchFamily="34" charset="0"/>
              </a:rPr>
              <a:t>עישון</a:t>
            </a:r>
            <a:endParaRPr lang="he-IL" b="1" dirty="0">
              <a:latin typeface="Calibri Light" pitchFamily="34" charset="0"/>
              <a:cs typeface="Calibri Light" pitchFamily="34" charset="0"/>
            </a:endParaRPr>
          </a:p>
          <a:p>
            <a:r>
              <a:rPr lang="he-IL" b="1" dirty="0" smtClean="0">
                <a:latin typeface="Calibri Light" pitchFamily="34" charset="0"/>
                <a:cs typeface="Calibri Light" pitchFamily="34" charset="0"/>
              </a:rPr>
              <a:t>קנדידה לעיתים</a:t>
            </a:r>
          </a:p>
          <a:p>
            <a:r>
              <a:rPr lang="he-IL" b="1" dirty="0" smtClean="0">
                <a:latin typeface="Calibri Light" pitchFamily="34" charset="0"/>
                <a:cs typeface="Calibri Light" pitchFamily="34" charset="0"/>
              </a:rPr>
              <a:t>עצירות </a:t>
            </a:r>
          </a:p>
          <a:p>
            <a:r>
              <a:rPr lang="he-IL" b="1" dirty="0" smtClean="0">
                <a:latin typeface="Calibri Light" pitchFamily="34" charset="0"/>
                <a:cs typeface="Calibri Light" pitchFamily="34" charset="0"/>
              </a:rPr>
              <a:t>שילוב לא נכון של מזונות </a:t>
            </a:r>
            <a:endParaRPr lang="he-IL" b="1" dirty="0">
              <a:latin typeface="Calibri Light" pitchFamily="34" charset="0"/>
              <a:cs typeface="Calibri Light" pitchFamily="34" charset="0"/>
            </a:endParaRPr>
          </a:p>
          <a:p>
            <a:endParaRPr lang="he-IL" b="1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7E830D-0BB7-4D15-80C0-C19884F95C38}" type="slidenum">
              <a:rPr lang="he-IL" smtClean="0"/>
              <a:t>26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 smtClean="0"/>
              <a:t>בס"ד- כל הזכויות שמורות להדס פדהאל </a:t>
            </a:r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409076358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26128" y="408373"/>
            <a:ext cx="8260672" cy="932396"/>
          </a:xfrm>
        </p:spPr>
        <p:txBody>
          <a:bodyPr/>
          <a:lstStyle/>
          <a:p>
            <a:r>
              <a:rPr lang="he-IL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itchFamily="34" charset="0"/>
                <a:cs typeface="Calibri Light" pitchFamily="34" charset="0"/>
              </a:rPr>
              <a:t>צרבת</a:t>
            </a:r>
            <a:r>
              <a:rPr lang="he-IL" dirty="0" smtClean="0"/>
              <a:t>..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467544" y="1700808"/>
            <a:ext cx="8229600" cy="4752528"/>
          </a:xfrm>
          <a:solidFill>
            <a:srgbClr val="FFFFFF"/>
          </a:solidFill>
        </p:spPr>
        <p:txBody>
          <a:bodyPr>
            <a:normAutofit/>
          </a:bodyPr>
          <a:lstStyle/>
          <a:p>
            <a:r>
              <a:rPr lang="he-IL" b="1" u="sng" dirty="0" smtClean="0">
                <a:latin typeface="Calibri Light" pitchFamily="34" charset="0"/>
                <a:cs typeface="Calibri Light" pitchFamily="34" charset="0"/>
              </a:rPr>
              <a:t>חסר </a:t>
            </a:r>
            <a:r>
              <a:rPr lang="he-IL" b="1" u="sng" dirty="0">
                <a:latin typeface="Calibri Light" pitchFamily="34" charset="0"/>
                <a:cs typeface="Calibri Light" pitchFamily="34" charset="0"/>
              </a:rPr>
              <a:t>בחומצת קיבה </a:t>
            </a:r>
            <a:r>
              <a:rPr lang="he-IL" b="1" dirty="0">
                <a:latin typeface="Calibri Light" pitchFamily="34" charset="0"/>
                <a:cs typeface="Calibri Light" pitchFamily="34" charset="0"/>
              </a:rPr>
              <a:t>או עיכול לא שלם של המזון לאחר זמן עלייה של מיצי קיבה אל </a:t>
            </a:r>
            <a:r>
              <a:rPr lang="he-IL" b="1" dirty="0" smtClean="0">
                <a:latin typeface="Calibri Light" pitchFamily="34" charset="0"/>
                <a:cs typeface="Calibri Light" pitchFamily="34" charset="0"/>
              </a:rPr>
              <a:t>הוושט.</a:t>
            </a:r>
            <a:r>
              <a:rPr lang="en-US" b="1" dirty="0" smtClean="0">
                <a:latin typeface="Calibri Light" pitchFamily="34" charset="0"/>
                <a:cs typeface="Calibri Light" pitchFamily="34" charset="0"/>
              </a:rPr>
              <a:t/>
            </a:r>
            <a:br>
              <a:rPr lang="en-US" b="1" dirty="0" smtClean="0">
                <a:latin typeface="Calibri Light" pitchFamily="34" charset="0"/>
                <a:cs typeface="Calibri Light" pitchFamily="34" charset="0"/>
              </a:rPr>
            </a:br>
            <a:endParaRPr lang="he-IL" b="1" dirty="0" smtClean="0">
              <a:latin typeface="Calibri Light" pitchFamily="34" charset="0"/>
              <a:cs typeface="Calibri Light" pitchFamily="34" charset="0"/>
            </a:endParaRPr>
          </a:p>
          <a:p>
            <a:pPr>
              <a:buFont typeface="Wingdings" pitchFamily="2" charset="2"/>
              <a:buChar char="ü"/>
            </a:pPr>
            <a:r>
              <a:rPr lang="he-IL" b="1" u="sng" dirty="0" smtClean="0">
                <a:solidFill>
                  <a:schemeClr val="bg2">
                    <a:lumMod val="50000"/>
                  </a:schemeClr>
                </a:solidFill>
                <a:latin typeface="Calibri Light" pitchFamily="34" charset="0"/>
                <a:cs typeface="Calibri Light" pitchFamily="34" charset="0"/>
              </a:rPr>
              <a:t>איך נדע האם הצרבת נובעת מחוסר בחומצת קיבה </a:t>
            </a:r>
            <a:r>
              <a:rPr lang="he-IL" b="1" dirty="0" smtClean="0">
                <a:solidFill>
                  <a:schemeClr val="bg2">
                    <a:lumMod val="50000"/>
                  </a:schemeClr>
                </a:solidFill>
                <a:latin typeface="Calibri Light" pitchFamily="34" charset="0"/>
                <a:cs typeface="Calibri Light" pitchFamily="34" charset="0"/>
              </a:rPr>
              <a:t>?</a:t>
            </a:r>
            <a:r>
              <a:rPr lang="en-US" b="1" dirty="0" smtClean="0">
                <a:latin typeface="Calibri Light" pitchFamily="34" charset="0"/>
                <a:cs typeface="Calibri Light" pitchFamily="34" charset="0"/>
              </a:rPr>
              <a:t/>
            </a:r>
            <a:br>
              <a:rPr lang="en-US" b="1" dirty="0" smtClean="0">
                <a:latin typeface="Calibri Light" pitchFamily="34" charset="0"/>
                <a:cs typeface="Calibri Light" pitchFamily="34" charset="0"/>
              </a:rPr>
            </a:br>
            <a:r>
              <a:rPr lang="he-IL" b="1" dirty="0" smtClean="0">
                <a:latin typeface="Calibri Light" pitchFamily="34" charset="0"/>
                <a:cs typeface="Calibri Light" pitchFamily="34" charset="0"/>
              </a:rPr>
              <a:t>נבצע את </a:t>
            </a:r>
            <a:r>
              <a:rPr lang="he-IL" b="1" u="sng" dirty="0" smtClean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itchFamily="34" charset="0"/>
                <a:cs typeface="Calibri Light" pitchFamily="34" charset="0"/>
              </a:rPr>
              <a:t>מבחן הלימון </a:t>
            </a:r>
          </a:p>
          <a:p>
            <a:pPr>
              <a:buFont typeface="Wingdings" pitchFamily="2" charset="2"/>
              <a:buChar char="ü"/>
            </a:pPr>
            <a:r>
              <a:rPr lang="he-IL" b="1" dirty="0" smtClean="0">
                <a:latin typeface="Calibri Light" pitchFamily="34" charset="0"/>
                <a:cs typeface="Calibri Light" pitchFamily="34" charset="0"/>
              </a:rPr>
              <a:t>שותים </a:t>
            </a:r>
            <a:r>
              <a:rPr lang="he-IL" b="1" dirty="0">
                <a:latin typeface="Calibri Light" pitchFamily="34" charset="0"/>
                <a:cs typeface="Calibri Light" pitchFamily="34" charset="0"/>
              </a:rPr>
              <a:t>מיץ לימון אחרי </a:t>
            </a:r>
            <a:r>
              <a:rPr lang="he-IL" b="1" dirty="0" smtClean="0">
                <a:latin typeface="Calibri Light" pitchFamily="34" charset="0"/>
                <a:cs typeface="Calibri Light" pitchFamily="34" charset="0"/>
              </a:rPr>
              <a:t>האוכל, </a:t>
            </a:r>
            <a:r>
              <a:rPr lang="he-IL" b="1" dirty="0">
                <a:latin typeface="Calibri Light" pitchFamily="34" charset="0"/>
                <a:cs typeface="Calibri Light" pitchFamily="34" charset="0"/>
              </a:rPr>
              <a:t>אם יש הקלה </a:t>
            </a:r>
            <a:r>
              <a:rPr lang="he-IL" b="1" dirty="0" smtClean="0">
                <a:latin typeface="Calibri Light" pitchFamily="34" charset="0"/>
                <a:cs typeface="Calibri Light" pitchFamily="34" charset="0"/>
              </a:rPr>
              <a:t>- </a:t>
            </a:r>
            <a:r>
              <a:rPr lang="he-IL" b="1" dirty="0">
                <a:latin typeface="Calibri Light" pitchFamily="34" charset="0"/>
                <a:cs typeface="Calibri Light" pitchFamily="34" charset="0"/>
              </a:rPr>
              <a:t>הסיבה היא חוסר בחומצה</a:t>
            </a:r>
            <a:r>
              <a:rPr lang="he-IL" b="1" dirty="0" smtClean="0">
                <a:latin typeface="Calibri Light" pitchFamily="34" charset="0"/>
                <a:cs typeface="Calibri Light" pitchFamily="34" charset="0"/>
              </a:rPr>
              <a:t>.</a:t>
            </a:r>
          </a:p>
          <a:p>
            <a:pPr>
              <a:buFont typeface="Wingdings" pitchFamily="2" charset="2"/>
              <a:buChar char="ü"/>
            </a:pPr>
            <a:endParaRPr lang="he-IL" b="1" dirty="0">
              <a:latin typeface="Calibri Light" pitchFamily="34" charset="0"/>
              <a:cs typeface="Calibri Light" pitchFamily="34" charset="0"/>
            </a:endParaRPr>
          </a:p>
          <a:p>
            <a:pPr>
              <a:buFont typeface="Wingdings" pitchFamily="2" charset="2"/>
              <a:buChar char="ü"/>
            </a:pPr>
            <a:r>
              <a:rPr lang="he-IL" b="1" dirty="0" smtClean="0">
                <a:latin typeface="Calibri Light" pitchFamily="34" charset="0"/>
                <a:cs typeface="Calibri Light" pitchFamily="34" charset="0"/>
              </a:rPr>
              <a:t>אפשרות שניה נבצע את </a:t>
            </a:r>
            <a:r>
              <a:rPr lang="he-IL" b="1" u="sng" dirty="0" smtClean="0">
                <a:solidFill>
                  <a:srgbClr val="4E8E7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itchFamily="34" charset="0"/>
                <a:cs typeface="Calibri Light" pitchFamily="34" charset="0"/>
              </a:rPr>
              <a:t>מבחן השיבה /</a:t>
            </a:r>
            <a:r>
              <a:rPr lang="en-US" b="1" u="sng" dirty="0" smtClean="0">
                <a:solidFill>
                  <a:srgbClr val="4E8E7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itchFamily="34" charset="0"/>
                <a:cs typeface="Calibri Light" pitchFamily="34" charset="0"/>
              </a:rPr>
              <a:t>Artemisia</a:t>
            </a:r>
            <a:r>
              <a:rPr lang="en-US" b="1" u="sng" dirty="0" smtClean="0">
                <a:latin typeface="Calibri Light" pitchFamily="34" charset="0"/>
                <a:cs typeface="Calibri Light" pitchFamily="34" charset="0"/>
              </a:rPr>
              <a:t/>
            </a:r>
            <a:br>
              <a:rPr lang="en-US" b="1" u="sng" dirty="0" smtClean="0">
                <a:latin typeface="Calibri Light" pitchFamily="34" charset="0"/>
                <a:cs typeface="Calibri Light" pitchFamily="34" charset="0"/>
              </a:rPr>
            </a:br>
            <a:r>
              <a:rPr lang="he-IL" b="1" dirty="0" smtClean="0">
                <a:latin typeface="Calibri Light" pitchFamily="34" charset="0"/>
                <a:cs typeface="Calibri Light" pitchFamily="34" charset="0"/>
              </a:rPr>
              <a:t>שותים תה עם עלי </a:t>
            </a:r>
            <a:r>
              <a:rPr lang="he-IL" b="1" dirty="0" err="1" smtClean="0">
                <a:latin typeface="Calibri Light" pitchFamily="34" charset="0"/>
                <a:cs typeface="Calibri Light" pitchFamily="34" charset="0"/>
              </a:rPr>
              <a:t>ארטימיסיה</a:t>
            </a:r>
            <a:r>
              <a:rPr lang="he-IL" b="1" dirty="0" smtClean="0">
                <a:latin typeface="Calibri Light" pitchFamily="34" charset="0"/>
                <a:cs typeface="Calibri Light" pitchFamily="34" charset="0"/>
              </a:rPr>
              <a:t> לאחר הארוחה ,ובמידה ויש הקלה לאחר מכן - הסיבה היא חוסר בחומצת קיבה .</a:t>
            </a:r>
            <a:endParaRPr lang="he-IL" b="1" u="sng" dirty="0" smtClean="0">
              <a:latin typeface="Calibri Light" pitchFamily="34" charset="0"/>
              <a:cs typeface="Calibri Light" pitchFamily="34" charset="0"/>
            </a:endParaRPr>
          </a:p>
          <a:p>
            <a:pPr>
              <a:buFont typeface="Wingdings" pitchFamily="2" charset="2"/>
              <a:buChar char="ü"/>
            </a:pPr>
            <a:endParaRPr lang="he-IL" b="1" dirty="0">
              <a:latin typeface="Calibri Light" pitchFamily="34" charset="0"/>
              <a:cs typeface="Calibri Light" pitchFamily="34" charset="0"/>
            </a:endParaRPr>
          </a:p>
          <a:p>
            <a:pPr marL="114300" indent="0">
              <a:buNone/>
            </a:pPr>
            <a:endParaRPr lang="he-IL" b="1" dirty="0" smtClean="0">
              <a:latin typeface="Calibri Light" pitchFamily="34" charset="0"/>
              <a:cs typeface="Calibri Light" pitchFamily="34" charset="0"/>
            </a:endParaRPr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7E830D-0BB7-4D15-80C0-C19884F95C38}" type="slidenum">
              <a:rPr lang="he-IL" smtClean="0"/>
              <a:t>27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 smtClean="0"/>
              <a:t>בס"ד- כל הזכויות שמורות להדס פדהאל </a:t>
            </a:r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02669201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e-IL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itchFamily="34" charset="0"/>
                <a:cs typeface="Calibri Light" pitchFamily="34" charset="0"/>
              </a:rPr>
              <a:t>צרבת- חוסר חומצת קיבה </a:t>
            </a:r>
            <a:endParaRPr lang="he-IL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 Light" pitchFamily="34" charset="0"/>
              <a:cs typeface="Calibri Light" pitchFamily="34" charset="0"/>
            </a:endParaRP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457200" y="1268760"/>
            <a:ext cx="8291264" cy="5040560"/>
          </a:xfrm>
        </p:spPr>
        <p:txBody>
          <a:bodyPr>
            <a:normAutofit fontScale="92500" lnSpcReduction="20000"/>
          </a:bodyPr>
          <a:lstStyle/>
          <a:p>
            <a:endParaRPr lang="he-IL" sz="2600" b="1" u="sng" dirty="0" smtClean="0">
              <a:latin typeface="Calibri Light" pitchFamily="34" charset="0"/>
              <a:cs typeface="Calibri Light" pitchFamily="34" charset="0"/>
            </a:endParaRPr>
          </a:p>
          <a:p>
            <a:r>
              <a:rPr lang="he-IL" sz="2600" b="1" u="sng" dirty="0" smtClean="0">
                <a:latin typeface="Calibri Light" pitchFamily="34" charset="0"/>
                <a:cs typeface="Calibri Light" pitchFamily="34" charset="0"/>
              </a:rPr>
              <a:t>במידה </a:t>
            </a:r>
            <a:r>
              <a:rPr lang="he-IL" sz="2600" b="1" u="sng" dirty="0">
                <a:latin typeface="Calibri Light" pitchFamily="34" charset="0"/>
                <a:cs typeface="Calibri Light" pitchFamily="34" charset="0"/>
              </a:rPr>
              <a:t>ויש חוסר בחומצת קיבה הטיפול יהיה להלן:</a:t>
            </a:r>
            <a:r>
              <a:rPr lang="en-US" sz="2600" b="1" dirty="0">
                <a:latin typeface="Calibri Light" pitchFamily="34" charset="0"/>
                <a:cs typeface="Calibri Light" pitchFamily="34" charset="0"/>
              </a:rPr>
              <a:t/>
            </a:r>
            <a:br>
              <a:rPr lang="en-US" sz="2600" b="1" dirty="0">
                <a:latin typeface="Calibri Light" pitchFamily="34" charset="0"/>
                <a:cs typeface="Calibri Light" pitchFamily="34" charset="0"/>
              </a:rPr>
            </a:br>
            <a:r>
              <a:rPr lang="he-IL" sz="2600" b="1" dirty="0">
                <a:latin typeface="Calibri Light" pitchFamily="34" charset="0"/>
                <a:cs typeface="Calibri Light" pitchFamily="34" charset="0"/>
              </a:rPr>
              <a:t>1.הסתגלות למצב של חסר בחומצה</a:t>
            </a:r>
            <a:r>
              <a:rPr lang="en-US" sz="2600" b="1" dirty="0">
                <a:latin typeface="Calibri Light" pitchFamily="34" charset="0"/>
                <a:cs typeface="Calibri Light" pitchFamily="34" charset="0"/>
              </a:rPr>
              <a:t/>
            </a:r>
            <a:br>
              <a:rPr lang="en-US" sz="2600" b="1" dirty="0">
                <a:latin typeface="Calibri Light" pitchFamily="34" charset="0"/>
                <a:cs typeface="Calibri Light" pitchFamily="34" charset="0"/>
              </a:rPr>
            </a:br>
            <a:r>
              <a:rPr lang="he-IL" sz="2600" b="1" dirty="0">
                <a:latin typeface="Calibri Light" pitchFamily="34" charset="0"/>
                <a:cs typeface="Calibri Light" pitchFamily="34" charset="0"/>
              </a:rPr>
              <a:t>2. ארוחות קטנות בתדירות גבוהה</a:t>
            </a:r>
            <a:r>
              <a:rPr lang="en-US" sz="2600" b="1" dirty="0">
                <a:latin typeface="Calibri Light" pitchFamily="34" charset="0"/>
                <a:cs typeface="Calibri Light" pitchFamily="34" charset="0"/>
              </a:rPr>
              <a:t/>
            </a:r>
            <a:br>
              <a:rPr lang="en-US" sz="2600" b="1" dirty="0">
                <a:latin typeface="Calibri Light" pitchFamily="34" charset="0"/>
                <a:cs typeface="Calibri Light" pitchFamily="34" charset="0"/>
              </a:rPr>
            </a:br>
            <a:r>
              <a:rPr lang="he-IL" sz="2600" b="1" dirty="0">
                <a:latin typeface="Calibri Light" pitchFamily="34" charset="0"/>
                <a:cs typeface="Calibri Light" pitchFamily="34" charset="0"/>
              </a:rPr>
              <a:t>3. לעיסה מושלמת של </a:t>
            </a:r>
            <a:r>
              <a:rPr lang="he-IL" sz="2600" b="1" dirty="0" smtClean="0">
                <a:latin typeface="Calibri Light" pitchFamily="34" charset="0"/>
                <a:cs typeface="Calibri Light" pitchFamily="34" charset="0"/>
              </a:rPr>
              <a:t>המזון</a:t>
            </a:r>
            <a:r>
              <a:rPr lang="en-US" sz="2600" b="1" dirty="0" smtClean="0">
                <a:latin typeface="Calibri Light" pitchFamily="34" charset="0"/>
                <a:cs typeface="Calibri Light" pitchFamily="34" charset="0"/>
              </a:rPr>
              <a:t/>
            </a:r>
            <a:br>
              <a:rPr lang="en-US" sz="2600" b="1" dirty="0" smtClean="0">
                <a:latin typeface="Calibri Light" pitchFamily="34" charset="0"/>
                <a:cs typeface="Calibri Light" pitchFamily="34" charset="0"/>
              </a:rPr>
            </a:br>
            <a:endParaRPr lang="he-IL" sz="2600" dirty="0">
              <a:latin typeface="Calibri Light" pitchFamily="34" charset="0"/>
              <a:cs typeface="Calibri Light" pitchFamily="34" charset="0"/>
            </a:endParaRPr>
          </a:p>
          <a:p>
            <a:r>
              <a:rPr lang="he-IL" sz="26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itchFamily="34" charset="0"/>
                <a:cs typeface="Calibri Light" pitchFamily="34" charset="0"/>
              </a:rPr>
              <a:t>כמו כן יש מזונות וסיבות אשר מעלות רמת </a:t>
            </a:r>
            <a:r>
              <a:rPr lang="he-IL" sz="26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itchFamily="34" charset="0"/>
                <a:cs typeface="Calibri Light" pitchFamily="34" charset="0"/>
              </a:rPr>
              <a:t>חומציות בקיבה כגון: </a:t>
            </a:r>
          </a:p>
          <a:p>
            <a:pPr marL="0" indent="0">
              <a:buNone/>
            </a:pPr>
            <a:r>
              <a:rPr lang="he-IL" sz="2600" b="1" dirty="0">
                <a:latin typeface="Calibri Light" pitchFamily="34" charset="0"/>
                <a:cs typeface="Calibri Light" pitchFamily="34" charset="0"/>
              </a:rPr>
              <a:t>   </a:t>
            </a:r>
            <a:r>
              <a:rPr lang="he-IL" sz="2600" b="1" dirty="0" smtClean="0">
                <a:latin typeface="Calibri Light" pitchFamily="34" charset="0"/>
                <a:cs typeface="Calibri Light" pitchFamily="34" charset="0"/>
              </a:rPr>
              <a:t> קפה </a:t>
            </a:r>
            <a:r>
              <a:rPr lang="he-IL" sz="2600" b="1" dirty="0">
                <a:latin typeface="Calibri Light" pitchFamily="34" charset="0"/>
                <a:cs typeface="Calibri Light" pitchFamily="34" charset="0"/>
              </a:rPr>
              <a:t>, שוקולד, אלכוהול, מזון מן החי , מזון חריף ,מזון שומני.</a:t>
            </a:r>
          </a:p>
          <a:p>
            <a:r>
              <a:rPr lang="he-IL" sz="2600" b="1" dirty="0">
                <a:latin typeface="Calibri Light" pitchFamily="34" charset="0"/>
                <a:cs typeface="Calibri Light" pitchFamily="34" charset="0"/>
              </a:rPr>
              <a:t>כיב קיבה </a:t>
            </a:r>
          </a:p>
          <a:p>
            <a:r>
              <a:rPr lang="he-IL" sz="2600" b="1" dirty="0">
                <a:latin typeface="Calibri Light" pitchFamily="34" charset="0"/>
                <a:cs typeface="Calibri Light" pitchFamily="34" charset="0"/>
              </a:rPr>
              <a:t>אכילה עד כדי מילוי הקיבה </a:t>
            </a:r>
          </a:p>
          <a:p>
            <a:r>
              <a:rPr lang="he-IL" sz="2600" b="1" dirty="0">
                <a:latin typeface="Calibri Light" pitchFamily="34" charset="0"/>
                <a:cs typeface="Calibri Light" pitchFamily="34" charset="0"/>
              </a:rPr>
              <a:t>צירופי מזון לא </a:t>
            </a:r>
            <a:r>
              <a:rPr lang="he-IL" sz="2600" b="1" dirty="0" smtClean="0">
                <a:latin typeface="Calibri Light" pitchFamily="34" charset="0"/>
                <a:cs typeface="Calibri Light" pitchFamily="34" charset="0"/>
              </a:rPr>
              <a:t>נכונים</a:t>
            </a:r>
            <a:endParaRPr lang="he-IL" sz="2600" b="1" dirty="0">
              <a:latin typeface="Calibri Light" pitchFamily="34" charset="0"/>
              <a:cs typeface="Calibri Light" pitchFamily="34" charset="0"/>
            </a:endParaRPr>
          </a:p>
          <a:p>
            <a:r>
              <a:rPr lang="he-IL" sz="2600" b="1" dirty="0">
                <a:latin typeface="Calibri Light" pitchFamily="34" charset="0"/>
                <a:cs typeface="Calibri Light" pitchFamily="34" charset="0"/>
              </a:rPr>
              <a:t>הריון </a:t>
            </a:r>
          </a:p>
          <a:p>
            <a:r>
              <a:rPr lang="he-IL" sz="2600" b="1" u="sng" dirty="0">
                <a:latin typeface="Calibri Light" pitchFamily="34" charset="0"/>
                <a:cs typeface="Calibri Light" pitchFamily="34" charset="0"/>
              </a:rPr>
              <a:t>סיבות נדירות: </a:t>
            </a:r>
            <a:r>
              <a:rPr lang="he-IL" sz="2600" b="1" dirty="0">
                <a:latin typeface="Calibri Light" pitchFamily="34" charset="0"/>
                <a:cs typeface="Calibri Light" pitchFamily="34" charset="0"/>
              </a:rPr>
              <a:t>כבד או טחול מוגדלים , גידול שפיר בחלל </a:t>
            </a:r>
            <a:r>
              <a:rPr lang="he-IL" sz="2600" b="1" dirty="0" smtClean="0">
                <a:latin typeface="Calibri Light" pitchFamily="34" charset="0"/>
                <a:cs typeface="Calibri Light" pitchFamily="34" charset="0"/>
              </a:rPr>
              <a:t>הבטן</a:t>
            </a:r>
          </a:p>
          <a:p>
            <a:r>
              <a:rPr lang="he-IL" sz="26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itchFamily="34" charset="0"/>
                <a:cs typeface="Calibri Light" pitchFamily="34" charset="0"/>
              </a:rPr>
              <a:t>בקע </a:t>
            </a:r>
            <a:r>
              <a:rPr lang="he-IL" sz="26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itchFamily="34" charset="0"/>
                <a:cs typeface="Calibri Light" pitchFamily="34" charset="0"/>
              </a:rPr>
              <a:t>סרעפתי- </a:t>
            </a:r>
            <a:r>
              <a:rPr lang="he-IL" sz="2600" b="1" dirty="0">
                <a:latin typeface="Calibri Light" pitchFamily="34" charset="0"/>
                <a:cs typeface="Calibri Light" pitchFamily="34" charset="0"/>
              </a:rPr>
              <a:t>אשר לא פעם נגרם מעצירות מתמשכת .</a:t>
            </a:r>
          </a:p>
          <a:p>
            <a:pPr marL="0" indent="0">
              <a:buNone/>
            </a:pPr>
            <a:endParaRPr lang="he-IL" b="1" dirty="0">
              <a:latin typeface="Calibri Light" pitchFamily="34" charset="0"/>
              <a:cs typeface="Calibri Light" pitchFamily="34" charset="0"/>
            </a:endParaRPr>
          </a:p>
          <a:p>
            <a:pPr marL="0" indent="0">
              <a:buNone/>
            </a:pPr>
            <a:endParaRPr lang="he-IL" b="1" dirty="0">
              <a:latin typeface="Calibri Light" pitchFamily="34" charset="0"/>
              <a:cs typeface="Calibri Light" pitchFamily="34" charset="0"/>
            </a:endParaRPr>
          </a:p>
          <a:p>
            <a:endParaRPr lang="he-IL" b="1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7E830D-0BB7-4D15-80C0-C19884F95C38}" type="slidenum">
              <a:rPr lang="he-IL" smtClean="0"/>
              <a:t>28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 smtClean="0"/>
              <a:t>בס"ד- כל הזכויות שמורות להדס פדהאל </a:t>
            </a:r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931904551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e-IL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itchFamily="34" charset="0"/>
                <a:cs typeface="Calibri Light" pitchFamily="34" charset="0"/>
              </a:rPr>
              <a:t>בקע סרעפתי על קצה המזלג </a:t>
            </a:r>
            <a:r>
              <a:rPr lang="he-IL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itchFamily="34" charset="0"/>
                <a:cs typeface="Calibri Light" pitchFamily="34" charset="0"/>
              </a:rPr>
              <a:t>..</a:t>
            </a:r>
            <a:endParaRPr lang="he-IL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solidFill>
            <a:srgbClr val="FFFFFF"/>
          </a:solidFill>
        </p:spPr>
        <p:txBody>
          <a:bodyPr/>
          <a:lstStyle/>
          <a:p>
            <a:pPr marL="0" indent="0">
              <a:buNone/>
            </a:pPr>
            <a:r>
              <a:rPr lang="he-IL" b="1" dirty="0" smtClean="0">
                <a:latin typeface="Calibri Light" pitchFamily="34" charset="0"/>
                <a:cs typeface="Calibri Light" pitchFamily="34" charset="0"/>
              </a:rPr>
              <a:t>בקע סרעפתי מתקיים, כאשר </a:t>
            </a:r>
            <a:r>
              <a:rPr lang="he-IL" b="1" dirty="0">
                <a:latin typeface="Calibri Light" pitchFamily="34" charset="0"/>
                <a:cs typeface="Calibri Light" pitchFamily="34" charset="0"/>
              </a:rPr>
              <a:t>יש מעבר של איברי חלל הבטן אל אזור בית החזה , בשל סיבה אנטומית כלשהי ,משמע הפתח אשר בסרעפת בו עוברת הוושט מתרחב ונעשה רפוי .</a:t>
            </a:r>
          </a:p>
          <a:p>
            <a:pPr marL="0" indent="0">
              <a:buNone/>
            </a:pPr>
            <a:endParaRPr lang="he-IL" b="1" dirty="0">
              <a:latin typeface="Calibri Light" pitchFamily="34" charset="0"/>
              <a:cs typeface="Calibri Light" pitchFamily="34" charset="0"/>
            </a:endParaRPr>
          </a:p>
          <a:p>
            <a:pPr marL="0" indent="0">
              <a:buNone/>
            </a:pPr>
            <a:r>
              <a:rPr lang="he-IL" b="1" u="sng" dirty="0">
                <a:latin typeface="Calibri Light" pitchFamily="34" charset="0"/>
                <a:cs typeface="Calibri Light" pitchFamily="34" charset="0"/>
              </a:rPr>
              <a:t>קיימים מיני סוגי בקעים להלן כמה דוגמאות </a:t>
            </a:r>
            <a:r>
              <a:rPr lang="he-IL" b="1" u="sng" dirty="0" smtClean="0">
                <a:latin typeface="Calibri Light" pitchFamily="34" charset="0"/>
                <a:cs typeface="Calibri Light" pitchFamily="34" charset="0"/>
              </a:rPr>
              <a:t>:</a:t>
            </a:r>
            <a:endParaRPr lang="he-IL" b="1" dirty="0">
              <a:latin typeface="Calibri Light" pitchFamily="34" charset="0"/>
              <a:cs typeface="Calibri Light" pitchFamily="34" charset="0"/>
            </a:endParaRPr>
          </a:p>
          <a:p>
            <a:pPr marL="0" indent="0">
              <a:buNone/>
            </a:pPr>
            <a:endParaRPr lang="he-IL" b="1" dirty="0">
              <a:latin typeface="Calibri Light" pitchFamily="34" charset="0"/>
              <a:cs typeface="Calibri Light" pitchFamily="34" charset="0"/>
            </a:endParaRPr>
          </a:p>
          <a:p>
            <a:pPr marL="114300" indent="0">
              <a:buNone/>
            </a:pPr>
            <a:endParaRPr lang="he-IL" b="1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7E830D-0BB7-4D15-80C0-C19884F95C38}" type="slidenum">
              <a:rPr lang="he-IL" smtClean="0"/>
              <a:t>29</a:t>
            </a:fld>
            <a:endParaRPr lang="he-IL"/>
          </a:p>
        </p:txBody>
      </p:sp>
      <p:pic>
        <p:nvPicPr>
          <p:cNvPr id="5" name="תמונה 4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4005064"/>
            <a:ext cx="4752528" cy="1418946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6" name="תמונה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4208" y="4365104"/>
            <a:ext cx="1865376" cy="139903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TextBox 6"/>
          <p:cNvSpPr txBox="1"/>
          <p:nvPr/>
        </p:nvSpPr>
        <p:spPr>
          <a:xfrm rot="21347527">
            <a:off x="611560" y="5525943"/>
            <a:ext cx="4176464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 smtClean="0"/>
              <a:t>דרגה 4.      דרגה 3.    דרגה 2.      דרגה 1. </a:t>
            </a:r>
            <a:endParaRPr lang="he-IL" dirty="0"/>
          </a:p>
        </p:txBody>
      </p:sp>
      <p:sp>
        <p:nvSpPr>
          <p:cNvPr id="8" name="מציין מיקום של כותרת תחתונה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 smtClean="0"/>
              <a:t>בס"ד- כל הזכויות שמורות להדס פדהאל </a:t>
            </a:r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517749060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e-IL" sz="40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itchFamily="34" charset="0"/>
                <a:cs typeface="Calibri Light" pitchFamily="34" charset="0"/>
              </a:rPr>
              <a:t>הטיפול בצרבת ..</a:t>
            </a:r>
            <a:endParaRPr lang="he-IL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he-IL" b="1" dirty="0" smtClean="0">
                <a:latin typeface="Calibri Light" pitchFamily="34" charset="0"/>
                <a:cs typeface="Calibri Light" pitchFamily="34" charset="0"/>
              </a:rPr>
              <a:t>לעיסה מושלמת של המזון </a:t>
            </a:r>
          </a:p>
          <a:p>
            <a:r>
              <a:rPr lang="he-IL" b="1" dirty="0" smtClean="0">
                <a:latin typeface="Calibri Light" pitchFamily="34" charset="0"/>
                <a:cs typeface="Calibri Light" pitchFamily="34" charset="0"/>
              </a:rPr>
              <a:t>לא לשתות תוך כדי האוכל </a:t>
            </a:r>
          </a:p>
          <a:p>
            <a:r>
              <a:rPr lang="he-IL" b="1" dirty="0" smtClean="0">
                <a:latin typeface="Calibri Light" pitchFamily="34" charset="0"/>
                <a:cs typeface="Calibri Light" pitchFamily="34" charset="0"/>
              </a:rPr>
              <a:t>לא למלא את הקיבה בארוחה </a:t>
            </a:r>
          </a:p>
          <a:p>
            <a:r>
              <a:rPr lang="he-IL" b="1" dirty="0" smtClean="0">
                <a:latin typeface="Calibri Light" pitchFamily="34" charset="0"/>
                <a:cs typeface="Calibri Light" pitchFamily="34" charset="0"/>
              </a:rPr>
              <a:t>להמתין בין ארוחה לארוחה כמה שעות </a:t>
            </a:r>
          </a:p>
          <a:p>
            <a:r>
              <a:rPr lang="he-IL" b="1" dirty="0" smtClean="0">
                <a:latin typeface="Calibri Light" pitchFamily="34" charset="0"/>
                <a:cs typeface="Calibri Light" pitchFamily="34" charset="0"/>
              </a:rPr>
              <a:t>צמצום אכילת מזון מטוגן</a:t>
            </a:r>
          </a:p>
          <a:p>
            <a:r>
              <a:rPr lang="he-IL" b="1" dirty="0" smtClean="0">
                <a:latin typeface="Calibri Light" pitchFamily="34" charset="0"/>
                <a:cs typeface="Calibri Light" pitchFamily="34" charset="0"/>
              </a:rPr>
              <a:t>תזונה דלת שומן </a:t>
            </a:r>
          </a:p>
          <a:p>
            <a:r>
              <a:rPr lang="he-IL" b="1" dirty="0" smtClean="0">
                <a:latin typeface="Calibri Light" pitchFamily="34" charset="0"/>
                <a:cs typeface="Calibri Light" pitchFamily="34" charset="0"/>
              </a:rPr>
              <a:t>אלימינציה של מזונות ספציפיים </a:t>
            </a:r>
          </a:p>
          <a:p>
            <a:r>
              <a:rPr lang="he-IL" b="1" dirty="0" smtClean="0">
                <a:latin typeface="Calibri Light" pitchFamily="34" charset="0"/>
                <a:cs typeface="Calibri Light" pitchFamily="34" charset="0"/>
              </a:rPr>
              <a:t>לא לאכול 4 שעות לפני השינה </a:t>
            </a:r>
          </a:p>
          <a:p>
            <a:r>
              <a:rPr lang="he-IL" b="1" dirty="0" smtClean="0">
                <a:latin typeface="Calibri Light" pitchFamily="34" charset="0"/>
                <a:cs typeface="Calibri Light" pitchFamily="34" charset="0"/>
              </a:rPr>
              <a:t>חליטות של מנטה פפיריטה </a:t>
            </a:r>
          </a:p>
          <a:p>
            <a:pPr marL="0" indent="0">
              <a:buNone/>
            </a:pPr>
            <a:r>
              <a:rPr lang="he-IL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itchFamily="34" charset="0"/>
                <a:cs typeface="Calibri Light" pitchFamily="34" charset="0"/>
              </a:rPr>
              <a:t>              </a:t>
            </a:r>
            <a:r>
              <a:rPr lang="he-IL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itchFamily="34" charset="0"/>
                <a:cs typeface="Calibri Light" pitchFamily="34" charset="0"/>
              </a:rPr>
              <a:t>מזונות המסייעים בזמן התקף צרבת: שקדים ,תפוחים </a:t>
            </a:r>
          </a:p>
          <a:p>
            <a:pPr marL="0" indent="0">
              <a:buNone/>
            </a:pPr>
            <a:r>
              <a:rPr lang="he-IL" b="1" dirty="0" smtClean="0">
                <a:latin typeface="Calibri Light" pitchFamily="34" charset="0"/>
                <a:cs typeface="Calibri Light" pitchFamily="34" charset="0"/>
              </a:rPr>
              <a:t> </a:t>
            </a:r>
          </a:p>
          <a:p>
            <a:endParaRPr lang="he-IL" b="1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7E830D-0BB7-4D15-80C0-C19884F95C38}" type="slidenum">
              <a:rPr lang="he-IL" smtClean="0"/>
              <a:t>30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 smtClean="0"/>
              <a:t>בס"ד- כל הזכויות שמורות להדס פדהאל </a:t>
            </a:r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185597391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e-IL" sz="40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itchFamily="34" charset="0"/>
                <a:cs typeface="Calibri Light" pitchFamily="34" charset="0"/>
              </a:rPr>
              <a:t>הטיפול בצרבת ..</a:t>
            </a:r>
            <a:endParaRPr lang="he-IL" sz="4000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e-IL" b="1" u="sng" dirty="0">
                <a:latin typeface="Calibri Light" pitchFamily="34" charset="0"/>
                <a:cs typeface="Calibri Light" pitchFamily="34" charset="0"/>
              </a:rPr>
              <a:t>תוספי תזונה מומלצים:</a:t>
            </a:r>
          </a:p>
          <a:p>
            <a:r>
              <a:rPr lang="he-IL" b="1" dirty="0" smtClean="0">
                <a:latin typeface="Calibri Light" pitchFamily="34" charset="0"/>
                <a:cs typeface="Calibri Light" pitchFamily="34" charset="0"/>
              </a:rPr>
              <a:t>אומגה </a:t>
            </a:r>
            <a:r>
              <a:rPr lang="he-IL" b="1" dirty="0">
                <a:latin typeface="Calibri Light" pitchFamily="34" charset="0"/>
                <a:cs typeface="Calibri Light" pitchFamily="34" charset="0"/>
              </a:rPr>
              <a:t>3 </a:t>
            </a:r>
          </a:p>
          <a:p>
            <a:r>
              <a:rPr lang="en-US" b="1" dirty="0">
                <a:latin typeface="Calibri Light" pitchFamily="34" charset="0"/>
                <a:cs typeface="Calibri Light" pitchFamily="34" charset="0"/>
              </a:rPr>
              <a:t>K2</a:t>
            </a:r>
            <a:r>
              <a:rPr lang="he-IL" b="1" dirty="0">
                <a:latin typeface="Calibri Light" pitchFamily="34" charset="0"/>
                <a:cs typeface="Calibri Light" pitchFamily="34" charset="0"/>
              </a:rPr>
              <a:t>- בעיקר לנוטלי סותרי חומצה </a:t>
            </a:r>
          </a:p>
          <a:p>
            <a:r>
              <a:rPr lang="he-IL" b="1" dirty="0">
                <a:latin typeface="Calibri Light" pitchFamily="34" charset="0"/>
                <a:cs typeface="Calibri Light" pitchFamily="34" charset="0"/>
              </a:rPr>
              <a:t>ויטמין </a:t>
            </a:r>
            <a:r>
              <a:rPr lang="en-US" b="1" dirty="0">
                <a:latin typeface="Calibri Light" pitchFamily="34" charset="0"/>
                <a:cs typeface="Calibri Light" pitchFamily="34" charset="0"/>
              </a:rPr>
              <a:t>D</a:t>
            </a:r>
          </a:p>
          <a:p>
            <a:r>
              <a:rPr lang="he-IL" b="1" dirty="0" smtClean="0">
                <a:latin typeface="Calibri Light" pitchFamily="34" charset="0"/>
                <a:cs typeface="Calibri Light" pitchFamily="34" charset="0"/>
              </a:rPr>
              <a:t>ג'ל- </a:t>
            </a:r>
            <a:r>
              <a:rPr lang="he-IL" b="1" dirty="0">
                <a:latin typeface="Calibri Light" pitchFamily="34" charset="0"/>
                <a:cs typeface="Calibri Light" pitchFamily="34" charset="0"/>
              </a:rPr>
              <a:t>אלוורה </a:t>
            </a:r>
            <a:endParaRPr lang="he-IL" b="1" dirty="0" smtClean="0">
              <a:latin typeface="Calibri Light" pitchFamily="34" charset="0"/>
              <a:cs typeface="Calibri Light" pitchFamily="34" charset="0"/>
            </a:endParaRPr>
          </a:p>
          <a:p>
            <a:r>
              <a:rPr lang="he-IL" b="1" dirty="0" smtClean="0">
                <a:latin typeface="Calibri Light" pitchFamily="34" charset="0"/>
                <a:cs typeface="Calibri Light" pitchFamily="34" charset="0"/>
              </a:rPr>
              <a:t>בי-12</a:t>
            </a:r>
          </a:p>
          <a:p>
            <a:r>
              <a:rPr lang="he-IL" b="1" dirty="0" smtClean="0">
                <a:latin typeface="Calibri Light" pitchFamily="34" charset="0"/>
                <a:cs typeface="Calibri Light" pitchFamily="34" charset="0"/>
              </a:rPr>
              <a:t>צמחי מרפא </a:t>
            </a:r>
          </a:p>
          <a:p>
            <a:pPr marL="114300" indent="0">
              <a:buNone/>
            </a:pPr>
            <a:endParaRPr lang="he-IL" b="1" dirty="0">
              <a:latin typeface="Calibri Light" pitchFamily="34" charset="0"/>
              <a:cs typeface="Calibri Light" pitchFamily="34" charset="0"/>
            </a:endParaRPr>
          </a:p>
          <a:p>
            <a:pPr marL="0" indent="0">
              <a:buNone/>
            </a:pPr>
            <a:endParaRPr lang="he-IL" b="1" dirty="0">
              <a:latin typeface="Calibri Light" pitchFamily="34" charset="0"/>
              <a:cs typeface="Calibri Light" pitchFamily="34" charset="0"/>
            </a:endParaRPr>
          </a:p>
          <a:p>
            <a:endParaRPr lang="he-IL" b="1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7E830D-0BB7-4D15-80C0-C19884F95C38}" type="slidenum">
              <a:rPr lang="he-IL" smtClean="0"/>
              <a:t>31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 smtClean="0"/>
              <a:t>בס"ד- כל הזכויות שמורות להדס פדהאל </a:t>
            </a:r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366519139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e-IL" sz="4000" b="1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itchFamily="34" charset="0"/>
                <a:cs typeface="Calibri Light" pitchFamily="34" charset="0"/>
              </a:rPr>
              <a:t>קנדידה אלביקנס </a:t>
            </a:r>
            <a:endParaRPr lang="he-IL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solidFill>
            <a:srgbClr val="FFFFFF"/>
          </a:solidFill>
        </p:spPr>
        <p:txBody>
          <a:bodyPr/>
          <a:lstStyle/>
          <a:p>
            <a:r>
              <a:rPr lang="he-IL" b="1" dirty="0">
                <a:latin typeface="Calibri Light" pitchFamily="34" charset="0"/>
                <a:cs typeface="Calibri Light" pitchFamily="34" charset="0"/>
              </a:rPr>
              <a:t>קנדידה הינה </a:t>
            </a:r>
            <a:r>
              <a:rPr lang="he-IL" b="1" dirty="0" smtClean="0">
                <a:latin typeface="Calibri Light" pitchFamily="34" charset="0"/>
                <a:cs typeface="Calibri Light" pitchFamily="34" charset="0"/>
              </a:rPr>
              <a:t>סוג של פטריית </a:t>
            </a:r>
            <a:r>
              <a:rPr lang="he-IL" b="1" dirty="0">
                <a:latin typeface="Calibri Light" pitchFamily="34" charset="0"/>
                <a:cs typeface="Calibri Light" pitchFamily="34" charset="0"/>
              </a:rPr>
              <a:t>שמר </a:t>
            </a:r>
            <a:r>
              <a:rPr lang="he-IL" b="1" dirty="0" smtClean="0">
                <a:latin typeface="Calibri Light" pitchFamily="34" charset="0"/>
                <a:cs typeface="Calibri Light" pitchFamily="34" charset="0"/>
              </a:rPr>
              <a:t>,אשר </a:t>
            </a:r>
            <a:r>
              <a:rPr lang="he-IL" b="1" dirty="0">
                <a:latin typeface="Calibri Light" pitchFamily="34" charset="0"/>
                <a:cs typeface="Calibri Light" pitchFamily="34" charset="0"/>
              </a:rPr>
              <a:t>נמצאת במעי </a:t>
            </a:r>
            <a:r>
              <a:rPr lang="he-IL" b="1" dirty="0" smtClean="0">
                <a:latin typeface="Calibri Light" pitchFamily="34" charset="0"/>
                <a:cs typeface="Calibri Light" pitchFamily="34" charset="0"/>
              </a:rPr>
              <a:t>ומסייעת בספיגת </a:t>
            </a:r>
            <a:r>
              <a:rPr lang="he-IL" b="1" dirty="0">
                <a:latin typeface="Calibri Light" pitchFamily="34" charset="0"/>
                <a:cs typeface="Calibri Light" pitchFamily="34" charset="0"/>
              </a:rPr>
              <a:t>המזון ובייצור ויטמינים ומהווה חלק בלתי נפרד מפלורת המעיים שלנו .</a:t>
            </a:r>
          </a:p>
          <a:p>
            <a:endParaRPr lang="he-IL" b="1" dirty="0">
              <a:latin typeface="Calibri Light" pitchFamily="34" charset="0"/>
              <a:cs typeface="Calibri Light" pitchFamily="34" charset="0"/>
            </a:endParaRPr>
          </a:p>
          <a:p>
            <a:r>
              <a:rPr lang="he-IL" b="1" dirty="0">
                <a:latin typeface="Calibri Light" pitchFamily="34" charset="0"/>
                <a:cs typeface="Calibri Light" pitchFamily="34" charset="0"/>
              </a:rPr>
              <a:t>במצב מיטבי קיים ויסות ותנאי סימביוזה בין החיידקים אל מול הקנדידה </a:t>
            </a:r>
            <a:r>
              <a:rPr lang="he-IL" b="1" dirty="0" smtClean="0">
                <a:latin typeface="Calibri Light" pitchFamily="34" charset="0"/>
                <a:cs typeface="Calibri Light" pitchFamily="34" charset="0"/>
              </a:rPr>
              <a:t>.</a:t>
            </a:r>
          </a:p>
          <a:p>
            <a:r>
              <a:rPr lang="he-IL" b="1" dirty="0" smtClean="0">
                <a:latin typeface="Calibri Light" pitchFamily="34" charset="0"/>
                <a:cs typeface="Calibri Light" pitchFamily="34" charset="0"/>
              </a:rPr>
              <a:t>במצב </a:t>
            </a:r>
            <a:r>
              <a:rPr lang="he-IL" b="1" dirty="0">
                <a:latin typeface="Calibri Light" pitchFamily="34" charset="0"/>
                <a:cs typeface="Calibri Light" pitchFamily="34" charset="0"/>
              </a:rPr>
              <a:t>חוסר איזון קיים העדר ויסות ,והקנדידה מתרבה ואף גורמת לחוסר נוחות ואי נעימות בגוף.</a:t>
            </a:r>
          </a:p>
          <a:p>
            <a:pPr marL="114300" indent="0">
              <a:buNone/>
            </a:pPr>
            <a:endParaRPr lang="he-IL" b="1" dirty="0">
              <a:latin typeface="Calibri Light" pitchFamily="34" charset="0"/>
              <a:cs typeface="Calibri Light" pitchFamily="34" charset="0"/>
            </a:endParaRPr>
          </a:p>
          <a:p>
            <a:r>
              <a:rPr lang="he-IL" b="1" dirty="0">
                <a:latin typeface="Calibri Light" pitchFamily="34" charset="0"/>
                <a:cs typeface="Calibri Light" pitchFamily="34" charset="0"/>
              </a:rPr>
              <a:t>כמו כן ,במצב מיטבי ונורמלי מערכת החיסון והחיידקים במעיים מווסתים את צמיחת הקנדידה .</a:t>
            </a:r>
          </a:p>
          <a:p>
            <a:endParaRPr lang="he-IL" b="1" dirty="0">
              <a:latin typeface="Calibri Light" pitchFamily="34" charset="0"/>
              <a:cs typeface="Calibri Light" pitchFamily="34" charset="0"/>
            </a:endParaRPr>
          </a:p>
          <a:p>
            <a:endParaRPr lang="he-IL" b="1" dirty="0">
              <a:latin typeface="Calibri Light" pitchFamily="34" charset="0"/>
              <a:cs typeface="Calibri Light" pitchFamily="34" charset="0"/>
            </a:endParaRPr>
          </a:p>
          <a:p>
            <a:endParaRPr lang="he-IL" b="1" dirty="0">
              <a:latin typeface="Calibri Light" pitchFamily="34" charset="0"/>
              <a:cs typeface="Calibri Light" pitchFamily="34" charset="0"/>
            </a:endParaRPr>
          </a:p>
          <a:p>
            <a:endParaRPr lang="he-IL" b="1" dirty="0">
              <a:latin typeface="Calibri Light" pitchFamily="34" charset="0"/>
              <a:cs typeface="Calibri Light" pitchFamily="34" charset="0"/>
            </a:endParaRPr>
          </a:p>
          <a:p>
            <a:endParaRPr lang="he-IL" b="1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7E830D-0BB7-4D15-80C0-C19884F95C38}" type="slidenum">
              <a:rPr lang="he-IL" smtClean="0"/>
              <a:t>32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 smtClean="0"/>
              <a:t>בס"ד- כל הזכויות שמורות להדס פדהאל </a:t>
            </a:r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545653618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e-IL" sz="4000" b="1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itchFamily="34" charset="0"/>
                <a:cs typeface="Calibri Light" pitchFamily="34" charset="0"/>
              </a:rPr>
              <a:t>קנדידה אלביקנס </a:t>
            </a:r>
            <a:r>
              <a:rPr lang="he-IL" sz="4000" b="1" dirty="0" smtClean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itchFamily="34" charset="0"/>
                <a:cs typeface="Calibri Light" pitchFamily="34" charset="0"/>
              </a:rPr>
              <a:t>הגורמים..</a:t>
            </a:r>
            <a:endParaRPr lang="he-IL" sz="4000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solidFill>
            <a:srgbClr val="FFFFFF"/>
          </a:solidFill>
        </p:spPr>
        <p:txBody>
          <a:bodyPr>
            <a:normAutofit lnSpcReduction="10000"/>
          </a:bodyPr>
          <a:lstStyle/>
          <a:p>
            <a:r>
              <a:rPr lang="he-IL" b="1" u="sng" dirty="0" smtClean="0">
                <a:latin typeface="Calibri Light" pitchFamily="34" charset="0"/>
                <a:cs typeface="Calibri Light" pitchFamily="34" charset="0"/>
              </a:rPr>
              <a:t>אכילה לקויה במשך זמן רב כגון: </a:t>
            </a:r>
            <a:r>
              <a:rPr lang="he-IL" b="1" dirty="0" smtClean="0">
                <a:latin typeface="Calibri Light" pitchFamily="34" charset="0"/>
                <a:cs typeface="Calibri Light" pitchFamily="34" charset="0"/>
              </a:rPr>
              <a:t>סוכרים ופחמימות פשוטות ומזונות מתועשים.</a:t>
            </a:r>
          </a:p>
          <a:p>
            <a:r>
              <a:rPr lang="he-IL" b="1" dirty="0" smtClean="0">
                <a:latin typeface="Calibri Light" pitchFamily="34" charset="0"/>
                <a:cs typeface="Calibri Light" pitchFamily="34" charset="0"/>
              </a:rPr>
              <a:t>מתח וסטרס מתמשך </a:t>
            </a:r>
          </a:p>
          <a:p>
            <a:r>
              <a:rPr lang="he-IL" b="1" dirty="0" smtClean="0">
                <a:latin typeface="Calibri Light" pitchFamily="34" charset="0"/>
                <a:cs typeface="Calibri Light" pitchFamily="34" charset="0"/>
              </a:rPr>
              <a:t>נטילה של אנטיביוטיקה למשך זמן רב אשר מפרה את איזון הפלורה הטבעית, וממגרת את החיידקים הטובים במעי , אשר גורמים לפטרייה לשגשג באופן מוגזם ולחדור את המעי לדם ולכל איבר בגוף ,ובכך לשחרר רעלנים וגזים לדם.</a:t>
            </a:r>
          </a:p>
          <a:p>
            <a:pPr marL="114300" indent="0">
              <a:buNone/>
            </a:pPr>
            <a:endParaRPr lang="he-IL" b="1" dirty="0" smtClean="0">
              <a:latin typeface="Calibri Light" pitchFamily="34" charset="0"/>
              <a:cs typeface="Calibri Light" pitchFamily="34" charset="0"/>
            </a:endParaRPr>
          </a:p>
          <a:p>
            <a:r>
              <a:rPr lang="he-IL" b="1" dirty="0" smtClean="0">
                <a:latin typeface="Calibri Light" pitchFamily="34" charset="0"/>
                <a:cs typeface="Calibri Light" pitchFamily="34" charset="0"/>
              </a:rPr>
              <a:t>מצב של חוסר איזון והעדר טיפול, עלול לגרום גם לפטריות עור או ציפורניים וכן דלקות גוף ,הפרשות הורמונליות ,היחלשות מערכת החיסון וייצור קרקע פורייה למחלות רבות וכן לעייפות ועצבנות .</a:t>
            </a:r>
            <a:endParaRPr lang="he-IL" b="1" dirty="0">
              <a:latin typeface="Calibri Light" pitchFamily="34" charset="0"/>
              <a:cs typeface="Calibri Light" pitchFamily="34" charset="0"/>
            </a:endParaRPr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7E830D-0BB7-4D15-80C0-C19884F95C38}" type="slidenum">
              <a:rPr lang="he-IL" smtClean="0"/>
              <a:t>33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 smtClean="0"/>
              <a:t>בס"ד- כל הזכויות שמורות להדס פדהאל </a:t>
            </a:r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327493583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e-IL" sz="4000" b="1" dirty="0" smtClean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itchFamily="34" charset="0"/>
                <a:cs typeface="Calibri Light" pitchFamily="34" charset="0"/>
              </a:rPr>
              <a:t>קנדידה תסמינים</a:t>
            </a:r>
            <a:endParaRPr lang="he-IL" sz="4000" b="1" dirty="0">
              <a:solidFill>
                <a:schemeClr val="bg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 Light" pitchFamily="34" charset="0"/>
              <a:cs typeface="Calibri Light" pitchFamily="34" charset="0"/>
            </a:endParaRP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e-IL" b="1" dirty="0" smtClean="0">
                <a:latin typeface="Calibri Light" pitchFamily="34" charset="0"/>
                <a:cs typeface="Calibri Light" pitchFamily="34" charset="0"/>
              </a:rPr>
              <a:t>כמיהה לדברי מתיקה </a:t>
            </a:r>
          </a:p>
          <a:p>
            <a:r>
              <a:rPr lang="he-IL" b="1" dirty="0" smtClean="0">
                <a:latin typeface="Calibri Light" pitchFamily="34" charset="0"/>
                <a:cs typeface="Calibri Light" pitchFamily="34" charset="0"/>
              </a:rPr>
              <a:t>נפיחות בטנית </a:t>
            </a:r>
          </a:p>
          <a:p>
            <a:r>
              <a:rPr lang="he-IL" b="1" dirty="0" smtClean="0">
                <a:latin typeface="Calibri Light" pitchFamily="34" charset="0"/>
                <a:cs typeface="Calibri Light" pitchFamily="34" charset="0"/>
              </a:rPr>
              <a:t>צרבות </a:t>
            </a:r>
          </a:p>
          <a:p>
            <a:r>
              <a:rPr lang="he-IL" b="1" dirty="0" smtClean="0">
                <a:latin typeface="Calibri Light" pitchFamily="34" charset="0"/>
                <a:cs typeface="Calibri Light" pitchFamily="34" charset="0"/>
              </a:rPr>
              <a:t>צואה רכה או עצירות לסירוגין</a:t>
            </a:r>
          </a:p>
          <a:p>
            <a:r>
              <a:rPr lang="he-IL" b="1" dirty="0" smtClean="0">
                <a:latin typeface="Calibri Light" pitchFamily="34" charset="0"/>
                <a:cs typeface="Calibri Light" pitchFamily="34" charset="0"/>
              </a:rPr>
              <a:t>גרד באוזניים ובגוף</a:t>
            </a:r>
          </a:p>
          <a:p>
            <a:r>
              <a:rPr lang="he-IL" b="1" dirty="0" smtClean="0">
                <a:latin typeface="Calibri Light" pitchFamily="34" charset="0"/>
                <a:cs typeface="Calibri Light" pitchFamily="34" charset="0"/>
              </a:rPr>
              <a:t>עייפות ושינויים במצב הרוח </a:t>
            </a:r>
          </a:p>
          <a:p>
            <a:r>
              <a:rPr lang="he-IL" b="1" dirty="0" smtClean="0">
                <a:latin typeface="Calibri Light" pitchFamily="34" charset="0"/>
                <a:cs typeface="Calibri Light" pitchFamily="34" charset="0"/>
              </a:rPr>
              <a:t>הפרשות </a:t>
            </a:r>
            <a:endParaRPr lang="he-IL" b="1" dirty="0">
              <a:latin typeface="Calibri Light" pitchFamily="34" charset="0"/>
              <a:cs typeface="Calibri Light" pitchFamily="34" charset="0"/>
            </a:endParaRPr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7E830D-0BB7-4D15-80C0-C19884F95C38}" type="slidenum">
              <a:rPr lang="he-IL" smtClean="0"/>
              <a:t>34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 smtClean="0"/>
              <a:t>בס"ד- כל הזכויות שמורות להדס פדהאל </a:t>
            </a:r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230454722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e-IL" sz="4000" b="1" dirty="0" smtClean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itchFamily="34" charset="0"/>
                <a:cs typeface="Calibri Light" pitchFamily="34" charset="0"/>
              </a:rPr>
              <a:t>הטיפול התזונתי בקנדידה ..</a:t>
            </a:r>
            <a:endParaRPr lang="he-IL" sz="4000" b="1" dirty="0">
              <a:solidFill>
                <a:schemeClr val="bg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 Light" pitchFamily="34" charset="0"/>
              <a:cs typeface="Calibri Light" pitchFamily="34" charset="0"/>
            </a:endParaRP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solidFill>
            <a:srgbClr val="FFFFFF"/>
          </a:solidFill>
        </p:spPr>
        <p:txBody>
          <a:bodyPr>
            <a:normAutofit lnSpcReduction="10000"/>
          </a:bodyPr>
          <a:lstStyle/>
          <a:p>
            <a:r>
              <a:rPr lang="he-IL" b="1" dirty="0" smtClean="0">
                <a:latin typeface="Calibri Light" pitchFamily="34" charset="0"/>
                <a:cs typeface="Calibri Light" pitchFamily="34" charset="0"/>
              </a:rPr>
              <a:t>השבת האיזון של הפלורה ע"י חזרה לאורח חיים בריא </a:t>
            </a:r>
            <a:endParaRPr lang="he-IL" b="1" dirty="0">
              <a:latin typeface="Calibri Light" pitchFamily="34" charset="0"/>
              <a:cs typeface="Calibri Light" pitchFamily="34" charset="0"/>
            </a:endParaRPr>
          </a:p>
          <a:p>
            <a:r>
              <a:rPr lang="he-IL" b="1" dirty="0" smtClean="0">
                <a:latin typeface="Calibri Light" pitchFamily="34" charset="0"/>
                <a:cs typeface="Calibri Light" pitchFamily="34" charset="0"/>
              </a:rPr>
              <a:t>הסרה מהתפריט דברי מתיקה לרבות פחמימות פשוטות סוכרים פשוטים ומיצים , וכן אוכל תעשייתי ,בוטנים</a:t>
            </a:r>
          </a:p>
          <a:p>
            <a:r>
              <a:rPr lang="he-IL" b="1" dirty="0" smtClean="0">
                <a:latin typeface="Calibri Light" pitchFamily="34" charset="0"/>
                <a:cs typeface="Calibri Light" pitchFamily="34" charset="0"/>
              </a:rPr>
              <a:t>להמעיט באכילת לחם ,וכן להמעיט בשמרים </a:t>
            </a:r>
          </a:p>
          <a:p>
            <a:r>
              <a:rPr lang="he-IL" b="1" dirty="0" smtClean="0">
                <a:latin typeface="Calibri Light" pitchFamily="34" charset="0"/>
                <a:cs typeface="Calibri Light" pitchFamily="34" charset="0"/>
              </a:rPr>
              <a:t>להרבות בירקות באופן מגון</a:t>
            </a:r>
          </a:p>
          <a:p>
            <a:r>
              <a:rPr lang="he-IL" b="1" dirty="0" smtClean="0">
                <a:latin typeface="Calibri Light" pitchFamily="34" charset="0"/>
                <a:cs typeface="Calibri Light" pitchFamily="34" charset="0"/>
              </a:rPr>
              <a:t>להסיר דברי חלב מהתפריט </a:t>
            </a:r>
            <a:endParaRPr lang="en-US" b="1" dirty="0" smtClean="0">
              <a:latin typeface="Calibri Light" pitchFamily="34" charset="0"/>
              <a:cs typeface="Calibri Light" pitchFamily="34" charset="0"/>
            </a:endParaRPr>
          </a:p>
          <a:p>
            <a:r>
              <a:rPr lang="he-IL" b="1" dirty="0" smtClean="0">
                <a:latin typeface="Calibri Light" pitchFamily="34" charset="0"/>
                <a:cs typeface="Calibri Light" pitchFamily="34" charset="0"/>
              </a:rPr>
              <a:t>אכילת עלים ירוקים רבים ולכלול בהם  עלי אורגנו </a:t>
            </a:r>
          </a:p>
          <a:p>
            <a:r>
              <a:rPr lang="he-IL" b="1" dirty="0" smtClean="0">
                <a:latin typeface="Calibri Light" pitchFamily="34" charset="0"/>
                <a:cs typeface="Calibri Light" pitchFamily="34" charset="0"/>
              </a:rPr>
              <a:t>ירקות מותססים ביתיים </a:t>
            </a:r>
          </a:p>
          <a:p>
            <a:r>
              <a:rPr lang="he-IL" b="1" dirty="0" smtClean="0">
                <a:latin typeface="Calibri Light" pitchFamily="34" charset="0"/>
                <a:cs typeface="Calibri Light" pitchFamily="34" charset="0"/>
              </a:rPr>
              <a:t>להשתמש רק בשמן קוקוס וזית מכבישה קרה </a:t>
            </a:r>
            <a:endParaRPr lang="he-IL" b="1" dirty="0">
              <a:latin typeface="Calibri Light" pitchFamily="34" charset="0"/>
              <a:cs typeface="Calibri Light" pitchFamily="34" charset="0"/>
            </a:endParaRPr>
          </a:p>
          <a:p>
            <a:r>
              <a:rPr lang="he-IL" b="1" u="sng" dirty="0" smtClean="0">
                <a:latin typeface="Calibri Light" pitchFamily="34" charset="0"/>
                <a:cs typeface="Calibri Light" pitchFamily="34" charset="0"/>
              </a:rPr>
              <a:t>תוספים מומלצים: </a:t>
            </a:r>
            <a:r>
              <a:rPr lang="he-IL" b="1" dirty="0" smtClean="0">
                <a:latin typeface="Calibri Light" pitchFamily="34" charset="0"/>
                <a:cs typeface="Calibri Light" pitchFamily="34" charset="0"/>
              </a:rPr>
              <a:t>פרוביוטיקה ,ויטמין </a:t>
            </a:r>
            <a:r>
              <a:rPr lang="en-US" b="1" dirty="0" smtClean="0">
                <a:latin typeface="Calibri Light" pitchFamily="34" charset="0"/>
                <a:cs typeface="Calibri Light" pitchFamily="34" charset="0"/>
              </a:rPr>
              <a:t>D</a:t>
            </a:r>
            <a:r>
              <a:rPr lang="he-IL" b="1" dirty="0" smtClean="0">
                <a:latin typeface="Calibri Light" pitchFamily="34" charset="0"/>
                <a:cs typeface="Calibri Light" pitchFamily="34" charset="0"/>
              </a:rPr>
              <a:t>,אומגה 3,ברזל ,מגנזיום, חומצה פולית</a:t>
            </a:r>
            <a:endParaRPr lang="he-IL" b="1" dirty="0">
              <a:latin typeface="Calibri Light" pitchFamily="34" charset="0"/>
              <a:cs typeface="Calibri Light" pitchFamily="34" charset="0"/>
            </a:endParaRPr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7E830D-0BB7-4D15-80C0-C19884F95C38}" type="slidenum">
              <a:rPr lang="he-IL" smtClean="0"/>
              <a:t>35</a:t>
            </a:fld>
            <a:endParaRPr lang="he-IL"/>
          </a:p>
        </p:txBody>
      </p:sp>
      <p:pic>
        <p:nvPicPr>
          <p:cNvPr id="5" name="תמונה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429" y="3501008"/>
            <a:ext cx="2448272" cy="1523369"/>
          </a:xfrm>
          <a:prstGeom prst="rect">
            <a:avLst/>
          </a:prstGeom>
          <a:effectLst>
            <a:glow rad="228600">
              <a:srgbClr val="8CADAE">
                <a:satMod val="175000"/>
                <a:alpha val="40000"/>
              </a:srgbClr>
            </a:glow>
          </a:effectLst>
          <a:scene3d>
            <a:camera prst="perspectiveHeroicExtremeRightFacing"/>
            <a:lightRig rig="threePt" dir="t"/>
          </a:scene3d>
          <a:sp3d>
            <a:bevelT prst="angle"/>
          </a:sp3d>
        </p:spPr>
      </p:pic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 smtClean="0"/>
              <a:t>בס"ד- כל הזכויות שמורות להדס פדהאל </a:t>
            </a:r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39190635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e-IL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itchFamily="34" charset="0"/>
                <a:cs typeface="Calibri Light" pitchFamily="34" charset="0"/>
              </a:rPr>
              <a:t>תסמונת המעי הרגיש/ רגיז - </a:t>
            </a:r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itchFamily="34" charset="0"/>
                <a:cs typeface="Calibri Light" pitchFamily="34" charset="0"/>
              </a:rPr>
              <a:t>IBS</a:t>
            </a:r>
            <a:endParaRPr lang="he-IL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 Light" pitchFamily="34" charset="0"/>
              <a:cs typeface="Calibri Light" pitchFamily="34" charset="0"/>
            </a:endParaRP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628728"/>
          </a:xfrm>
          <a:solidFill>
            <a:srgbClr val="FFFFFF"/>
          </a:solidFill>
        </p:spPr>
        <p:txBody>
          <a:bodyPr>
            <a:noAutofit/>
          </a:bodyPr>
          <a:lstStyle/>
          <a:p>
            <a:r>
              <a:rPr lang="he-IL" b="1" dirty="0" smtClean="0">
                <a:latin typeface="Calibri Light" pitchFamily="34" charset="0"/>
                <a:cs typeface="Calibri Light" pitchFamily="34" charset="0"/>
              </a:rPr>
              <a:t>מעי רגיש יכול להתבטא בכאבי בטן ,הקאות ,שלשולים</a:t>
            </a:r>
            <a:r>
              <a:rPr lang="en-US" b="1" dirty="0" smtClean="0">
                <a:latin typeface="Calibri Light" pitchFamily="34" charset="0"/>
                <a:cs typeface="Calibri Light" pitchFamily="34" charset="0"/>
              </a:rPr>
              <a:t/>
            </a:r>
            <a:br>
              <a:rPr lang="en-US" b="1" dirty="0" smtClean="0">
                <a:latin typeface="Calibri Light" pitchFamily="34" charset="0"/>
                <a:cs typeface="Calibri Light" pitchFamily="34" charset="0"/>
              </a:rPr>
            </a:br>
            <a:r>
              <a:rPr lang="he-IL" b="1" dirty="0" smtClean="0">
                <a:latin typeface="Calibri Light" pitchFamily="34" charset="0"/>
                <a:cs typeface="Calibri Light" pitchFamily="34" charset="0"/>
              </a:rPr>
              <a:t>או עצירויות ללא כל נזק משמעותי למעי.</a:t>
            </a:r>
          </a:p>
          <a:p>
            <a:r>
              <a:rPr lang="he-IL" b="1" dirty="0" smtClean="0">
                <a:latin typeface="Calibri Light" pitchFamily="34" charset="0"/>
                <a:cs typeface="Calibri Light" pitchFamily="34" charset="0"/>
              </a:rPr>
              <a:t>הסיבות הן מגוונות, אך </a:t>
            </a:r>
            <a:r>
              <a:rPr lang="he-IL" b="1" u="sng" dirty="0" smtClean="0">
                <a:latin typeface="Calibri Light" pitchFamily="34" charset="0"/>
                <a:cs typeface="Calibri Light" pitchFamily="34" charset="0"/>
              </a:rPr>
              <a:t>הבולטות שבהן :</a:t>
            </a:r>
            <a:r>
              <a:rPr lang="he-IL" b="1" dirty="0" smtClean="0">
                <a:latin typeface="Calibri Light" pitchFamily="34" charset="0"/>
                <a:cs typeface="Calibri Light" pitchFamily="34" charset="0"/>
              </a:rPr>
              <a:t>מתח ,דיכאון וחרדה ,רגישות תורשתית, רגישות למזונות מסוימים, תגובה לתרופות ,מזונות ומשקאות מזיקים , דלקת .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  <a:p>
            <a:pPr algn="ctr"/>
            <a:r>
              <a:rPr lang="he-IL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itchFamily="34" charset="0"/>
                <a:cs typeface="Calibri Light" pitchFamily="34" charset="0"/>
              </a:rPr>
              <a:t>קשר מוח מעיים </a:t>
            </a:r>
            <a:r>
              <a:rPr lang="he-IL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</a:t>
            </a:r>
            <a:r>
              <a:rPr lang="en-US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Gut </a:t>
            </a:r>
            <a:r>
              <a:rPr lang="en-US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brain connection </a:t>
            </a:r>
            <a:endParaRPr lang="he-IL" dirty="0"/>
          </a:p>
          <a:p>
            <a:endParaRPr lang="he-IL" dirty="0" smtClean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7E830D-0BB7-4D15-80C0-C19884F95C38}" type="slidenum">
              <a:rPr lang="he-IL" smtClean="0"/>
              <a:t>36</a:t>
            </a:fld>
            <a:endParaRPr lang="he-IL" dirty="0"/>
          </a:p>
        </p:txBody>
      </p:sp>
      <p:pic>
        <p:nvPicPr>
          <p:cNvPr id="6" name="תמונה 5"/>
          <p:cNvPicPr>
            <a:picLocks noChangeAspect="1"/>
          </p:cNvPicPr>
          <p:nvPr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7784" y="4623964"/>
            <a:ext cx="4032448" cy="1743962"/>
          </a:xfrm>
          <a:prstGeom prst="rect">
            <a:avLst/>
          </a:prstGeom>
          <a:scene3d>
            <a:camera prst="orthographicFront"/>
            <a:lightRig rig="soft" dir="t"/>
          </a:scene3d>
          <a:sp3d prstMaterial="softEdge">
            <a:bevelT/>
            <a:bevelB prst="relaxedInset"/>
          </a:sp3d>
        </p:spPr>
      </p:pic>
      <p:sp>
        <p:nvSpPr>
          <p:cNvPr id="7" name="מציין מיקום של כותרת תחתונה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 smtClean="0"/>
              <a:t>בס"ד- כל הזכויות שמורות להדס פדהאל </a:t>
            </a:r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35223891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he-IL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itchFamily="34" charset="0"/>
                <a:cs typeface="Calibri Light" pitchFamily="34" charset="0"/>
              </a:rPr>
              <a:t/>
            </a:r>
            <a:br>
              <a:rPr lang="he-IL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itchFamily="34" charset="0"/>
                <a:cs typeface="Calibri Light" pitchFamily="34" charset="0"/>
              </a:rPr>
            </a:br>
            <a:r>
              <a:rPr lang="he-IL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itchFamily="34" charset="0"/>
                <a:cs typeface="Calibri Light" pitchFamily="34" charset="0"/>
              </a:rPr>
              <a:t>קשר </a:t>
            </a:r>
            <a:r>
              <a:rPr lang="he-IL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itchFamily="34" charset="0"/>
                <a:cs typeface="Calibri Light" pitchFamily="34" charset="0"/>
              </a:rPr>
              <a:t>מוח מעיים </a:t>
            </a:r>
            <a:r>
              <a:rPr lang="he-IL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itchFamily="34" charset="0"/>
                <a:cs typeface="Calibri Light" pitchFamily="34" charset="0"/>
              </a:rPr>
              <a:t/>
            </a:r>
            <a:br>
              <a:rPr lang="he-IL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itchFamily="34" charset="0"/>
                <a:cs typeface="Calibri Light" pitchFamily="34" charset="0"/>
              </a:rPr>
            </a:br>
            <a:r>
              <a:rPr lang="en-US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itchFamily="34" charset="0"/>
                <a:cs typeface="Calibri Light" pitchFamily="34" charset="0"/>
              </a:rPr>
              <a:t>Gut –brain- </a:t>
            </a:r>
            <a:r>
              <a:rPr lang="en-US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itchFamily="34" charset="0"/>
                <a:cs typeface="Calibri Light" pitchFamily="34" charset="0"/>
              </a:rPr>
              <a:t>connection </a:t>
            </a:r>
            <a:r>
              <a:rPr lang="he-IL" b="1" dirty="0">
                <a:latin typeface="Calibri Light" pitchFamily="34" charset="0"/>
                <a:cs typeface="Calibri Light" pitchFamily="34" charset="0"/>
              </a:rPr>
              <a:t/>
            </a:r>
            <a:br>
              <a:rPr lang="he-IL" b="1" dirty="0">
                <a:latin typeface="Calibri Light" pitchFamily="34" charset="0"/>
                <a:cs typeface="Calibri Light" pitchFamily="34" charset="0"/>
              </a:rPr>
            </a:br>
            <a:endParaRPr lang="he-IL" b="1" dirty="0">
              <a:latin typeface="Calibri Light" pitchFamily="34" charset="0"/>
              <a:cs typeface="Calibri Light" pitchFamily="34" charset="0"/>
            </a:endParaRP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solidFill>
            <a:srgbClr val="FFFFFF"/>
          </a:solidFill>
        </p:spPr>
        <p:txBody>
          <a:bodyPr>
            <a:noAutofit/>
          </a:bodyPr>
          <a:lstStyle/>
          <a:p>
            <a:r>
              <a:rPr lang="he-IL" b="1" dirty="0">
                <a:latin typeface="Corbel Light" pitchFamily="34" charset="0"/>
                <a:cs typeface="Calibri Light" pitchFamily="34" charset="0"/>
              </a:rPr>
              <a:t>במחקר מ-2021 </a:t>
            </a:r>
            <a:r>
              <a:rPr lang="he-IL" b="1" dirty="0" smtClean="0">
                <a:latin typeface="Corbel Light" pitchFamily="34" charset="0"/>
                <a:cs typeface="Calibri Light" pitchFamily="34" charset="0"/>
              </a:rPr>
              <a:t>מובא הקשר </a:t>
            </a:r>
            <a:r>
              <a:rPr lang="he-IL" b="1" dirty="0">
                <a:latin typeface="Corbel Light" pitchFamily="34" charset="0"/>
                <a:cs typeface="Calibri Light" pitchFamily="34" charset="0"/>
              </a:rPr>
              <a:t>בין קשר </a:t>
            </a:r>
            <a:r>
              <a:rPr lang="he-IL" b="1" dirty="0" smtClean="0">
                <a:latin typeface="Corbel Light" pitchFamily="34" charset="0"/>
                <a:cs typeface="Calibri Light" pitchFamily="34" charset="0"/>
              </a:rPr>
              <a:t>ישיר בין מוח למעיים להלן תוצאות המחקר.</a:t>
            </a:r>
            <a:endParaRPr lang="he-IL" b="1" dirty="0">
              <a:latin typeface="Corbel Light" pitchFamily="34" charset="0"/>
              <a:cs typeface="Calibri Light" pitchFamily="34" charset="0"/>
            </a:endParaRPr>
          </a:p>
          <a:p>
            <a:r>
              <a:rPr lang="he-IL" b="1" dirty="0" smtClean="0">
                <a:latin typeface="Corbel Light" pitchFamily="34" charset="0"/>
                <a:cs typeface="Calibri Light" pitchFamily="34" charset="0"/>
              </a:rPr>
              <a:t>מעי </a:t>
            </a:r>
            <a:r>
              <a:rPr lang="he-IL" b="1" dirty="0">
                <a:latin typeface="Corbel Light" pitchFamily="34" charset="0"/>
                <a:cs typeface="Calibri Light" pitchFamily="34" charset="0"/>
              </a:rPr>
              <a:t>הוא איבר חשוב בעל תפקוד רגולטורי של מערכת העיכול והמערכת החיסונית, המכיל באופן עקבי את המערכת האקולוגית של </a:t>
            </a:r>
            <a:r>
              <a:rPr lang="he-IL" b="1" dirty="0" smtClean="0">
                <a:latin typeface="Corbel Light" pitchFamily="34" charset="0"/>
                <a:cs typeface="Calibri Light" pitchFamily="34" charset="0"/>
              </a:rPr>
              <a:t>מקרוביוטיקה של המעיים. </a:t>
            </a:r>
          </a:p>
          <a:p>
            <a:r>
              <a:rPr lang="he-IL" b="1" dirty="0" smtClean="0">
                <a:latin typeface="Corbel Light" pitchFamily="34" charset="0"/>
                <a:cs typeface="Calibri Light" pitchFamily="34" charset="0"/>
              </a:rPr>
              <a:t>המקרוביוטיקה </a:t>
            </a:r>
            <a:r>
              <a:rPr lang="he-IL" b="1" dirty="0">
                <a:latin typeface="Corbel Light" pitchFamily="34" charset="0"/>
                <a:cs typeface="Calibri Light" pitchFamily="34" charset="0"/>
              </a:rPr>
              <a:t>של המעי </a:t>
            </a:r>
            <a:r>
              <a:rPr lang="he-IL" b="1" dirty="0" smtClean="0">
                <a:latin typeface="Corbel Light" pitchFamily="34" charset="0"/>
                <a:cs typeface="Calibri Light" pitchFamily="34" charset="0"/>
              </a:rPr>
              <a:t>משתפת </a:t>
            </a:r>
            <a:r>
              <a:rPr lang="he-IL" b="1" dirty="0">
                <a:latin typeface="Corbel Light" pitchFamily="34" charset="0"/>
                <a:cs typeface="Calibri Light" pitchFamily="34" charset="0"/>
              </a:rPr>
              <a:t>פעולה עם </a:t>
            </a:r>
            <a:r>
              <a:rPr lang="he-IL" b="1" dirty="0" smtClean="0">
                <a:latin typeface="Corbel Light" pitchFamily="34" charset="0"/>
                <a:cs typeface="Calibri Light" pitchFamily="34" charset="0"/>
              </a:rPr>
              <a:t>הגוף כדי </a:t>
            </a:r>
            <a:r>
              <a:rPr lang="he-IL" b="1" dirty="0">
                <a:latin typeface="Corbel Light" pitchFamily="34" charset="0"/>
                <a:cs typeface="Calibri Light" pitchFamily="34" charset="0"/>
              </a:rPr>
              <a:t>לווסת את ההתפתחות והתפקוד של מערכת החיסון, חילוף החומרים והעצבים</a:t>
            </a:r>
            <a:r>
              <a:rPr lang="he-IL" b="1" dirty="0" smtClean="0">
                <a:latin typeface="Corbel Light" pitchFamily="34" charset="0"/>
                <a:cs typeface="Calibri Light" pitchFamily="34" charset="0"/>
              </a:rPr>
              <a:t>.</a:t>
            </a:r>
          </a:p>
          <a:p>
            <a:r>
              <a:rPr lang="he-IL" b="1" dirty="0" smtClean="0">
                <a:latin typeface="Corbel Light" pitchFamily="34" charset="0"/>
                <a:cs typeface="Calibri Light" pitchFamily="34" charset="0"/>
              </a:rPr>
              <a:t>תהליך זה </a:t>
            </a:r>
            <a:r>
              <a:rPr lang="he-IL" b="1" dirty="0">
                <a:latin typeface="Corbel Light" pitchFamily="34" charset="0"/>
                <a:cs typeface="Calibri Light" pitchFamily="34" charset="0"/>
              </a:rPr>
              <a:t>מ</a:t>
            </a:r>
            <a:r>
              <a:rPr lang="he-IL" b="1" dirty="0" smtClean="0">
                <a:latin typeface="Corbel Light" pitchFamily="34" charset="0"/>
                <a:cs typeface="Calibri Light" pitchFamily="34" charset="0"/>
              </a:rPr>
              <a:t>שפיע </a:t>
            </a:r>
            <a:r>
              <a:rPr lang="he-IL" b="1" dirty="0">
                <a:latin typeface="Corbel Light" pitchFamily="34" charset="0"/>
                <a:cs typeface="Calibri Light" pitchFamily="34" charset="0"/>
              </a:rPr>
              <a:t>על תהליכי מחלה במעיים </a:t>
            </a:r>
            <a:r>
              <a:rPr lang="he-IL" b="1" dirty="0" smtClean="0">
                <a:latin typeface="Corbel Light" pitchFamily="34" charset="0"/>
                <a:cs typeface="Calibri Light" pitchFamily="34" charset="0"/>
              </a:rPr>
              <a:t>כמו כן, </a:t>
            </a:r>
            <a:r>
              <a:rPr lang="he-IL" b="1" dirty="0">
                <a:latin typeface="Corbel Light" pitchFamily="34" charset="0"/>
                <a:cs typeface="Calibri Light" pitchFamily="34" charset="0"/>
              </a:rPr>
              <a:t>גם באיברים מחוץ למעיים, כולל המוח. </a:t>
            </a:r>
            <a:endParaRPr lang="he-IL" b="1" dirty="0" smtClean="0">
              <a:latin typeface="Corbel Light" pitchFamily="34" charset="0"/>
              <a:cs typeface="Calibri Light" pitchFamily="34" charset="0"/>
            </a:endParaRPr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7E830D-0BB7-4D15-80C0-C19884F95C38}" type="slidenum">
              <a:rPr lang="he-IL" smtClean="0"/>
              <a:t>37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 smtClean="0"/>
              <a:t>בס"ד- כל הזכויות שמורות להדס פדהאל </a:t>
            </a:r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261935403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he-IL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itchFamily="34" charset="0"/>
                <a:cs typeface="Calibri Light" pitchFamily="34" charset="0"/>
              </a:rPr>
              <a:t/>
            </a:r>
            <a:br>
              <a:rPr lang="he-IL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itchFamily="34" charset="0"/>
                <a:cs typeface="Calibri Light" pitchFamily="34" charset="0"/>
              </a:rPr>
            </a:br>
            <a:r>
              <a:rPr lang="he-IL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itchFamily="34" charset="0"/>
                <a:cs typeface="Calibri Light" pitchFamily="34" charset="0"/>
              </a:rPr>
              <a:t>קשר מוח מעיים </a:t>
            </a:r>
            <a:br>
              <a:rPr lang="he-IL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itchFamily="34" charset="0"/>
                <a:cs typeface="Calibri Light" pitchFamily="34" charset="0"/>
              </a:rPr>
            </a:br>
            <a:r>
              <a:rPr lang="en-US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itchFamily="34" charset="0"/>
                <a:cs typeface="Calibri Light" pitchFamily="34" charset="0"/>
              </a:rPr>
              <a:t>Gut –brain- connection </a:t>
            </a:r>
            <a:r>
              <a:rPr lang="he-IL" b="1" dirty="0">
                <a:latin typeface="Calibri Light" pitchFamily="34" charset="0"/>
                <a:cs typeface="Calibri Light" pitchFamily="34" charset="0"/>
              </a:rPr>
              <a:t/>
            </a:r>
            <a:br>
              <a:rPr lang="he-IL" b="1" dirty="0">
                <a:latin typeface="Calibri Light" pitchFamily="34" charset="0"/>
                <a:cs typeface="Calibri Light" pitchFamily="34" charset="0"/>
              </a:rPr>
            </a:b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solidFill>
            <a:srgbClr val="FFFFFF"/>
          </a:solidFill>
        </p:spPr>
        <p:txBody>
          <a:bodyPr>
            <a:normAutofit fontScale="85000" lnSpcReduction="20000"/>
          </a:bodyPr>
          <a:lstStyle/>
          <a:p>
            <a:r>
              <a:rPr lang="he-IL" sz="2800" b="1" dirty="0">
                <a:latin typeface="Corbel Light" pitchFamily="34" charset="0"/>
                <a:cs typeface="Calibri Light" pitchFamily="34" charset="0"/>
              </a:rPr>
              <a:t>המעי מתחבר באופן הדוק למערכת העצבים המרכזית באמצעות </a:t>
            </a:r>
            <a:r>
              <a:rPr lang="en-US" sz="2800" b="1" dirty="0" smtClean="0">
                <a:latin typeface="Corbel Light" pitchFamily="34" charset="0"/>
                <a:cs typeface="Calibri Light" pitchFamily="34" charset="0"/>
              </a:rPr>
              <a:t/>
            </a:r>
            <a:br>
              <a:rPr lang="en-US" sz="2800" b="1" dirty="0" smtClean="0">
                <a:latin typeface="Corbel Light" pitchFamily="34" charset="0"/>
                <a:cs typeface="Calibri Light" pitchFamily="34" charset="0"/>
              </a:rPr>
            </a:br>
            <a:r>
              <a:rPr lang="he-IL" sz="2800" b="1" u="sng" dirty="0" smtClean="0">
                <a:latin typeface="Corbel Light" pitchFamily="34" charset="0"/>
                <a:cs typeface="Calibri Light" pitchFamily="34" charset="0"/>
              </a:rPr>
              <a:t>תקשורת </a:t>
            </a:r>
            <a:r>
              <a:rPr lang="he-IL" sz="2800" b="1" u="sng" dirty="0">
                <a:latin typeface="Corbel Light" pitchFamily="34" charset="0"/>
                <a:cs typeface="Calibri Light" pitchFamily="34" charset="0"/>
              </a:rPr>
              <a:t>דו-כיוונית </a:t>
            </a:r>
            <a:r>
              <a:rPr lang="he-IL" sz="2800" b="1" dirty="0">
                <a:latin typeface="Corbel Light" pitchFamily="34" charset="0"/>
                <a:cs typeface="Calibri Light" pitchFamily="34" charset="0"/>
              </a:rPr>
              <a:t>דינמית לאורך </a:t>
            </a:r>
            <a:r>
              <a:rPr lang="he-IL" sz="28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bel Light" pitchFamily="34" charset="0"/>
                <a:cs typeface="Calibri Light" pitchFamily="34" charset="0"/>
              </a:rPr>
              <a:t>ציר המעי-מוח. </a:t>
            </a:r>
            <a:endParaRPr lang="he-IL" sz="2800" b="1" dirty="0">
              <a:latin typeface="Corbel Light" pitchFamily="34" charset="0"/>
              <a:cs typeface="Calibri Light" pitchFamily="34" charset="0"/>
            </a:endParaRPr>
          </a:p>
          <a:p>
            <a:endParaRPr lang="he-IL" sz="2600" b="1" dirty="0" smtClean="0">
              <a:latin typeface="Calibri Light" pitchFamily="34" charset="0"/>
              <a:cs typeface="Calibri Light" pitchFamily="34" charset="0"/>
            </a:endParaRPr>
          </a:p>
          <a:p>
            <a:r>
              <a:rPr lang="he-IL" sz="2800" b="1" dirty="0" smtClean="0">
                <a:latin typeface="Calibri Light" pitchFamily="34" charset="0"/>
                <a:cs typeface="Calibri Light" pitchFamily="34" charset="0"/>
              </a:rPr>
              <a:t>בנוסף הקשר </a:t>
            </a:r>
            <a:r>
              <a:rPr lang="he-IL" sz="2800" b="1" dirty="0">
                <a:latin typeface="Calibri Light" pitchFamily="34" charset="0"/>
                <a:cs typeface="Calibri Light" pitchFamily="34" charset="0"/>
              </a:rPr>
              <a:t>בין סביבת המעיים </a:t>
            </a:r>
            <a:r>
              <a:rPr lang="he-IL" sz="2800" b="1" dirty="0" smtClean="0">
                <a:latin typeface="Calibri Light" pitchFamily="34" charset="0"/>
                <a:cs typeface="Calibri Light" pitchFamily="34" charset="0"/>
              </a:rPr>
              <a:t>למוח, עשויה </a:t>
            </a:r>
            <a:r>
              <a:rPr lang="he-IL" sz="2800" b="1" dirty="0">
                <a:latin typeface="Calibri Light" pitchFamily="34" charset="0"/>
                <a:cs typeface="Calibri Light" pitchFamily="34" charset="0"/>
              </a:rPr>
              <a:t>להשפיע על מצב הרוח וההתנהגויות של האדם</a:t>
            </a:r>
            <a:r>
              <a:rPr lang="he-IL" sz="2800" b="1" dirty="0" smtClean="0">
                <a:latin typeface="Calibri Light" pitchFamily="34" charset="0"/>
                <a:cs typeface="Calibri Light" pitchFamily="34" charset="0"/>
              </a:rPr>
              <a:t>.</a:t>
            </a:r>
          </a:p>
          <a:p>
            <a:endParaRPr lang="he-IL" sz="2800" b="1" dirty="0" smtClean="0">
              <a:latin typeface="Calibri Light" pitchFamily="34" charset="0"/>
              <a:cs typeface="Calibri Light" pitchFamily="34" charset="0"/>
            </a:endParaRPr>
          </a:p>
          <a:p>
            <a:r>
              <a:rPr lang="he-IL" sz="2800" b="1" dirty="0" smtClean="0">
                <a:latin typeface="Calibri Light" pitchFamily="34" charset="0"/>
                <a:cs typeface="Calibri Light" pitchFamily="34" charset="0"/>
              </a:rPr>
              <a:t>מחקרים </a:t>
            </a:r>
            <a:r>
              <a:rPr lang="he-IL" sz="2800" b="1" dirty="0">
                <a:latin typeface="Calibri Light" pitchFamily="34" charset="0"/>
                <a:cs typeface="Calibri Light" pitchFamily="34" charset="0"/>
              </a:rPr>
              <a:t>אחרונים החלו לחשוף את המנגנון הבסיסי של השפעת </a:t>
            </a:r>
            <a:r>
              <a:rPr lang="he-IL" sz="2800" b="1" dirty="0" smtClean="0">
                <a:latin typeface="Calibri Light" pitchFamily="34" charset="0"/>
                <a:cs typeface="Calibri Light" pitchFamily="34" charset="0"/>
              </a:rPr>
              <a:t>המקרוביוטיקה </a:t>
            </a:r>
            <a:r>
              <a:rPr lang="he-IL" sz="2800" b="1" dirty="0">
                <a:latin typeface="Calibri Light" pitchFamily="34" charset="0"/>
                <a:cs typeface="Calibri Light" pitchFamily="34" charset="0"/>
              </a:rPr>
              <a:t>של ​​המעי ושלמות מחסום המעי על המוח </a:t>
            </a:r>
            <a:r>
              <a:rPr lang="he-IL" sz="2800" b="1" dirty="0" smtClean="0">
                <a:latin typeface="Calibri Light" pitchFamily="34" charset="0"/>
                <a:cs typeface="Calibri Light" pitchFamily="34" charset="0"/>
              </a:rPr>
              <a:t>.</a:t>
            </a:r>
          </a:p>
          <a:p>
            <a:endParaRPr lang="he-IL" dirty="0">
              <a:latin typeface="Corbel Light" pitchFamily="34" charset="0"/>
              <a:cs typeface="Calibri Light" pitchFamily="34" charset="0"/>
            </a:endParaRPr>
          </a:p>
          <a:p>
            <a:pPr marL="114300" indent="0" algn="l">
              <a:buNone/>
            </a:pPr>
            <a:endParaRPr lang="he-IL" sz="1300" dirty="0">
              <a:latin typeface="Corbel Light" pitchFamily="34" charset="0"/>
              <a:cs typeface="Calibri Light" pitchFamily="34" charset="0"/>
            </a:endParaRPr>
          </a:p>
          <a:p>
            <a:pPr marL="114300" indent="0" algn="l">
              <a:buNone/>
            </a:pPr>
            <a:endParaRPr lang="he-IL" sz="1300" dirty="0" smtClean="0">
              <a:latin typeface="Corbel Light" pitchFamily="34" charset="0"/>
              <a:cs typeface="Calibri Light" pitchFamily="34" charset="0"/>
            </a:endParaRPr>
          </a:p>
          <a:p>
            <a:pPr marL="114300" indent="0" algn="l">
              <a:buNone/>
            </a:pPr>
            <a:endParaRPr lang="en-US" sz="1300" dirty="0" smtClean="0">
              <a:latin typeface="Corbel Light" pitchFamily="34" charset="0"/>
              <a:cs typeface="Calibri Light" pitchFamily="34" charset="0"/>
            </a:endParaRPr>
          </a:p>
          <a:p>
            <a:pPr marL="114300" indent="0" algn="l">
              <a:buNone/>
            </a:pPr>
            <a:endParaRPr lang="en-US" sz="1300" dirty="0">
              <a:latin typeface="Corbel Light" pitchFamily="34" charset="0"/>
              <a:cs typeface="Calibri Light" pitchFamily="34" charset="0"/>
            </a:endParaRPr>
          </a:p>
          <a:p>
            <a:pPr marL="114300" indent="0" algn="l">
              <a:buNone/>
            </a:pPr>
            <a:r>
              <a:rPr lang="en-US" sz="1400" b="1" dirty="0">
                <a:latin typeface="Calibri Light" pitchFamily="34" charset="0"/>
                <a:cs typeface="Calibri Light" pitchFamily="34" charset="0"/>
              </a:rPr>
              <a:t> </a:t>
            </a:r>
            <a:r>
              <a:rPr lang="en-US" sz="1400" b="1" dirty="0" smtClean="0">
                <a:latin typeface="Calibri Light" pitchFamily="34" charset="0"/>
                <a:cs typeface="Calibri Light" pitchFamily="34" charset="0"/>
              </a:rPr>
              <a:t>(</a:t>
            </a:r>
            <a:r>
              <a:rPr lang="en-US" sz="1400" b="1" dirty="0" err="1" smtClean="0">
                <a:latin typeface="Calibri Light" pitchFamily="34" charset="0"/>
                <a:cs typeface="Calibri Light" pitchFamily="34" charset="0"/>
              </a:rPr>
              <a:t>Seo</a:t>
            </a:r>
            <a:r>
              <a:rPr lang="en-US" sz="1400" b="1" dirty="0" smtClean="0">
                <a:latin typeface="Calibri Light" pitchFamily="34" charset="0"/>
                <a:cs typeface="Calibri Light" pitchFamily="34" charset="0"/>
              </a:rPr>
              <a:t> </a:t>
            </a:r>
            <a:r>
              <a:rPr lang="en-US" sz="1400" b="1" dirty="0">
                <a:latin typeface="Calibri Light" pitchFamily="34" charset="0"/>
                <a:cs typeface="Calibri Light" pitchFamily="34" charset="0"/>
              </a:rPr>
              <a:t>K, </a:t>
            </a:r>
            <a:r>
              <a:rPr lang="en-US" sz="1400" b="1" dirty="0" err="1">
                <a:latin typeface="Calibri Light" pitchFamily="34" charset="0"/>
                <a:cs typeface="Calibri Light" pitchFamily="34" charset="0"/>
              </a:rPr>
              <a:t>Seo</a:t>
            </a:r>
            <a:r>
              <a:rPr lang="en-US" sz="1400" b="1" dirty="0">
                <a:latin typeface="Calibri Light" pitchFamily="34" charset="0"/>
                <a:cs typeface="Calibri Light" pitchFamily="34" charset="0"/>
              </a:rPr>
              <a:t> J, </a:t>
            </a:r>
            <a:r>
              <a:rPr lang="en-US" sz="1400" b="1" dirty="0" err="1">
                <a:latin typeface="Calibri Light" pitchFamily="34" charset="0"/>
                <a:cs typeface="Calibri Light" pitchFamily="34" charset="0"/>
              </a:rPr>
              <a:t>Yeun</a:t>
            </a:r>
            <a:r>
              <a:rPr lang="en-US" sz="1400" b="1" dirty="0">
                <a:latin typeface="Calibri Light" pitchFamily="34" charset="0"/>
                <a:cs typeface="Calibri Light" pitchFamily="34" charset="0"/>
              </a:rPr>
              <a:t> J, Choi H, Kim YI, Chang </a:t>
            </a:r>
            <a:r>
              <a:rPr lang="en-US" sz="1400" b="1" dirty="0" smtClean="0">
                <a:latin typeface="Calibri Light" pitchFamily="34" charset="0"/>
                <a:cs typeface="Calibri Light" pitchFamily="34" charset="0"/>
              </a:rPr>
              <a:t>SY</a:t>
            </a:r>
            <a:r>
              <a:rPr lang="en-US" sz="1400" b="1" i="1" dirty="0" smtClean="0">
                <a:latin typeface="Calibri Light" pitchFamily="34" charset="0"/>
                <a:cs typeface="Calibri Light" pitchFamily="34" charset="0"/>
              </a:rPr>
              <a:t>.</a:t>
            </a:r>
            <a:r>
              <a:rPr lang="en-US" sz="1400" b="1" i="1" dirty="0">
                <a:latin typeface="Calibri Light" pitchFamily="34" charset="0"/>
                <a:cs typeface="Calibri Light" pitchFamily="34" charset="0"/>
              </a:rPr>
              <a:t> </a:t>
            </a:r>
            <a:r>
              <a:rPr lang="en-US" sz="1400" b="1" dirty="0">
                <a:latin typeface="Calibri Light" pitchFamily="34" charset="0"/>
                <a:cs typeface="Calibri Light" pitchFamily="34" charset="0"/>
              </a:rPr>
              <a:t>2021;44:325–341. </a:t>
            </a:r>
            <a:r>
              <a:rPr lang="en-US" sz="1300" b="1" dirty="0" smtClean="0">
                <a:latin typeface="Calibri Light" pitchFamily="34" charset="0"/>
                <a:cs typeface="Calibri Light" pitchFamily="34" charset="0"/>
              </a:rPr>
              <a:t>Gut-Brain Connection: </a:t>
            </a:r>
            <a:r>
              <a:rPr lang="en-US" sz="1300" b="1" dirty="0" err="1" smtClean="0">
                <a:latin typeface="Calibri Light" pitchFamily="34" charset="0"/>
                <a:cs typeface="Calibri Light" pitchFamily="34" charset="0"/>
              </a:rPr>
              <a:t>Microbiome</a:t>
            </a:r>
            <a:r>
              <a:rPr lang="en-US" sz="1300" b="1" dirty="0" smtClean="0">
                <a:latin typeface="Calibri Light" pitchFamily="34" charset="0"/>
                <a:cs typeface="Calibri Light" pitchFamily="34" charset="0"/>
              </a:rPr>
              <a:t>, Gut Barrier, </a:t>
            </a:r>
            <a:r>
              <a:rPr lang="he-IL" sz="1300" b="1" dirty="0" smtClean="0">
                <a:latin typeface="Calibri Light" pitchFamily="34" charset="0"/>
                <a:cs typeface="Calibri Light" pitchFamily="34" charset="0"/>
              </a:rPr>
              <a:t>(</a:t>
            </a:r>
            <a:r>
              <a:rPr lang="en-US" sz="1300" b="1" dirty="0" smtClean="0">
                <a:latin typeface="Calibri Light" pitchFamily="34" charset="0"/>
                <a:cs typeface="Calibri Light" pitchFamily="34" charset="0"/>
              </a:rPr>
              <a:t>and Environmental Sensors</a:t>
            </a:r>
          </a:p>
          <a:p>
            <a:pPr marL="114300" indent="0" algn="l">
              <a:buNone/>
            </a:pPr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7E830D-0BB7-4D15-80C0-C19884F95C38}" type="slidenum">
              <a:rPr lang="he-IL" smtClean="0"/>
              <a:t>38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 smtClean="0"/>
              <a:t>בס"ד- כל הזכויות שמורות להדס פדהאל </a:t>
            </a:r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444319323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itchFamily="34" charset="0"/>
                <a:cs typeface="Calibri Light" pitchFamily="34" charset="0"/>
              </a:rPr>
              <a:t>תסמונת המעי הרגיש/ רגיז - 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itchFamily="34" charset="0"/>
                <a:cs typeface="Calibri Light" pitchFamily="34" charset="0"/>
              </a:rPr>
              <a:t>IBS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e-IL" b="1" u="sng" dirty="0">
                <a:latin typeface="Calibri Light" pitchFamily="34" charset="0"/>
                <a:cs typeface="Calibri Light" pitchFamily="34" charset="0"/>
              </a:rPr>
              <a:t>תסמינים</a:t>
            </a:r>
            <a:r>
              <a:rPr lang="he-IL" b="1" dirty="0">
                <a:latin typeface="Calibri Light" pitchFamily="34" charset="0"/>
                <a:cs typeface="Calibri Light" pitchFamily="34" charset="0"/>
              </a:rPr>
              <a:t>:</a:t>
            </a:r>
            <a:r>
              <a:rPr lang="en-US" b="1" dirty="0">
                <a:latin typeface="Calibri Light" pitchFamily="34" charset="0"/>
                <a:cs typeface="Calibri Light" pitchFamily="34" charset="0"/>
              </a:rPr>
              <a:t/>
            </a:r>
            <a:br>
              <a:rPr lang="en-US" b="1" dirty="0">
                <a:latin typeface="Calibri Light" pitchFamily="34" charset="0"/>
                <a:cs typeface="Calibri Light" pitchFamily="34" charset="0"/>
              </a:rPr>
            </a:br>
            <a:r>
              <a:rPr lang="he-IL" b="1" dirty="0">
                <a:latin typeface="Calibri Light" pitchFamily="34" charset="0"/>
                <a:cs typeface="Calibri Light" pitchFamily="34" charset="0"/>
              </a:rPr>
              <a:t>כאבי </a:t>
            </a:r>
            <a:r>
              <a:rPr lang="he-IL" b="1" dirty="0" smtClean="0">
                <a:latin typeface="Calibri Light" pitchFamily="34" charset="0"/>
                <a:cs typeface="Calibri Light" pitchFamily="34" charset="0"/>
              </a:rPr>
              <a:t>בטן</a:t>
            </a:r>
            <a:r>
              <a:rPr lang="en-US" b="1" dirty="0" smtClean="0">
                <a:latin typeface="Calibri Light" pitchFamily="34" charset="0"/>
                <a:cs typeface="Calibri Light" pitchFamily="34" charset="0"/>
              </a:rPr>
              <a:t/>
            </a:r>
            <a:br>
              <a:rPr lang="en-US" b="1" dirty="0" smtClean="0">
                <a:latin typeface="Calibri Light" pitchFamily="34" charset="0"/>
                <a:cs typeface="Calibri Light" pitchFamily="34" charset="0"/>
              </a:rPr>
            </a:br>
            <a:r>
              <a:rPr lang="he-IL" b="1" dirty="0" smtClean="0">
                <a:latin typeface="Calibri Light" pitchFamily="34" charset="0"/>
                <a:cs typeface="Calibri Light" pitchFamily="34" charset="0"/>
              </a:rPr>
              <a:t>בחילות </a:t>
            </a:r>
            <a:r>
              <a:rPr lang="en-US" b="1" dirty="0">
                <a:latin typeface="Calibri Light" pitchFamily="34" charset="0"/>
                <a:cs typeface="Calibri Light" pitchFamily="34" charset="0"/>
              </a:rPr>
              <a:t/>
            </a:r>
            <a:br>
              <a:rPr lang="en-US" b="1" dirty="0">
                <a:latin typeface="Calibri Light" pitchFamily="34" charset="0"/>
                <a:cs typeface="Calibri Light" pitchFamily="34" charset="0"/>
              </a:rPr>
            </a:br>
            <a:r>
              <a:rPr lang="he-IL" b="1" dirty="0">
                <a:latin typeface="Calibri Light" pitchFamily="34" charset="0"/>
                <a:cs typeface="Calibri Light" pitchFamily="34" charset="0"/>
              </a:rPr>
              <a:t>נפיחות </a:t>
            </a:r>
            <a:r>
              <a:rPr lang="en-US" b="1" dirty="0">
                <a:latin typeface="Calibri Light" pitchFamily="34" charset="0"/>
                <a:cs typeface="Calibri Light" pitchFamily="34" charset="0"/>
              </a:rPr>
              <a:t/>
            </a:r>
            <a:br>
              <a:rPr lang="en-US" b="1" dirty="0">
                <a:latin typeface="Calibri Light" pitchFamily="34" charset="0"/>
                <a:cs typeface="Calibri Light" pitchFamily="34" charset="0"/>
              </a:rPr>
            </a:br>
            <a:r>
              <a:rPr lang="he-IL" b="1" dirty="0">
                <a:latin typeface="Calibri Light" pitchFamily="34" charset="0"/>
                <a:cs typeface="Calibri Light" pitchFamily="34" charset="0"/>
              </a:rPr>
              <a:t>שלשולים/ עצירות יתכן לסירוגין</a:t>
            </a:r>
            <a:r>
              <a:rPr lang="en-US" b="1" dirty="0">
                <a:latin typeface="Calibri Light" pitchFamily="34" charset="0"/>
                <a:cs typeface="Calibri Light" pitchFamily="34" charset="0"/>
              </a:rPr>
              <a:t/>
            </a:r>
            <a:br>
              <a:rPr lang="en-US" b="1" dirty="0">
                <a:latin typeface="Calibri Light" pitchFamily="34" charset="0"/>
                <a:cs typeface="Calibri Light" pitchFamily="34" charset="0"/>
              </a:rPr>
            </a:br>
            <a:r>
              <a:rPr lang="he-IL" b="1" dirty="0">
                <a:latin typeface="Calibri Light" pitchFamily="34" charset="0"/>
                <a:cs typeface="Calibri Light" pitchFamily="34" charset="0"/>
              </a:rPr>
              <a:t>קשיי ריכוז</a:t>
            </a:r>
            <a:r>
              <a:rPr lang="en-US" b="1" dirty="0">
                <a:latin typeface="Calibri Light" pitchFamily="34" charset="0"/>
                <a:cs typeface="Calibri Light" pitchFamily="34" charset="0"/>
              </a:rPr>
              <a:t/>
            </a:r>
            <a:br>
              <a:rPr lang="en-US" b="1" dirty="0">
                <a:latin typeface="Calibri Light" pitchFamily="34" charset="0"/>
                <a:cs typeface="Calibri Light" pitchFamily="34" charset="0"/>
              </a:rPr>
            </a:br>
            <a:r>
              <a:rPr lang="he-IL" b="1" dirty="0">
                <a:latin typeface="Calibri Light" pitchFamily="34" charset="0"/>
                <a:cs typeface="Calibri Light" pitchFamily="34" charset="0"/>
              </a:rPr>
              <a:t>עייפות וחוסר אנרגיה</a:t>
            </a:r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7E830D-0BB7-4D15-80C0-C19884F95C38}" type="slidenum">
              <a:rPr lang="he-IL" smtClean="0"/>
              <a:t>39</a:t>
            </a:fld>
            <a:endParaRPr lang="he-IL"/>
          </a:p>
        </p:txBody>
      </p:sp>
      <p:pic>
        <p:nvPicPr>
          <p:cNvPr id="5" name="תמונה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3789040"/>
            <a:ext cx="3348373" cy="2232248"/>
          </a:xfrm>
          <a:prstGeom prst="rect">
            <a:avLst/>
          </a:prstGeom>
          <a:effectLst>
            <a:glow rad="228600">
              <a:schemeClr val="accent1">
                <a:satMod val="175000"/>
                <a:alpha val="40000"/>
              </a:schemeClr>
            </a:glow>
            <a:outerShdw blurRad="50800" dist="38100" dir="13500000" algn="br" rotWithShape="0">
              <a:prstClr val="black">
                <a:alpha val="40000"/>
              </a:prstClr>
            </a:outerShdw>
          </a:effectLst>
          <a:scene3d>
            <a:camera prst="perspectiveHeroicExtremeRightFacing"/>
            <a:lightRig rig="threePt" dir="t"/>
          </a:scene3d>
          <a:sp3d>
            <a:bevelT w="165100" prst="coolSlant"/>
            <a:bevelB w="165100" prst="coolSlant"/>
          </a:sp3d>
        </p:spPr>
      </p:pic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 smtClean="0"/>
              <a:t>בס"ד- כל הזכויות שמורות להדס פדהאל </a:t>
            </a:r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544074554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e-IL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itchFamily="34" charset="0"/>
                <a:cs typeface="Calibri Light" pitchFamily="34" charset="0"/>
              </a:rPr>
              <a:t>הטיפול בתסמונת </a:t>
            </a:r>
            <a:r>
              <a:rPr lang="he-IL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itchFamily="34" charset="0"/>
                <a:cs typeface="Calibri Light" pitchFamily="34" charset="0"/>
              </a:rPr>
              <a:t>המעי הרגיש/ רגיז - 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itchFamily="34" charset="0"/>
                <a:cs typeface="Calibri Light" pitchFamily="34" charset="0"/>
              </a:rPr>
              <a:t>IBS</a:t>
            </a:r>
            <a:endParaRPr lang="he-IL" sz="4000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e-IL" b="1" dirty="0" smtClean="0">
                <a:latin typeface="Calibri Light" pitchFamily="34" charset="0"/>
                <a:cs typeface="Calibri Light" pitchFamily="34" charset="0"/>
              </a:rPr>
              <a:t>יש קשר הדוק למצב הרוח </a:t>
            </a:r>
          </a:p>
          <a:p>
            <a:r>
              <a:rPr lang="he-IL" b="1" dirty="0" smtClean="0">
                <a:latin typeface="Calibri Light" pitchFamily="34" charset="0"/>
                <a:cs typeface="Calibri Light" pitchFamily="34" charset="0"/>
              </a:rPr>
              <a:t>פרוביוטיקה לבדוק ! יש פעמים שלא מסייע ופעמים שכן </a:t>
            </a:r>
            <a:endParaRPr lang="en-US" b="1" dirty="0" smtClean="0">
              <a:latin typeface="Calibri Light" pitchFamily="34" charset="0"/>
              <a:cs typeface="Calibri Light" pitchFamily="34" charset="0"/>
            </a:endParaRPr>
          </a:p>
          <a:p>
            <a:r>
              <a:rPr lang="he-IL" b="1" dirty="0" smtClean="0">
                <a:latin typeface="Calibri Light" pitchFamily="34" charset="0"/>
                <a:cs typeface="Calibri Light" pitchFamily="34" charset="0"/>
              </a:rPr>
              <a:t>פעילות גופנית</a:t>
            </a:r>
          </a:p>
          <a:p>
            <a:r>
              <a:rPr lang="he-IL" b="1" dirty="0" smtClean="0">
                <a:latin typeface="Calibri Light" pitchFamily="34" charset="0"/>
                <a:cs typeface="Calibri Light" pitchFamily="34" charset="0"/>
              </a:rPr>
              <a:t>התאמת תפריט אישי למטופל בדגש על דיאטת</a:t>
            </a:r>
            <a:r>
              <a:rPr lang="en-US" b="1" dirty="0" smtClean="0">
                <a:latin typeface="Calibri Light" pitchFamily="34" charset="0"/>
                <a:cs typeface="Calibri Light" pitchFamily="34" charset="0"/>
              </a:rPr>
              <a:t/>
            </a:r>
            <a:br>
              <a:rPr lang="en-US" b="1" dirty="0" smtClean="0">
                <a:latin typeface="Calibri Light" pitchFamily="34" charset="0"/>
                <a:cs typeface="Calibri Light" pitchFamily="34" charset="0"/>
              </a:rPr>
            </a:br>
            <a:r>
              <a:rPr lang="he-IL" b="1" dirty="0" smtClean="0">
                <a:latin typeface="Calibri Light" pitchFamily="34" charset="0"/>
                <a:cs typeface="Calibri Light" pitchFamily="34" charset="0"/>
              </a:rPr>
              <a:t>אילומינציה של מזונות - וכן דיאטת אורז בכדי לאבחן</a:t>
            </a:r>
            <a:endParaRPr lang="en-US" b="1" dirty="0">
              <a:latin typeface="Calibri Light" pitchFamily="34" charset="0"/>
              <a:cs typeface="Calibri Light" pitchFamily="34" charset="0"/>
            </a:endParaRPr>
          </a:p>
          <a:p>
            <a:r>
              <a:rPr lang="he-IL" b="1" dirty="0" smtClean="0">
                <a:latin typeface="Calibri Light" pitchFamily="34" charset="0"/>
                <a:cs typeface="Calibri Light" pitchFamily="34" charset="0"/>
              </a:rPr>
              <a:t>הימנעות מחלב</a:t>
            </a:r>
            <a:r>
              <a:rPr lang="en-US" b="1" dirty="0" smtClean="0">
                <a:latin typeface="Calibri Light" pitchFamily="34" charset="0"/>
                <a:cs typeface="Calibri Light" pitchFamily="34" charset="0"/>
              </a:rPr>
              <a:t> </a:t>
            </a:r>
            <a:r>
              <a:rPr lang="he-IL" b="1" dirty="0" smtClean="0">
                <a:latin typeface="Calibri Light" pitchFamily="34" charset="0"/>
                <a:cs typeface="Calibri Light" pitchFamily="34" charset="0"/>
              </a:rPr>
              <a:t>וגלוטן </a:t>
            </a:r>
          </a:p>
          <a:p>
            <a:r>
              <a:rPr lang="he-IL" b="1" dirty="0" smtClean="0">
                <a:latin typeface="Calibri Light" pitchFamily="34" charset="0"/>
                <a:cs typeface="Calibri Light" pitchFamily="34" charset="0"/>
              </a:rPr>
              <a:t>ירקות מותססים</a:t>
            </a:r>
          </a:p>
          <a:p>
            <a:r>
              <a:rPr lang="he-IL" b="1" dirty="0" smtClean="0">
                <a:latin typeface="Calibri Light" pitchFamily="34" charset="0"/>
                <a:cs typeface="Calibri Light" pitchFamily="34" charset="0"/>
              </a:rPr>
              <a:t>לעיסה טובה של המזון</a:t>
            </a:r>
          </a:p>
          <a:p>
            <a:r>
              <a:rPr lang="he-IL" b="1" dirty="0" smtClean="0">
                <a:latin typeface="Calibri Light" pitchFamily="34" charset="0"/>
                <a:cs typeface="Calibri Light" pitchFamily="34" charset="0"/>
              </a:rPr>
              <a:t>ארוחות עם מזון אחד - ארוחת מונו </a:t>
            </a:r>
            <a:r>
              <a:rPr lang="en-US" b="1" dirty="0" smtClean="0">
                <a:latin typeface="Calibri Light" pitchFamily="34" charset="0"/>
                <a:cs typeface="Calibri Light" pitchFamily="34" charset="0"/>
              </a:rPr>
              <a:t/>
            </a:r>
            <a:br>
              <a:rPr lang="en-US" b="1" dirty="0" smtClean="0">
                <a:latin typeface="Calibri Light" pitchFamily="34" charset="0"/>
                <a:cs typeface="Calibri Light" pitchFamily="34" charset="0"/>
              </a:rPr>
            </a:br>
            <a:endParaRPr lang="en-US" b="1" dirty="0">
              <a:latin typeface="Calibri Light" pitchFamily="34" charset="0"/>
              <a:cs typeface="Calibri Light" pitchFamily="34" charset="0"/>
            </a:endParaRPr>
          </a:p>
          <a:p>
            <a:endParaRPr lang="he-IL" b="1" dirty="0" smtClean="0">
              <a:latin typeface="Calibri Light" pitchFamily="34" charset="0"/>
              <a:cs typeface="Calibri Light" pitchFamily="34" charset="0"/>
            </a:endParaRPr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7E830D-0BB7-4D15-80C0-C19884F95C38}" type="slidenum">
              <a:rPr lang="he-IL" smtClean="0"/>
              <a:t>40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 smtClean="0"/>
              <a:t>בס"ד- כל הזכויות שמורות להדס פדהאל </a:t>
            </a:r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196305451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itchFamily="34" charset="0"/>
                <a:cs typeface="Calibri Light" pitchFamily="34" charset="0"/>
              </a:rPr>
              <a:t>הטיפול בתסמונת המעי הרגיש/ רגיז - 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itchFamily="34" charset="0"/>
                <a:cs typeface="Calibri Light" pitchFamily="34" charset="0"/>
              </a:rPr>
              <a:t>IBS</a:t>
            </a:r>
            <a:endParaRPr lang="he-IL" b="1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e-IL" b="1" dirty="0" smtClean="0">
                <a:latin typeface="Calibri Light" pitchFamily="34" charset="0"/>
                <a:cs typeface="Calibri Light" pitchFamily="34" charset="0"/>
              </a:rPr>
              <a:t>שינה טובה ואיכותית</a:t>
            </a:r>
          </a:p>
          <a:p>
            <a:r>
              <a:rPr lang="he-IL" b="1" dirty="0" smtClean="0">
                <a:latin typeface="Calibri Light" pitchFamily="34" charset="0"/>
                <a:cs typeface="Calibri Light" pitchFamily="34" charset="0"/>
              </a:rPr>
              <a:t>הרפיה -יוגה, דמיון מודרך , נשימה , מדיטציה</a:t>
            </a:r>
          </a:p>
          <a:p>
            <a:r>
              <a:rPr lang="he-IL" b="1" dirty="0" smtClean="0">
                <a:latin typeface="Calibri Light" pitchFamily="34" charset="0"/>
                <a:cs typeface="Calibri Light" pitchFamily="34" charset="0"/>
              </a:rPr>
              <a:t>דגש על מצב נפשי ושמחה </a:t>
            </a:r>
          </a:p>
          <a:p>
            <a:r>
              <a:rPr lang="he-IL" b="1" dirty="0">
                <a:latin typeface="Calibri Light" pitchFamily="34" charset="0"/>
                <a:cs typeface="Calibri Light" pitchFamily="34" charset="0"/>
              </a:rPr>
              <a:t>חליטות </a:t>
            </a:r>
            <a:r>
              <a:rPr lang="he-IL" b="1" dirty="0" smtClean="0">
                <a:latin typeface="Calibri Light" pitchFamily="34" charset="0"/>
                <a:cs typeface="Calibri Light" pitchFamily="34" charset="0"/>
              </a:rPr>
              <a:t>צמחים למשל :זרעי </a:t>
            </a:r>
            <a:r>
              <a:rPr lang="he-IL" b="1" dirty="0">
                <a:latin typeface="Calibri Light" pitchFamily="34" charset="0"/>
                <a:cs typeface="Calibri Light" pitchFamily="34" charset="0"/>
              </a:rPr>
              <a:t>שומר, מנטה</a:t>
            </a:r>
            <a:endParaRPr lang="he-IL" b="1" dirty="0" smtClean="0">
              <a:latin typeface="Calibri Light" pitchFamily="34" charset="0"/>
              <a:cs typeface="Calibri Light" pitchFamily="34" charset="0"/>
            </a:endParaRPr>
          </a:p>
          <a:p>
            <a:r>
              <a:rPr lang="he-IL" b="1" dirty="0" smtClean="0">
                <a:latin typeface="Calibri Light" pitchFamily="34" charset="0"/>
                <a:cs typeface="Calibri Light" pitchFamily="34" charset="0"/>
              </a:rPr>
              <a:t>צמחי מרפא-בפורמולה /כמוסות</a:t>
            </a:r>
            <a:r>
              <a:rPr lang="en-US" b="1" dirty="0" smtClean="0">
                <a:latin typeface="Calibri Light" pitchFamily="34" charset="0"/>
                <a:cs typeface="Calibri Light" pitchFamily="34" charset="0"/>
              </a:rPr>
              <a:t/>
            </a:r>
            <a:br>
              <a:rPr lang="en-US" b="1" dirty="0" smtClean="0">
                <a:latin typeface="Calibri Light" pitchFamily="34" charset="0"/>
                <a:cs typeface="Calibri Light" pitchFamily="34" charset="0"/>
              </a:rPr>
            </a:br>
            <a:endParaRPr lang="he-IL" b="1" dirty="0">
              <a:latin typeface="Calibri Light" pitchFamily="34" charset="0"/>
              <a:cs typeface="Calibri Light" pitchFamily="34" charset="0"/>
            </a:endParaRPr>
          </a:p>
          <a:p>
            <a:r>
              <a:rPr lang="he-IL" b="1" u="sng" dirty="0" smtClean="0">
                <a:latin typeface="Calibri Light" pitchFamily="34" charset="0"/>
                <a:cs typeface="Calibri Light" pitchFamily="34" charset="0"/>
              </a:rPr>
              <a:t>תוספי תזונה מומלצים: </a:t>
            </a:r>
            <a:r>
              <a:rPr lang="he-IL" b="1" dirty="0" smtClean="0">
                <a:latin typeface="Calibri Light" pitchFamily="34" charset="0"/>
                <a:cs typeface="Calibri Light" pitchFamily="34" charset="0"/>
              </a:rPr>
              <a:t>ויטמין </a:t>
            </a:r>
            <a:r>
              <a:rPr lang="en-US" b="1" dirty="0" smtClean="0">
                <a:latin typeface="Calibri Light" pitchFamily="34" charset="0"/>
                <a:cs typeface="Calibri Light" pitchFamily="34" charset="0"/>
              </a:rPr>
              <a:t>B</a:t>
            </a:r>
            <a:r>
              <a:rPr lang="he-IL" b="1" dirty="0" smtClean="0">
                <a:latin typeface="Calibri Light" pitchFamily="34" charset="0"/>
                <a:cs typeface="Calibri Light" pitchFamily="34" charset="0"/>
              </a:rPr>
              <a:t>, פרוביוטיקה ,</a:t>
            </a:r>
            <a:r>
              <a:rPr lang="en-US" b="1" dirty="0" smtClean="0">
                <a:latin typeface="Calibri Light" pitchFamily="34" charset="0"/>
                <a:cs typeface="Calibri Light" pitchFamily="34" charset="0"/>
              </a:rPr>
              <a:t>K2</a:t>
            </a:r>
            <a:r>
              <a:rPr lang="he-IL" b="1" dirty="0" smtClean="0">
                <a:latin typeface="Calibri Light" pitchFamily="34" charset="0"/>
                <a:cs typeface="Calibri Light" pitchFamily="34" charset="0"/>
              </a:rPr>
              <a:t>,ויטמין ,אומגה 3</a:t>
            </a:r>
            <a:r>
              <a:rPr lang="en-US" b="1" dirty="0" smtClean="0">
                <a:latin typeface="Calibri Light" pitchFamily="34" charset="0"/>
                <a:cs typeface="Calibri Light" pitchFamily="34" charset="0"/>
              </a:rPr>
              <a:t/>
            </a:r>
            <a:br>
              <a:rPr lang="en-US" b="1" dirty="0" smtClean="0">
                <a:latin typeface="Calibri Light" pitchFamily="34" charset="0"/>
                <a:cs typeface="Calibri Light" pitchFamily="34" charset="0"/>
              </a:rPr>
            </a:br>
            <a:r>
              <a:rPr lang="he-IL" b="1" dirty="0" smtClean="0">
                <a:latin typeface="Calibri Light" pitchFamily="34" charset="0"/>
                <a:cs typeface="Calibri Light" pitchFamily="34" charset="0"/>
              </a:rPr>
              <a:t>תוסף אל –</a:t>
            </a:r>
            <a:r>
              <a:rPr lang="he-IL" b="1" dirty="0" err="1" smtClean="0">
                <a:latin typeface="Calibri Light" pitchFamily="34" charset="0"/>
                <a:cs typeface="Calibri Light" pitchFamily="34" charset="0"/>
              </a:rPr>
              <a:t>גלותמין</a:t>
            </a:r>
            <a:r>
              <a:rPr lang="he-IL" b="1" dirty="0" smtClean="0">
                <a:latin typeface="Calibri Light" pitchFamily="34" charset="0"/>
                <a:cs typeface="Calibri Light" pitchFamily="34" charset="0"/>
              </a:rPr>
              <a:t>, סידן אמורפי ,ג'ל אלוורה ,אבץ, אנזימי עיכול .</a:t>
            </a:r>
          </a:p>
          <a:p>
            <a:endParaRPr lang="he-IL" b="1" dirty="0">
              <a:latin typeface="Calibri Light" pitchFamily="34" charset="0"/>
              <a:cs typeface="Calibri Light" pitchFamily="34" charset="0"/>
            </a:endParaRPr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7E830D-0BB7-4D15-80C0-C19884F95C38}" type="slidenum">
              <a:rPr lang="he-IL" smtClean="0"/>
              <a:t>41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 smtClean="0"/>
              <a:t>בס"ד- כל הזכויות שמורות להדס פדהאל </a:t>
            </a:r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584917280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e-IL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itchFamily="34" charset="0"/>
                <a:cs typeface="Calibri Light" pitchFamily="34" charset="0"/>
              </a:rPr>
              <a:t>תסמונת </a:t>
            </a:r>
            <a:r>
              <a:rPr lang="he-IL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itchFamily="34" charset="0"/>
                <a:cs typeface="Calibri Light" pitchFamily="34" charset="0"/>
              </a:rPr>
              <a:t>המעי הרגיש/ רגיז - </a:t>
            </a:r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itchFamily="34" charset="0"/>
                <a:cs typeface="Calibri Light" pitchFamily="34" charset="0"/>
              </a:rPr>
              <a:t>IBS</a:t>
            </a:r>
            <a:endParaRPr lang="he-IL" sz="4000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solidFill>
            <a:srgbClr val="FFFFFF"/>
          </a:solidFill>
        </p:spPr>
        <p:txBody>
          <a:bodyPr/>
          <a:lstStyle/>
          <a:p>
            <a:r>
              <a:rPr lang="he-IL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itchFamily="34" charset="0"/>
                <a:cs typeface="Calibri Light" pitchFamily="34" charset="0"/>
              </a:rPr>
              <a:t>הקשר בין חוסר ויטמין </a:t>
            </a:r>
            <a:r>
              <a:rPr lang="en-US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itchFamily="34" charset="0"/>
                <a:cs typeface="Calibri Light" pitchFamily="34" charset="0"/>
              </a:rPr>
              <a:t>D-</a:t>
            </a:r>
            <a:r>
              <a:rPr lang="he-IL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itchFamily="34" charset="0"/>
                <a:cs typeface="Calibri Light" pitchFamily="34" charset="0"/>
              </a:rPr>
              <a:t> לתסמונת המעי הרגיז /רגיש</a:t>
            </a:r>
            <a:r>
              <a:rPr lang="en-US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itchFamily="34" charset="0"/>
                <a:cs typeface="Calibri Light" pitchFamily="34" charset="0"/>
              </a:rPr>
              <a:t/>
            </a:r>
            <a:br>
              <a:rPr lang="en-US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itchFamily="34" charset="0"/>
                <a:cs typeface="Calibri Light" pitchFamily="34" charset="0"/>
              </a:rPr>
            </a:br>
            <a:endParaRPr lang="he-IL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 Light" pitchFamily="34" charset="0"/>
              <a:cs typeface="Calibri Light" pitchFamily="34" charset="0"/>
            </a:endParaRPr>
          </a:p>
          <a:p>
            <a:r>
              <a:rPr lang="he-IL" b="1" dirty="0" smtClean="0">
                <a:latin typeface="Calibri Light" pitchFamily="34" charset="0"/>
                <a:cs typeface="Calibri Light" pitchFamily="34" charset="0"/>
              </a:rPr>
              <a:t>במחקר ביקורת רטרוספקטיבי ,נבדק הקשר בין חוסר ויטמין -</a:t>
            </a:r>
            <a:r>
              <a:rPr lang="en-US" b="1" dirty="0" smtClean="0">
                <a:latin typeface="Calibri Light" pitchFamily="34" charset="0"/>
                <a:cs typeface="Calibri Light" pitchFamily="34" charset="0"/>
              </a:rPr>
              <a:t>D</a:t>
            </a:r>
            <a:r>
              <a:rPr lang="he-IL" b="1" dirty="0" smtClean="0">
                <a:latin typeface="Calibri Light" pitchFamily="34" charset="0"/>
                <a:cs typeface="Calibri Light" pitchFamily="34" charset="0"/>
              </a:rPr>
              <a:t> לתחלואת תסמונת -</a:t>
            </a:r>
            <a:r>
              <a:rPr lang="en-US" b="1" dirty="0" smtClean="0">
                <a:latin typeface="Calibri Light" pitchFamily="34" charset="0"/>
                <a:cs typeface="Calibri Light" pitchFamily="34" charset="0"/>
              </a:rPr>
              <a:t>IBS</a:t>
            </a:r>
            <a:r>
              <a:rPr lang="he-IL" b="1" dirty="0" smtClean="0">
                <a:latin typeface="Calibri Light" pitchFamily="34" charset="0"/>
                <a:cs typeface="Calibri Light" pitchFamily="34" charset="0"/>
              </a:rPr>
              <a:t> .</a:t>
            </a:r>
          </a:p>
          <a:p>
            <a:r>
              <a:rPr lang="he-IL" b="1" dirty="0" smtClean="0">
                <a:latin typeface="Calibri Light" pitchFamily="34" charset="0"/>
                <a:cs typeface="Calibri Light" pitchFamily="34" charset="0"/>
              </a:rPr>
              <a:t>הנבדקים היו ילדים ומבוגרים בכל שכבות הגילאים אשר סבלו מתסמונת המעי הרגיש/רגיז אל מול קבוצת ביקורת .</a:t>
            </a:r>
          </a:p>
          <a:p>
            <a:r>
              <a:rPr lang="he-IL" b="1" dirty="0" smtClean="0">
                <a:latin typeface="Calibri Light" pitchFamily="34" charset="0"/>
                <a:cs typeface="Calibri Light" pitchFamily="34" charset="0"/>
              </a:rPr>
              <a:t>כמו כן הייתה השוואת </a:t>
            </a:r>
            <a:r>
              <a:rPr lang="he-IL" b="1" dirty="0">
                <a:latin typeface="Calibri Light" pitchFamily="34" charset="0"/>
                <a:cs typeface="Calibri Light" pitchFamily="34" charset="0"/>
              </a:rPr>
              <a:t>המאפיינים של נבדקים עם תסמונת המעי הרגיז לעומת </a:t>
            </a:r>
            <a:r>
              <a:rPr lang="he-IL" b="1" dirty="0" smtClean="0">
                <a:latin typeface="Calibri Light" pitchFamily="34" charset="0"/>
                <a:cs typeface="Calibri Light" pitchFamily="34" charset="0"/>
              </a:rPr>
              <a:t>קבוצת הביקורת.</a:t>
            </a:r>
            <a:endParaRPr lang="he-IL" b="1" dirty="0">
              <a:latin typeface="Calibri Light" pitchFamily="34" charset="0"/>
              <a:cs typeface="Calibri Light" pitchFamily="34" charset="0"/>
            </a:endParaRPr>
          </a:p>
          <a:p>
            <a:r>
              <a:rPr lang="he-IL" b="1" dirty="0" smtClean="0">
                <a:latin typeface="Calibri Light" pitchFamily="34" charset="0"/>
                <a:cs typeface="Calibri Light" pitchFamily="34" charset="0"/>
              </a:rPr>
              <a:t>המחקר נעשה באמצעות בדיקות דם ומעקב .</a:t>
            </a:r>
            <a:r>
              <a:rPr lang="he-IL" b="1" dirty="0">
                <a:latin typeface="Calibri Light" pitchFamily="34" charset="0"/>
                <a:cs typeface="Calibri Light" pitchFamily="34" charset="0"/>
              </a:rPr>
              <a:t/>
            </a:r>
            <a:br>
              <a:rPr lang="he-IL" b="1" dirty="0">
                <a:latin typeface="Calibri Light" pitchFamily="34" charset="0"/>
                <a:cs typeface="Calibri Light" pitchFamily="34" charset="0"/>
              </a:rPr>
            </a:br>
            <a:r>
              <a:rPr lang="he-IL" b="1" dirty="0">
                <a:latin typeface="Calibri Light" pitchFamily="34" charset="0"/>
                <a:cs typeface="Calibri Light" pitchFamily="34" charset="0"/>
              </a:rPr>
              <a:t> </a:t>
            </a:r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7E830D-0BB7-4D15-80C0-C19884F95C38}" type="slidenum">
              <a:rPr lang="he-IL" smtClean="0"/>
              <a:t>42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 smtClean="0"/>
              <a:t>בס"ד- כל הזכויות שמורות להדס פדהאל </a:t>
            </a:r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872340462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e-IL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itchFamily="34" charset="0"/>
                <a:cs typeface="Calibri Light" pitchFamily="34" charset="0"/>
              </a:rPr>
              <a:t>תסמונת המעי הרגיש/ רגיז - 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itchFamily="34" charset="0"/>
                <a:cs typeface="Calibri Light" pitchFamily="34" charset="0"/>
              </a:rPr>
              <a:t>IBS</a:t>
            </a:r>
            <a:endParaRPr lang="he-IL" sz="4000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467544" y="1556792"/>
            <a:ext cx="8229600" cy="5184576"/>
          </a:xfrm>
          <a:solidFill>
            <a:srgbClr val="FFFFFF"/>
          </a:solidFill>
        </p:spPr>
        <p:txBody>
          <a:bodyPr>
            <a:normAutofit fontScale="92500" lnSpcReduction="20000"/>
          </a:bodyPr>
          <a:lstStyle/>
          <a:p>
            <a:r>
              <a:rPr lang="he-IL" sz="2600" b="1" dirty="0">
                <a:latin typeface="Calibri Light" pitchFamily="34" charset="0"/>
                <a:cs typeface="Calibri Light" pitchFamily="34" charset="0"/>
              </a:rPr>
              <a:t>במחקר זה, לחולי תסמונת המעי הרגיז היה </a:t>
            </a:r>
            <a:r>
              <a:rPr lang="he-IL" sz="2600" b="1" u="sng" dirty="0">
                <a:latin typeface="Calibri Light" pitchFamily="34" charset="0"/>
                <a:cs typeface="Calibri Light" pitchFamily="34" charset="0"/>
              </a:rPr>
              <a:t>ריכוז נמוך </a:t>
            </a:r>
            <a:r>
              <a:rPr lang="he-IL" sz="2600" b="1" dirty="0" smtClean="0">
                <a:latin typeface="Calibri Light" pitchFamily="34" charset="0"/>
                <a:cs typeface="Calibri Light" pitchFamily="34" charset="0"/>
              </a:rPr>
              <a:t>משמעותי </a:t>
            </a:r>
            <a:r>
              <a:rPr lang="he-IL" sz="2600" b="1" dirty="0">
                <a:latin typeface="Calibri Light" pitchFamily="34" charset="0"/>
                <a:cs typeface="Calibri Light" pitchFamily="34" charset="0"/>
              </a:rPr>
              <a:t>של </a:t>
            </a:r>
            <a:r>
              <a:rPr lang="he-IL" sz="2600" b="1" dirty="0" smtClean="0">
                <a:latin typeface="Calibri Light" pitchFamily="34" charset="0"/>
                <a:cs typeface="Calibri Light" pitchFamily="34" charset="0"/>
              </a:rPr>
              <a:t> ויטמין -</a:t>
            </a:r>
            <a:r>
              <a:rPr lang="en-US" sz="2600" b="1" dirty="0" smtClean="0">
                <a:latin typeface="Calibri Light" pitchFamily="34" charset="0"/>
                <a:cs typeface="Calibri Light" pitchFamily="34" charset="0"/>
              </a:rPr>
              <a:t>D </a:t>
            </a:r>
            <a:r>
              <a:rPr lang="he-IL" sz="2600" b="1" dirty="0" smtClean="0">
                <a:latin typeface="Calibri Light" pitchFamily="34" charset="0"/>
                <a:cs typeface="Calibri Light" pitchFamily="34" charset="0"/>
              </a:rPr>
              <a:t>, בהשוואה </a:t>
            </a:r>
            <a:r>
              <a:rPr lang="he-IL" sz="2600" b="1" dirty="0">
                <a:latin typeface="Calibri Light" pitchFamily="34" charset="0"/>
                <a:cs typeface="Calibri Light" pitchFamily="34" charset="0"/>
              </a:rPr>
              <a:t>לקבוצת </a:t>
            </a:r>
            <a:r>
              <a:rPr lang="he-IL" sz="2600" b="1" dirty="0" smtClean="0">
                <a:latin typeface="Calibri Light" pitchFamily="34" charset="0"/>
                <a:cs typeface="Calibri Light" pitchFamily="34" charset="0"/>
              </a:rPr>
              <a:t>הביקורת .</a:t>
            </a:r>
          </a:p>
          <a:p>
            <a:pPr marL="114300" indent="0">
              <a:buNone/>
            </a:pPr>
            <a:endParaRPr lang="he-IL" sz="2600" b="1" dirty="0" smtClean="0">
              <a:latin typeface="Calibri Light" pitchFamily="34" charset="0"/>
              <a:cs typeface="Calibri Light" pitchFamily="34" charset="0"/>
            </a:endParaRPr>
          </a:p>
          <a:p>
            <a:r>
              <a:rPr lang="he-IL" sz="2600" b="1" dirty="0">
                <a:latin typeface="Calibri Light" pitchFamily="34" charset="0"/>
                <a:cs typeface="Calibri Light" pitchFamily="34" charset="0"/>
              </a:rPr>
              <a:t>50% מהנבדקים שסבלו מתסמונת המעי הרגיז סבלו ממחסור בוויטמין</a:t>
            </a:r>
            <a:r>
              <a:rPr lang="en-US" sz="2600" b="1" dirty="0">
                <a:latin typeface="Calibri Light" pitchFamily="34" charset="0"/>
                <a:cs typeface="Calibri Light" pitchFamily="34" charset="0"/>
              </a:rPr>
              <a:t>D-</a:t>
            </a:r>
            <a:r>
              <a:rPr lang="he-IL" sz="2600" b="1" dirty="0">
                <a:latin typeface="Calibri Light" pitchFamily="34" charset="0"/>
                <a:cs typeface="Calibri Light" pitchFamily="34" charset="0"/>
              </a:rPr>
              <a:t> .</a:t>
            </a:r>
            <a:r>
              <a:rPr lang="en-US" sz="2600" b="1" dirty="0">
                <a:latin typeface="Calibri Light" pitchFamily="34" charset="0"/>
                <a:cs typeface="Calibri Light" pitchFamily="34" charset="0"/>
              </a:rPr>
              <a:t> </a:t>
            </a:r>
          </a:p>
          <a:p>
            <a:r>
              <a:rPr lang="he-IL" sz="2600" b="1" dirty="0" smtClean="0">
                <a:latin typeface="Calibri Light" pitchFamily="34" charset="0"/>
                <a:cs typeface="Calibri Light" pitchFamily="34" charset="0"/>
              </a:rPr>
              <a:t>7</a:t>
            </a:r>
            <a:r>
              <a:rPr lang="he-IL" sz="2600" b="1" dirty="0">
                <a:latin typeface="Calibri Light" pitchFamily="34" charset="0"/>
                <a:cs typeface="Calibri Light" pitchFamily="34" charset="0"/>
              </a:rPr>
              <a:t>% מהילדים והמתבגרים שלקו בתסמונת המעי הרגיז סבלו ממחסור </a:t>
            </a:r>
            <a:r>
              <a:rPr lang="he-IL" sz="2600" b="1" dirty="0" smtClean="0">
                <a:latin typeface="Calibri Light" pitchFamily="34" charset="0"/>
                <a:cs typeface="Calibri Light" pitchFamily="34" charset="0"/>
              </a:rPr>
              <a:t>בוויטמין</a:t>
            </a:r>
            <a:r>
              <a:rPr lang="en-US" sz="2600" b="1" dirty="0" smtClean="0">
                <a:latin typeface="Calibri Light" pitchFamily="34" charset="0"/>
                <a:cs typeface="Calibri Light" pitchFamily="34" charset="0"/>
              </a:rPr>
              <a:t>D-</a:t>
            </a:r>
            <a:r>
              <a:rPr lang="he-IL" sz="2600" b="1" dirty="0" smtClean="0">
                <a:latin typeface="Calibri Light" pitchFamily="34" charset="0"/>
                <a:cs typeface="Calibri Light" pitchFamily="34" charset="0"/>
              </a:rPr>
              <a:t>.</a:t>
            </a:r>
          </a:p>
          <a:p>
            <a:r>
              <a:rPr lang="he-IL" sz="2600" b="1" u="sng" dirty="0" smtClean="0">
                <a:latin typeface="Calibri Light" pitchFamily="34" charset="0"/>
                <a:cs typeface="Calibri Light" pitchFamily="34" charset="0"/>
              </a:rPr>
              <a:t>זוהי </a:t>
            </a:r>
            <a:r>
              <a:rPr lang="he-IL" sz="2600" b="1" u="sng" dirty="0">
                <a:latin typeface="Calibri Light" pitchFamily="34" charset="0"/>
                <a:cs typeface="Calibri Light" pitchFamily="34" charset="0"/>
              </a:rPr>
              <a:t>שכיחות גבוהה בהרבה של מחסור </a:t>
            </a:r>
            <a:r>
              <a:rPr lang="he-IL" sz="2600" b="1" u="sng" dirty="0" smtClean="0">
                <a:latin typeface="Calibri Light" pitchFamily="34" charset="0"/>
                <a:cs typeface="Calibri Light" pitchFamily="34" charset="0"/>
              </a:rPr>
              <a:t>בוויטמין</a:t>
            </a:r>
            <a:r>
              <a:rPr lang="en-US" sz="2600" b="1" u="sng" dirty="0" smtClean="0">
                <a:latin typeface="Calibri Light" pitchFamily="34" charset="0"/>
                <a:cs typeface="Calibri Light" pitchFamily="34" charset="0"/>
              </a:rPr>
              <a:t>D-</a:t>
            </a:r>
            <a:r>
              <a:rPr lang="he-IL" sz="2600" b="1" u="sng" dirty="0" smtClean="0">
                <a:latin typeface="Calibri Light" pitchFamily="34" charset="0"/>
                <a:cs typeface="Calibri Light" pitchFamily="34" charset="0"/>
              </a:rPr>
              <a:t>,בהשוואה </a:t>
            </a:r>
            <a:r>
              <a:rPr lang="he-IL" sz="2600" b="1" u="sng" dirty="0">
                <a:latin typeface="Calibri Light" pitchFamily="34" charset="0"/>
                <a:cs typeface="Calibri Light" pitchFamily="34" charset="0"/>
              </a:rPr>
              <a:t>למחלות מעי דלקתיות ותסמונות ספיגה אחרות</a:t>
            </a:r>
            <a:r>
              <a:rPr lang="he-IL" sz="2600" b="1" dirty="0">
                <a:latin typeface="Calibri Light" pitchFamily="34" charset="0"/>
                <a:cs typeface="Calibri Light" pitchFamily="34" charset="0"/>
              </a:rPr>
              <a:t>. </a:t>
            </a:r>
            <a:endParaRPr lang="he-IL" sz="2600" b="1" dirty="0" smtClean="0">
              <a:latin typeface="Calibri Light" pitchFamily="34" charset="0"/>
              <a:cs typeface="Calibri Light" pitchFamily="34" charset="0"/>
            </a:endParaRPr>
          </a:p>
          <a:p>
            <a:pPr marL="114300" indent="0">
              <a:buNone/>
            </a:pPr>
            <a:endParaRPr lang="he-IL" sz="2600" b="1" dirty="0" smtClean="0">
              <a:latin typeface="Calibri Light" pitchFamily="34" charset="0"/>
              <a:cs typeface="Calibri Light" pitchFamily="34" charset="0"/>
            </a:endParaRPr>
          </a:p>
          <a:p>
            <a:r>
              <a:rPr lang="he-IL" sz="2600" b="1" dirty="0" smtClean="0">
                <a:latin typeface="Calibri Light" pitchFamily="34" charset="0"/>
                <a:cs typeface="Calibri Light" pitchFamily="34" charset="0"/>
              </a:rPr>
              <a:t>השכיחות </a:t>
            </a:r>
            <a:r>
              <a:rPr lang="he-IL" sz="2600" b="1" dirty="0">
                <a:latin typeface="Calibri Light" pitchFamily="34" charset="0"/>
                <a:cs typeface="Calibri Light" pitchFamily="34" charset="0"/>
              </a:rPr>
              <a:t>הגבוהה הזו של מחסור בוויטמין </a:t>
            </a:r>
            <a:r>
              <a:rPr lang="en-US" sz="2600" b="1" dirty="0">
                <a:latin typeface="Calibri Light" pitchFamily="34" charset="0"/>
                <a:cs typeface="Calibri Light" pitchFamily="34" charset="0"/>
              </a:rPr>
              <a:t>D </a:t>
            </a:r>
            <a:r>
              <a:rPr lang="en-US" sz="2600" b="1" dirty="0" smtClean="0">
                <a:latin typeface="Calibri Light" pitchFamily="34" charset="0"/>
                <a:cs typeface="Calibri Light" pitchFamily="34" charset="0"/>
              </a:rPr>
              <a:t>-</a:t>
            </a:r>
            <a:r>
              <a:rPr lang="he-IL" sz="2600" b="1" dirty="0" smtClean="0">
                <a:latin typeface="Calibri Light" pitchFamily="34" charset="0"/>
                <a:cs typeface="Calibri Light" pitchFamily="34" charset="0"/>
              </a:rPr>
              <a:t> בתסמונת </a:t>
            </a:r>
            <a:r>
              <a:rPr lang="he-IL" sz="2600" b="1" dirty="0">
                <a:latin typeface="Calibri Light" pitchFamily="34" charset="0"/>
                <a:cs typeface="Calibri Light" pitchFamily="34" charset="0"/>
              </a:rPr>
              <a:t>המעי הרגיז עשויה לנבוע משילוב של גורמים כגון </a:t>
            </a:r>
            <a:r>
              <a:rPr lang="he-IL" sz="2600" b="1" dirty="0" smtClean="0">
                <a:latin typeface="Calibri Light" pitchFamily="34" charset="0"/>
                <a:cs typeface="Calibri Light" pitchFamily="34" charset="0"/>
              </a:rPr>
              <a:t>:תזונה לקויה , </a:t>
            </a:r>
            <a:r>
              <a:rPr lang="he-IL" sz="2600" b="1" dirty="0">
                <a:latin typeface="Calibri Light" pitchFamily="34" charset="0"/>
                <a:cs typeface="Calibri Light" pitchFamily="34" charset="0"/>
              </a:rPr>
              <a:t>הרגלי חיים המגבילים את החשיפה לשמש, </a:t>
            </a:r>
            <a:r>
              <a:rPr lang="he-IL" sz="2600" b="1" dirty="0" smtClean="0">
                <a:latin typeface="Calibri Light" pitchFamily="34" charset="0"/>
                <a:cs typeface="Calibri Light" pitchFamily="34" charset="0"/>
              </a:rPr>
              <a:t>ולתפקיד </a:t>
            </a:r>
            <a:r>
              <a:rPr lang="he-IL" sz="2600" b="1" dirty="0">
                <a:latin typeface="Calibri Light" pitchFamily="34" charset="0"/>
                <a:cs typeface="Calibri Light" pitchFamily="34" charset="0"/>
              </a:rPr>
              <a:t>האפשרי של </a:t>
            </a:r>
            <a:r>
              <a:rPr lang="he-IL" sz="2600" b="1" dirty="0" smtClean="0">
                <a:latin typeface="Calibri Light" pitchFamily="34" charset="0"/>
                <a:cs typeface="Calibri Light" pitchFamily="34" charset="0"/>
              </a:rPr>
              <a:t>היפואלבומינמיה (אלבומין נמוך בדם). </a:t>
            </a:r>
          </a:p>
          <a:p>
            <a:pPr marL="114300" indent="0">
              <a:buNone/>
            </a:pPr>
            <a:endParaRPr lang="en-US" sz="1200" dirty="0" smtClean="0">
              <a:latin typeface="Calibri Light" pitchFamily="34" charset="0"/>
              <a:cs typeface="Calibri Light" pitchFamily="34" charset="0"/>
            </a:endParaRPr>
          </a:p>
          <a:p>
            <a:pPr marL="114300" indent="0">
              <a:buNone/>
            </a:pPr>
            <a:r>
              <a:rPr lang="en-US" sz="1200" dirty="0" smtClean="0">
                <a:latin typeface="Calibri Light" pitchFamily="34" charset="0"/>
                <a:cs typeface="Calibri Light" pitchFamily="34" charset="0"/>
              </a:rPr>
              <a:t/>
            </a:r>
            <a:br>
              <a:rPr lang="en-US" sz="1200" dirty="0" smtClean="0">
                <a:latin typeface="Calibri Light" pitchFamily="34" charset="0"/>
                <a:cs typeface="Calibri Light" pitchFamily="34" charset="0"/>
              </a:rPr>
            </a:br>
            <a:endParaRPr lang="he-IL" sz="1200" dirty="0" smtClean="0">
              <a:latin typeface="Calibri Light" pitchFamily="34" charset="0"/>
              <a:cs typeface="Calibri Light" pitchFamily="34" charset="0"/>
            </a:endParaRPr>
          </a:p>
          <a:p>
            <a:pPr marL="114300" indent="0" algn="l">
              <a:buNone/>
            </a:pPr>
            <a:r>
              <a:rPr lang="en-US" sz="1200" b="1" dirty="0" smtClean="0">
                <a:latin typeface="Calibri Light" pitchFamily="34" charset="0"/>
                <a:cs typeface="Calibri Light" pitchFamily="34" charset="0"/>
              </a:rPr>
              <a:t>(</a:t>
            </a:r>
            <a:r>
              <a:rPr lang="en-US" sz="1200" b="1" dirty="0" smtClean="0"/>
              <a:t>T 2017 Feb 13 .</a:t>
            </a:r>
            <a:r>
              <a:rPr lang="en-US" sz="1200" b="1" dirty="0" err="1" smtClean="0"/>
              <a:t>azzyman</a:t>
            </a:r>
            <a:r>
              <a:rPr lang="en-US" sz="1200" b="1" dirty="0" smtClean="0"/>
              <a:t> S, Richards N, Trueman AR, Evans AL, Vitamin D status in pediatric </a:t>
            </a:r>
            <a:br>
              <a:rPr lang="en-US" sz="1200" b="1" dirty="0" smtClean="0"/>
            </a:br>
            <a:r>
              <a:rPr lang="he-IL" sz="1200" b="1" dirty="0" smtClean="0"/>
              <a:t>(</a:t>
            </a:r>
            <a:r>
              <a:rPr lang="en-US" sz="1200" b="1" dirty="0" smtClean="0"/>
              <a:t>irritable bowel syndrome Grant VA, Garaiova I, et al.</a:t>
            </a:r>
            <a:endParaRPr lang="he-IL" sz="1200" b="1" dirty="0">
              <a:latin typeface="Calibri Light" pitchFamily="34" charset="0"/>
              <a:cs typeface="Calibri Light" pitchFamily="34" charset="0"/>
            </a:endParaRPr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7E830D-0BB7-4D15-80C0-C19884F95C38}" type="slidenum">
              <a:rPr lang="he-IL" smtClean="0"/>
              <a:t>43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 smtClean="0"/>
              <a:t>בס"ד- כל הזכויות שמורות להדס פדהאל </a:t>
            </a:r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473278295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itchFamily="34" charset="0"/>
                <a:cs typeface="Calibri Light" pitchFamily="34" charset="0"/>
              </a:rPr>
              <a:t>Ibd</a:t>
            </a:r>
            <a:r>
              <a:rPr lang="he-IL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itchFamily="34" charset="0"/>
                <a:cs typeface="Calibri Light" pitchFamily="34" charset="0"/>
              </a:rPr>
              <a:t>-קרהון /קוליטיס </a:t>
            </a:r>
            <a:endParaRPr lang="he-IL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 Light" pitchFamily="34" charset="0"/>
              <a:cs typeface="Calibri Light" pitchFamily="34" charset="0"/>
            </a:endParaRP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solidFill>
            <a:srgbClr val="FFFFFF"/>
          </a:solidFill>
        </p:spPr>
        <p:txBody>
          <a:bodyPr/>
          <a:lstStyle/>
          <a:p>
            <a:r>
              <a:rPr lang="he-IL" b="1" dirty="0" smtClean="0">
                <a:latin typeface="Calibri Light" pitchFamily="34" charset="0"/>
                <a:cs typeface="Calibri Light" pitchFamily="34" charset="0"/>
              </a:rPr>
              <a:t>אלו מחלות מעיים דלקתיות אשר יש להן נטייה גנטית מובהקת .</a:t>
            </a:r>
            <a:endParaRPr lang="en-US" b="1" dirty="0" smtClean="0">
              <a:latin typeface="Calibri Light" pitchFamily="34" charset="0"/>
              <a:cs typeface="Calibri Light" pitchFamily="34" charset="0"/>
            </a:endParaRPr>
          </a:p>
          <a:p>
            <a:r>
              <a:rPr lang="he-IL" b="1" dirty="0" smtClean="0">
                <a:latin typeface="Calibri Light" pitchFamily="34" charset="0"/>
                <a:cs typeface="Calibri Light" pitchFamily="34" charset="0"/>
              </a:rPr>
              <a:t>ככל הנראה קיים כשל חיסוני של חלק ממערכת החיסון במעיים</a:t>
            </a:r>
            <a:r>
              <a:rPr lang="en-US" b="1" dirty="0" smtClean="0">
                <a:latin typeface="Calibri Light" pitchFamily="34" charset="0"/>
                <a:cs typeface="Calibri Light" pitchFamily="34" charset="0"/>
              </a:rPr>
              <a:t/>
            </a:r>
            <a:br>
              <a:rPr lang="en-US" b="1" dirty="0" smtClean="0">
                <a:latin typeface="Calibri Light" pitchFamily="34" charset="0"/>
                <a:cs typeface="Calibri Light" pitchFamily="34" charset="0"/>
              </a:rPr>
            </a:br>
            <a:r>
              <a:rPr lang="he-IL" b="1" dirty="0" smtClean="0">
                <a:latin typeface="Calibri Light" pitchFamily="34" charset="0"/>
                <a:cs typeface="Calibri Light" pitchFamily="34" charset="0"/>
              </a:rPr>
              <a:t>ובנוסף גם גורם סביבתי ונפשי אשר הוא הטיגר שגורם להתפרצות.</a:t>
            </a:r>
            <a:r>
              <a:rPr lang="en-US" b="1" dirty="0" smtClean="0">
                <a:latin typeface="Calibri Light" pitchFamily="34" charset="0"/>
                <a:cs typeface="Calibri Light" pitchFamily="34" charset="0"/>
              </a:rPr>
              <a:t/>
            </a:r>
            <a:br>
              <a:rPr lang="en-US" b="1" dirty="0" smtClean="0">
                <a:latin typeface="Calibri Light" pitchFamily="34" charset="0"/>
                <a:cs typeface="Calibri Light" pitchFamily="34" charset="0"/>
              </a:rPr>
            </a:br>
            <a:r>
              <a:rPr lang="he-IL" b="1" u="sng" dirty="0" smtClean="0">
                <a:latin typeface="Calibri Light" pitchFamily="34" charset="0"/>
                <a:cs typeface="Calibri Light" pitchFamily="34" charset="0"/>
              </a:rPr>
              <a:t>תסמינים:</a:t>
            </a:r>
            <a:r>
              <a:rPr lang="he-IL" b="1" dirty="0" smtClean="0">
                <a:latin typeface="Calibri Light" pitchFamily="34" charset="0"/>
                <a:cs typeface="Calibri Light" pitchFamily="34" charset="0"/>
              </a:rPr>
              <a:t> התקפי כאבי בטן , שלשולים, יציאות מרובות.</a:t>
            </a:r>
          </a:p>
          <a:p>
            <a:r>
              <a:rPr lang="he-IL" b="1" dirty="0" smtClean="0">
                <a:latin typeface="Calibri Light" pitchFamily="34" charset="0"/>
                <a:cs typeface="Calibri Light" pitchFamily="34" charset="0"/>
              </a:rPr>
              <a:t>את ההבדלים ביניהם ניתן לראות בשקופית הבאה .</a:t>
            </a:r>
          </a:p>
          <a:p>
            <a:pPr marL="114300" indent="0">
              <a:buNone/>
            </a:pPr>
            <a:r>
              <a:rPr lang="en-US" b="1" dirty="0" smtClean="0"/>
              <a:t/>
            </a:r>
            <a:br>
              <a:rPr lang="en-US" b="1" dirty="0" smtClean="0"/>
            </a:br>
            <a:endParaRPr lang="he-IL" b="1" dirty="0" smtClean="0"/>
          </a:p>
          <a:p>
            <a:endParaRPr lang="he-IL" b="1" dirty="0" smtClean="0"/>
          </a:p>
          <a:p>
            <a:pPr marL="114300" indent="0">
              <a:buNone/>
            </a:pPr>
            <a:endParaRPr lang="he-IL" b="1" u="sng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7E830D-0BB7-4D15-80C0-C19884F95C38}" type="slidenum">
              <a:rPr lang="he-IL" smtClean="0"/>
              <a:t>44</a:t>
            </a:fld>
            <a:endParaRPr lang="he-IL"/>
          </a:p>
        </p:txBody>
      </p:sp>
      <p:pic>
        <p:nvPicPr>
          <p:cNvPr id="6" name="תמונה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5776" y="4077072"/>
            <a:ext cx="4248472" cy="1656184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</a:effectLst>
          <a:scene3d>
            <a:camera prst="obliqueBottomLeft"/>
            <a:lightRig rig="threePt" dir="t"/>
          </a:scene3d>
          <a:sp3d>
            <a:bevelT/>
            <a:bevelB w="165100" prst="coolSlant"/>
          </a:sp3d>
        </p:spPr>
      </p:pic>
      <p:sp>
        <p:nvSpPr>
          <p:cNvPr id="7" name="מציין מיקום של כותרת תחתונה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 smtClean="0"/>
              <a:t>בס"ד- כל הזכויות שמורות להדס פדהאל </a:t>
            </a:r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929750759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itchFamily="34" charset="0"/>
                <a:cs typeface="Calibri Light" pitchFamily="34" charset="0"/>
              </a:rPr>
              <a:t>Ibd</a:t>
            </a:r>
            <a:r>
              <a:rPr lang="he-IL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itchFamily="34" charset="0"/>
                <a:cs typeface="Calibri Light" pitchFamily="34" charset="0"/>
              </a:rPr>
              <a:t>-קרוהן </a:t>
            </a:r>
            <a:r>
              <a:rPr lang="he-IL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itchFamily="34" charset="0"/>
                <a:cs typeface="Calibri Light" pitchFamily="34" charset="0"/>
              </a:rPr>
              <a:t>/קוליטיס </a:t>
            </a:r>
            <a:r>
              <a:rPr lang="he-IL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itchFamily="34" charset="0"/>
                <a:cs typeface="Calibri Light" pitchFamily="34" charset="0"/>
              </a:rPr>
              <a:t>-הבדלים</a:t>
            </a:r>
            <a:endParaRPr lang="he-IL" sz="4000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solidFill>
            <a:srgbClr val="FFFFFF"/>
          </a:solidFill>
        </p:spPr>
        <p:txBody>
          <a:bodyPr/>
          <a:lstStyle/>
          <a:p>
            <a:pPr marL="114300" indent="0">
              <a:buNone/>
            </a:pPr>
            <a:r>
              <a:rPr lang="he-IL" dirty="0" smtClean="0"/>
              <a:t>.</a:t>
            </a:r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7E830D-0BB7-4D15-80C0-C19884F95C38}" type="slidenum">
              <a:rPr lang="he-IL" smtClean="0"/>
              <a:t>45</a:t>
            </a:fld>
            <a:endParaRPr lang="he-IL"/>
          </a:p>
        </p:txBody>
      </p:sp>
      <p:graphicFrame>
        <p:nvGraphicFramePr>
          <p:cNvPr id="5" name="דיאגרמה 4"/>
          <p:cNvGraphicFramePr/>
          <p:nvPr>
            <p:extLst>
              <p:ext uri="{D42A27DB-BD31-4B8C-83A1-F6EECF244321}">
                <p14:modId xmlns:p14="http://schemas.microsoft.com/office/powerpoint/2010/main" val="3866224740"/>
              </p:ext>
            </p:extLst>
          </p:nvPr>
        </p:nvGraphicFramePr>
        <p:xfrm>
          <a:off x="755576" y="2204864"/>
          <a:ext cx="7392144" cy="38884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 smtClean="0"/>
              <a:t>בס"ד- כל הזכויות שמורות להדס פדהאל </a:t>
            </a:r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195442164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itchFamily="34" charset="0"/>
                <a:cs typeface="Calibri Light" pitchFamily="34" charset="0"/>
              </a:rPr>
              <a:t>קוליטיס - תסמינים</a:t>
            </a:r>
            <a:endParaRPr lang="he-IL" dirty="0">
              <a:latin typeface="AR BLANCA" pitchFamily="2" charset="0"/>
            </a:endParaRP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e-IL" b="1" dirty="0" smtClean="0">
                <a:latin typeface="Calibri Light" pitchFamily="34" charset="0"/>
                <a:cs typeface="Calibri Light" pitchFamily="34" charset="0"/>
              </a:rPr>
              <a:t>שלשולים</a:t>
            </a:r>
          </a:p>
          <a:p>
            <a:r>
              <a:rPr lang="he-IL" b="1" dirty="0" smtClean="0">
                <a:latin typeface="Calibri Light" pitchFamily="34" charset="0"/>
                <a:cs typeface="Calibri Light" pitchFamily="34" charset="0"/>
              </a:rPr>
              <a:t>צואה דמית </a:t>
            </a:r>
          </a:p>
          <a:p>
            <a:r>
              <a:rPr lang="he-IL" b="1" dirty="0" smtClean="0">
                <a:latin typeface="Calibri Light" pitchFamily="34" charset="0"/>
                <a:cs typeface="Calibri Light" pitchFamily="34" charset="0"/>
              </a:rPr>
              <a:t>עייפות </a:t>
            </a:r>
          </a:p>
          <a:p>
            <a:r>
              <a:rPr lang="he-IL" b="1" dirty="0" smtClean="0">
                <a:latin typeface="Calibri Light" pitchFamily="34" charset="0"/>
                <a:cs typeface="Calibri Light" pitchFamily="34" charset="0"/>
              </a:rPr>
              <a:t>תכיפות במן יציאות </a:t>
            </a:r>
          </a:p>
          <a:p>
            <a:r>
              <a:rPr lang="he-IL" b="1" dirty="0" smtClean="0">
                <a:latin typeface="Calibri Light" pitchFamily="34" charset="0"/>
                <a:cs typeface="Calibri Light" pitchFamily="34" charset="0"/>
              </a:rPr>
              <a:t>אובדן משקל </a:t>
            </a:r>
          </a:p>
          <a:p>
            <a:r>
              <a:rPr lang="he-IL" b="1" dirty="0" smtClean="0">
                <a:latin typeface="Calibri Light" pitchFamily="34" charset="0"/>
                <a:cs typeface="Calibri Light" pitchFamily="34" charset="0"/>
              </a:rPr>
              <a:t>כאבים בזמן יציאות </a:t>
            </a:r>
          </a:p>
          <a:p>
            <a:r>
              <a:rPr lang="he-IL" b="1" dirty="0" smtClean="0">
                <a:latin typeface="Calibri Light" pitchFamily="34" charset="0"/>
                <a:cs typeface="Calibri Light" pitchFamily="34" charset="0"/>
              </a:rPr>
              <a:t>בחילות וחוסר תאבון </a:t>
            </a:r>
          </a:p>
          <a:p>
            <a:r>
              <a:rPr lang="he-IL" b="1" dirty="0" smtClean="0">
                <a:latin typeface="Calibri Light" pitchFamily="34" charset="0"/>
                <a:cs typeface="Calibri Light" pitchFamily="34" charset="0"/>
              </a:rPr>
              <a:t>חום גבוהה </a:t>
            </a:r>
          </a:p>
          <a:p>
            <a:endParaRPr lang="he-IL" b="1" dirty="0">
              <a:latin typeface="Calibri Light" pitchFamily="34" charset="0"/>
              <a:cs typeface="Calibri Light" pitchFamily="34" charset="0"/>
            </a:endParaRPr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 smtClean="0"/>
              <a:t>בס"ד- כל הזכויות שמורות להדס פדהאל </a:t>
            </a:r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7E830D-0BB7-4D15-80C0-C19884F95C38}" type="slidenum">
              <a:rPr lang="he-IL" smtClean="0"/>
              <a:t>46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343268591"/>
      </p:ext>
    </p:extLst>
  </p:cSld>
  <p:clrMapOvr>
    <a:masterClrMapping/>
  </p:clrMapOvr>
  <p:transition spd="slow">
    <p:wipe dir="r"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e-IL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itchFamily="34" charset="0"/>
                <a:cs typeface="Calibri Light" pitchFamily="34" charset="0"/>
              </a:rPr>
              <a:t>עוד קצת על קרוהן</a:t>
            </a:r>
            <a:endParaRPr lang="he-IL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 Light" pitchFamily="34" charset="0"/>
              <a:cs typeface="Calibri Light" pitchFamily="34" charset="0"/>
            </a:endParaRP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700736"/>
          </a:xfrm>
          <a:solidFill>
            <a:srgbClr val="FFFFFF"/>
          </a:solidFill>
        </p:spPr>
        <p:txBody>
          <a:bodyPr>
            <a:noAutofit/>
          </a:bodyPr>
          <a:lstStyle/>
          <a:p>
            <a:r>
              <a:rPr lang="he-IL" b="1" dirty="0">
                <a:latin typeface="Calibri Light" pitchFamily="34" charset="0"/>
                <a:cs typeface="Calibri Light" pitchFamily="34" charset="0"/>
              </a:rPr>
              <a:t>קרוהן היא מחלת מעי דלקתית העלולה לפגוע בכל חלקי מערכת העיכול, החל מחלל הפה ועד פי הטבעת. </a:t>
            </a:r>
            <a:endParaRPr lang="he-IL" b="1" dirty="0" smtClean="0">
              <a:latin typeface="Calibri Light" pitchFamily="34" charset="0"/>
              <a:cs typeface="Calibri Light" pitchFamily="34" charset="0"/>
            </a:endParaRPr>
          </a:p>
          <a:p>
            <a:r>
              <a:rPr lang="he-IL" b="1" dirty="0" smtClean="0">
                <a:latin typeface="Calibri Light" pitchFamily="34" charset="0"/>
                <a:cs typeface="Calibri Light" pitchFamily="34" charset="0"/>
              </a:rPr>
              <a:t>אולם </a:t>
            </a:r>
            <a:r>
              <a:rPr lang="he-IL" b="1" dirty="0">
                <a:latin typeface="Calibri Light" pitchFamily="34" charset="0"/>
                <a:cs typeface="Calibri Light" pitchFamily="34" charset="0"/>
              </a:rPr>
              <a:t>אצל רוב החולים, הפגיעה היא בחלקו התחתון של המעי הדק, במעבר למעי הגס.  במקרים חמורים  נוצרים מורסות ופיסטולות בדפנות המעי. </a:t>
            </a:r>
            <a:endParaRPr lang="he-IL" b="1" dirty="0" smtClean="0">
              <a:latin typeface="Calibri Light" pitchFamily="34" charset="0"/>
              <a:cs typeface="Calibri Light" pitchFamily="34" charset="0"/>
            </a:endParaRPr>
          </a:p>
          <a:p>
            <a:r>
              <a:rPr lang="he-IL" b="1" dirty="0">
                <a:latin typeface="Calibri Light" pitchFamily="34" charset="0"/>
                <a:cs typeface="Calibri Light" pitchFamily="34" charset="0"/>
              </a:rPr>
              <a:t>במקרה של קרוהן, מתרחשת תגובת יתר של מערכת החיסון. </a:t>
            </a:r>
            <a:endParaRPr lang="he-IL" b="1" dirty="0" smtClean="0">
              <a:latin typeface="Calibri Light" pitchFamily="34" charset="0"/>
              <a:cs typeface="Calibri Light" pitchFamily="34" charset="0"/>
            </a:endParaRPr>
          </a:p>
          <a:p>
            <a:r>
              <a:rPr lang="he-IL" b="1" dirty="0" smtClean="0">
                <a:latin typeface="Calibri Light" pitchFamily="34" charset="0"/>
                <a:cs typeface="Calibri Light" pitchFamily="34" charset="0"/>
              </a:rPr>
              <a:t>תגובת </a:t>
            </a:r>
            <a:r>
              <a:rPr lang="he-IL" b="1" dirty="0">
                <a:latin typeface="Calibri Light" pitchFamily="34" charset="0"/>
                <a:cs typeface="Calibri Light" pitchFamily="34" charset="0"/>
              </a:rPr>
              <a:t>היתר גורמת להפרשה מסיבית של חלבונים יוצרי דלקת כמו ציטוקינים ו־</a:t>
            </a:r>
            <a:r>
              <a:rPr lang="en-US" b="1" dirty="0">
                <a:latin typeface="Calibri Light" pitchFamily="34" charset="0"/>
                <a:cs typeface="Calibri Light" pitchFamily="34" charset="0"/>
              </a:rPr>
              <a:t>TNF  </a:t>
            </a:r>
            <a:r>
              <a:rPr lang="he-IL" b="1" dirty="0" smtClean="0">
                <a:latin typeface="Calibri Light" pitchFamily="34" charset="0"/>
                <a:cs typeface="Calibri Light" pitchFamily="34" charset="0"/>
              </a:rPr>
              <a:t> שגורמים </a:t>
            </a:r>
            <a:r>
              <a:rPr lang="he-IL" b="1" dirty="0">
                <a:latin typeface="Calibri Light" pitchFamily="34" charset="0"/>
                <a:cs typeface="Calibri Light" pitchFamily="34" charset="0"/>
              </a:rPr>
              <a:t>להיווצרותה של דלקת כרונית במעי ולהרס רקמות במעי </a:t>
            </a:r>
            <a:r>
              <a:rPr lang="he-IL" b="1" dirty="0" smtClean="0">
                <a:latin typeface="Calibri Light" pitchFamily="34" charset="0"/>
                <a:cs typeface="Calibri Light" pitchFamily="34" charset="0"/>
              </a:rPr>
              <a:t>.</a:t>
            </a:r>
          </a:p>
          <a:p>
            <a:r>
              <a:rPr lang="he-IL" b="1" dirty="0">
                <a:latin typeface="Calibri Light" pitchFamily="34" charset="0"/>
                <a:cs typeface="Calibri Light" pitchFamily="34" charset="0"/>
              </a:rPr>
              <a:t>במצב של דלקת, סביבת התא הופכת להיות חומצית עקב פעילות מטבולית מוגברת של מערכת החיסון. </a:t>
            </a:r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7E830D-0BB7-4D15-80C0-C19884F95C38}" type="slidenum">
              <a:rPr lang="he-IL" smtClean="0"/>
              <a:t>47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 smtClean="0"/>
              <a:t>בס"ד- כל הזכויות שמורות להדס פדהאל </a:t>
            </a:r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413896568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itchFamily="34" charset="0"/>
                <a:cs typeface="Calibri Light" pitchFamily="34" charset="0"/>
              </a:rPr>
              <a:t>עוד קצת על </a:t>
            </a:r>
            <a:r>
              <a:rPr lang="he-IL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itchFamily="34" charset="0"/>
                <a:cs typeface="Calibri Light" pitchFamily="34" charset="0"/>
              </a:rPr>
              <a:t>קרוהן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solidFill>
            <a:srgbClr val="FFFFFF"/>
          </a:solidFill>
        </p:spPr>
        <p:txBody>
          <a:bodyPr/>
          <a:lstStyle/>
          <a:p>
            <a:r>
              <a:rPr lang="he-IL" b="1" dirty="0" smtClean="0">
                <a:latin typeface="Calibri Light" pitchFamily="34" charset="0"/>
                <a:cs typeface="Calibri Light" pitchFamily="34" charset="0"/>
              </a:rPr>
              <a:t>בעקבות החולי קיימים חסרים רבים של ויטמינים ומינרלים בשל חוסר ספיגה ודלקתיות </a:t>
            </a:r>
          </a:p>
          <a:p>
            <a:r>
              <a:rPr lang="he-IL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itchFamily="34" charset="0"/>
                <a:cs typeface="Calibri Light" pitchFamily="34" charset="0"/>
              </a:rPr>
              <a:t>ביקרבונט</a:t>
            </a:r>
            <a:r>
              <a:rPr lang="he-IL" b="1" dirty="0">
                <a:latin typeface="Calibri Light" pitchFamily="34" charset="0"/>
                <a:cs typeface="Calibri Light" pitchFamily="34" charset="0"/>
              </a:rPr>
              <a:t>, </a:t>
            </a:r>
            <a:r>
              <a:rPr lang="he-IL" b="1" dirty="0" smtClean="0">
                <a:latin typeface="Calibri Light" pitchFamily="34" charset="0"/>
                <a:cs typeface="Calibri Light" pitchFamily="34" charset="0"/>
              </a:rPr>
              <a:t>הינה </a:t>
            </a:r>
            <a:r>
              <a:rPr lang="he-IL" b="1" dirty="0">
                <a:latin typeface="Calibri Light" pitchFamily="34" charset="0"/>
                <a:cs typeface="Calibri Light" pitchFamily="34" charset="0"/>
              </a:rPr>
              <a:t>מולקולה שהגוף מייצר באופן טבעי על מנת לאזן את החומציות ולטפל </a:t>
            </a:r>
            <a:r>
              <a:rPr lang="he-IL" b="1" dirty="0" smtClean="0">
                <a:latin typeface="Calibri Light" pitchFamily="34" charset="0"/>
                <a:cs typeface="Calibri Light" pitchFamily="34" charset="0"/>
              </a:rPr>
              <a:t>בדלקת, אולם </a:t>
            </a:r>
            <a:r>
              <a:rPr lang="he-IL" b="1" dirty="0">
                <a:latin typeface="Calibri Light" pitchFamily="34" charset="0"/>
                <a:cs typeface="Calibri Light" pitchFamily="34" charset="0"/>
              </a:rPr>
              <a:t>הגוף שלנו מוגבל בייצור של </a:t>
            </a:r>
            <a:r>
              <a:rPr lang="he-IL" b="1" dirty="0" smtClean="0">
                <a:latin typeface="Calibri Light" pitchFamily="34" charset="0"/>
                <a:cs typeface="Calibri Light" pitchFamily="34" charset="0"/>
              </a:rPr>
              <a:t>ביקרבונט </a:t>
            </a:r>
            <a:r>
              <a:rPr lang="he-IL" b="1" dirty="0">
                <a:latin typeface="Calibri Light" pitchFamily="34" charset="0"/>
                <a:cs typeface="Calibri Light" pitchFamily="34" charset="0"/>
              </a:rPr>
              <a:t>וכך נוצר מעגל שאיננו נפרץ. </a:t>
            </a:r>
            <a:endParaRPr lang="he-IL" b="1" dirty="0" smtClean="0">
              <a:latin typeface="Calibri Light" pitchFamily="34" charset="0"/>
              <a:cs typeface="Calibri Light" pitchFamily="34" charset="0"/>
            </a:endParaRPr>
          </a:p>
          <a:p>
            <a:r>
              <a:rPr lang="he-IL" b="1" dirty="0" smtClean="0">
                <a:latin typeface="Calibri Light" pitchFamily="34" charset="0"/>
                <a:cs typeface="Calibri Light" pitchFamily="34" charset="0"/>
              </a:rPr>
              <a:t>עם </a:t>
            </a:r>
            <a:r>
              <a:rPr lang="he-IL" b="1" dirty="0">
                <a:latin typeface="Calibri Light" pitchFamily="34" charset="0"/>
                <a:cs typeface="Calibri Light" pitchFamily="34" charset="0"/>
              </a:rPr>
              <a:t>מחסור של ביקרבונט הדלקת ממשיכה להתקיים</a:t>
            </a:r>
            <a:r>
              <a:rPr lang="he-IL" b="1" dirty="0" smtClean="0">
                <a:latin typeface="Calibri Light" pitchFamily="34" charset="0"/>
                <a:cs typeface="Calibri Light" pitchFamily="34" charset="0"/>
              </a:rPr>
              <a:t>.</a:t>
            </a:r>
          </a:p>
          <a:p>
            <a:r>
              <a:rPr lang="he-IL" b="1" dirty="0" smtClean="0">
                <a:latin typeface="Calibri Light" pitchFamily="34" charset="0"/>
                <a:cs typeface="Calibri Light" pitchFamily="34" charset="0"/>
              </a:rPr>
              <a:t>כאמור ,חשיבות בטיפול קרהון הינה עצירת תהליך הדלקת באמצעות תזונה אנטי דלקתית וכן תוספי תזונה מונעי דלקת כגון אומגה 3 .</a:t>
            </a:r>
            <a:endParaRPr lang="he-IL" b="1" dirty="0">
              <a:latin typeface="Calibri Light" pitchFamily="34" charset="0"/>
              <a:cs typeface="Calibri Light" pitchFamily="34" charset="0"/>
            </a:endParaRPr>
          </a:p>
          <a:p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7E830D-0BB7-4D15-80C0-C19884F95C38}" type="slidenum">
              <a:rPr lang="he-IL" smtClean="0"/>
              <a:t>48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 smtClean="0"/>
              <a:t>בס"ד- כל הזכויות שמורות להדס פדהאל </a:t>
            </a:r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128259734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itchFamily="34" charset="0"/>
                <a:cs typeface="Calibri Light" pitchFamily="34" charset="0"/>
              </a:rPr>
              <a:t>Ibd</a:t>
            </a:r>
            <a:r>
              <a:rPr lang="he-IL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itchFamily="34" charset="0"/>
                <a:cs typeface="Calibri Light" pitchFamily="34" charset="0"/>
              </a:rPr>
              <a:t>-קרהון /קוליטיס </a:t>
            </a:r>
            <a:r>
              <a:rPr lang="he-IL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itchFamily="34" charset="0"/>
                <a:cs typeface="Calibri Light" pitchFamily="34" charset="0"/>
              </a:rPr>
              <a:t>–דרכי טיפול </a:t>
            </a:r>
            <a:endParaRPr lang="he-IL" sz="4000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713387"/>
          </a:xfrm>
        </p:spPr>
        <p:txBody>
          <a:bodyPr>
            <a:normAutofit lnSpcReduction="10000"/>
          </a:bodyPr>
          <a:lstStyle/>
          <a:p>
            <a:r>
              <a:rPr lang="he-IL" b="1" dirty="0" smtClean="0">
                <a:latin typeface="Calibri Light" pitchFamily="34" charset="0"/>
                <a:cs typeface="Calibri Light" pitchFamily="34" charset="0"/>
              </a:rPr>
              <a:t>פעילות גופנית , והרפיה </a:t>
            </a:r>
          </a:p>
          <a:p>
            <a:r>
              <a:rPr lang="he-IL" b="1" dirty="0" smtClean="0">
                <a:latin typeface="Calibri Light" pitchFamily="34" charset="0"/>
                <a:cs typeface="Calibri Light" pitchFamily="34" charset="0"/>
              </a:rPr>
              <a:t>פעילות נוגדת סטרס: יוגה ,דמיון מודרך וכדו..</a:t>
            </a:r>
          </a:p>
          <a:p>
            <a:r>
              <a:rPr lang="he-IL" b="1" dirty="0" smtClean="0">
                <a:latin typeface="Calibri Light" pitchFamily="34" charset="0"/>
                <a:cs typeface="Calibri Light" pitchFamily="34" charset="0"/>
              </a:rPr>
              <a:t>תזונה אנטי דלקתית בשילוב אילומינציה של מזונות </a:t>
            </a:r>
          </a:p>
          <a:p>
            <a:r>
              <a:rPr lang="he-IL" b="1" dirty="0" smtClean="0">
                <a:latin typeface="Calibri Light" pitchFamily="34" charset="0"/>
                <a:cs typeface="Calibri Light" pitchFamily="34" charset="0"/>
              </a:rPr>
              <a:t>לא לשתות תוך כדי הארוחה </a:t>
            </a:r>
          </a:p>
          <a:p>
            <a:r>
              <a:rPr lang="he-IL" b="1" dirty="0" smtClean="0">
                <a:latin typeface="Calibri Light" pitchFamily="34" charset="0"/>
                <a:cs typeface="Calibri Light" pitchFamily="34" charset="0"/>
              </a:rPr>
              <a:t>להסיר מוצרי חלב </a:t>
            </a:r>
          </a:p>
          <a:p>
            <a:r>
              <a:rPr lang="he-IL" b="1" dirty="0" smtClean="0">
                <a:latin typeface="Calibri Light" pitchFamily="34" charset="0"/>
                <a:cs typeface="Calibri Light" pitchFamily="34" charset="0"/>
              </a:rPr>
              <a:t>ללא ירקות חיים -רק מבושלים</a:t>
            </a:r>
          </a:p>
          <a:p>
            <a:r>
              <a:rPr lang="he-IL" b="1" dirty="0" smtClean="0">
                <a:latin typeface="Calibri Light" pitchFamily="34" charset="0"/>
                <a:cs typeface="Calibri Light" pitchFamily="34" charset="0"/>
              </a:rPr>
              <a:t>לבדוק רגישות לגלוטן </a:t>
            </a:r>
          </a:p>
          <a:p>
            <a:r>
              <a:rPr lang="he-IL" b="1" dirty="0" smtClean="0">
                <a:latin typeface="Calibri Light" pitchFamily="34" charset="0"/>
                <a:cs typeface="Calibri Light" pitchFamily="34" charset="0"/>
              </a:rPr>
              <a:t>לחמי מצמצת  בלבד! -להסיר לחמי שמרים</a:t>
            </a:r>
          </a:p>
          <a:p>
            <a:r>
              <a:rPr lang="he-IL" b="1" dirty="0" smtClean="0">
                <a:latin typeface="Calibri Light" pitchFamily="34" charset="0"/>
                <a:cs typeface="Calibri Light" pitchFamily="34" charset="0"/>
              </a:rPr>
              <a:t>תזונה ככל שניתן לכיוון הטבעונות </a:t>
            </a:r>
          </a:p>
          <a:p>
            <a:r>
              <a:rPr lang="he-IL" b="1" dirty="0" smtClean="0">
                <a:latin typeface="Calibri Light" pitchFamily="34" charset="0"/>
                <a:cs typeface="Calibri Light" pitchFamily="34" charset="0"/>
              </a:rPr>
              <a:t>להימנע מירקות המכילים אינולין כגון: שום, בצל, ארטישוק ירושלמי</a:t>
            </a:r>
          </a:p>
          <a:p>
            <a:r>
              <a:rPr lang="he-IL" b="1" dirty="0" smtClean="0">
                <a:latin typeface="Calibri Light" pitchFamily="34" charset="0"/>
                <a:cs typeface="Calibri Light" pitchFamily="34" charset="0"/>
              </a:rPr>
              <a:t>צמחי מרפא </a:t>
            </a:r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7E830D-0BB7-4D15-80C0-C19884F95C38}" type="slidenum">
              <a:rPr lang="he-IL" smtClean="0"/>
              <a:t>49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 smtClean="0"/>
              <a:t>בס"ד- כל הזכויות שמורות להדס פדהאל </a:t>
            </a:r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974975162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itchFamily="34" charset="0"/>
                <a:cs typeface="Calibri Light" pitchFamily="34" charset="0"/>
              </a:rPr>
              <a:t>Ibd</a:t>
            </a:r>
            <a:r>
              <a:rPr lang="he-IL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itchFamily="34" charset="0"/>
                <a:cs typeface="Calibri Light" pitchFamily="34" charset="0"/>
              </a:rPr>
              <a:t>-קרהון /קוליטיס –דרכי טיפול 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e-IL" b="1" dirty="0" smtClean="0">
                <a:latin typeface="Calibri Light" pitchFamily="34" charset="0"/>
                <a:cs typeface="Calibri Light" pitchFamily="34" charset="0"/>
              </a:rPr>
              <a:t>אפשרות! </a:t>
            </a:r>
            <a:r>
              <a:rPr lang="he-IL" b="1" dirty="0">
                <a:latin typeface="Calibri Light" pitchFamily="34" charset="0"/>
                <a:cs typeface="Calibri Light" pitchFamily="34" charset="0"/>
              </a:rPr>
              <a:t>שתיית סודה </a:t>
            </a:r>
            <a:r>
              <a:rPr lang="he-IL" b="1" dirty="0" smtClean="0">
                <a:latin typeface="Calibri Light" pitchFamily="34" charset="0"/>
                <a:cs typeface="Calibri Light" pitchFamily="34" charset="0"/>
              </a:rPr>
              <a:t>לשתייה ( ללא אלומיניום ) בכמות של כפית מהולה עם </a:t>
            </a:r>
            <a:r>
              <a:rPr lang="he-IL" b="1" dirty="0">
                <a:latin typeface="Calibri Light" pitchFamily="34" charset="0"/>
                <a:cs typeface="Calibri Light" pitchFamily="34" charset="0"/>
              </a:rPr>
              <a:t>מים פעם ביום ולמדוד רמת חומציות </a:t>
            </a:r>
            <a:r>
              <a:rPr lang="he-IL" b="1" dirty="0" smtClean="0">
                <a:latin typeface="Calibri Light" pitchFamily="34" charset="0"/>
                <a:cs typeface="Calibri Light" pitchFamily="34" charset="0"/>
              </a:rPr>
              <a:t>שתן, ע"י נייר לקמוס .</a:t>
            </a:r>
            <a:endParaRPr lang="he-IL" b="1" dirty="0">
              <a:latin typeface="Calibri Light" pitchFamily="34" charset="0"/>
              <a:cs typeface="Calibri Light" pitchFamily="34" charset="0"/>
            </a:endParaRPr>
          </a:p>
          <a:p>
            <a:endParaRPr lang="he-IL" b="1" dirty="0">
              <a:latin typeface="Calibri Light" pitchFamily="34" charset="0"/>
              <a:cs typeface="Calibri Light" pitchFamily="34" charset="0"/>
            </a:endParaRPr>
          </a:p>
          <a:p>
            <a:r>
              <a:rPr lang="he-IL" b="1" u="sng" dirty="0">
                <a:latin typeface="Calibri Light" pitchFamily="34" charset="0"/>
                <a:cs typeface="Calibri Light" pitchFamily="34" charset="0"/>
              </a:rPr>
              <a:t>תוספי תזונה מומלצים: </a:t>
            </a:r>
            <a:r>
              <a:rPr lang="he-IL" b="1" dirty="0">
                <a:latin typeface="Calibri Light" pitchFamily="34" charset="0"/>
                <a:cs typeface="Calibri Light" pitchFamily="34" charset="0"/>
              </a:rPr>
              <a:t>פרוביוטיקה , ויטמין </a:t>
            </a:r>
            <a:r>
              <a:rPr lang="en-US" b="1" dirty="0">
                <a:latin typeface="Calibri Light" pitchFamily="34" charset="0"/>
                <a:cs typeface="Calibri Light" pitchFamily="34" charset="0"/>
              </a:rPr>
              <a:t>D</a:t>
            </a:r>
            <a:r>
              <a:rPr lang="he-IL" b="1" dirty="0">
                <a:latin typeface="Calibri Light" pitchFamily="34" charset="0"/>
                <a:cs typeface="Calibri Light" pitchFamily="34" charset="0"/>
              </a:rPr>
              <a:t>, </a:t>
            </a:r>
            <a:r>
              <a:rPr lang="he-IL" b="1" dirty="0" smtClean="0">
                <a:latin typeface="Calibri Light" pitchFamily="34" charset="0"/>
                <a:cs typeface="Calibri Light" pitchFamily="34" charset="0"/>
              </a:rPr>
              <a:t>כורכומין</a:t>
            </a:r>
            <a:r>
              <a:rPr lang="en-US" b="1" dirty="0" smtClean="0">
                <a:latin typeface="Calibri Light" pitchFamily="34" charset="0"/>
                <a:cs typeface="Calibri Light" pitchFamily="34" charset="0"/>
              </a:rPr>
              <a:t/>
            </a:r>
            <a:br>
              <a:rPr lang="en-US" b="1" dirty="0" smtClean="0">
                <a:latin typeface="Calibri Light" pitchFamily="34" charset="0"/>
                <a:cs typeface="Calibri Light" pitchFamily="34" charset="0"/>
              </a:rPr>
            </a:br>
            <a:r>
              <a:rPr lang="he-IL" b="1" dirty="0" smtClean="0">
                <a:latin typeface="Calibri Light" pitchFamily="34" charset="0"/>
                <a:cs typeface="Calibri Light" pitchFamily="34" charset="0"/>
              </a:rPr>
              <a:t>אומגה </a:t>
            </a:r>
            <a:r>
              <a:rPr lang="he-IL" b="1" dirty="0">
                <a:latin typeface="Calibri Light" pitchFamily="34" charset="0"/>
                <a:cs typeface="Calibri Light" pitchFamily="34" charset="0"/>
              </a:rPr>
              <a:t>3, בי -</a:t>
            </a:r>
            <a:r>
              <a:rPr lang="he-IL" b="1" dirty="0" smtClean="0">
                <a:latin typeface="Calibri Light" pitchFamily="34" charset="0"/>
                <a:cs typeface="Calibri Light" pitchFamily="34" charset="0"/>
              </a:rPr>
              <a:t>12,סידן </a:t>
            </a:r>
            <a:r>
              <a:rPr lang="he-IL" b="1" dirty="0" smtClean="0">
                <a:latin typeface="Calibri Light" pitchFamily="34" charset="0"/>
                <a:cs typeface="Calibri Light" pitchFamily="34" charset="0"/>
              </a:rPr>
              <a:t>אמורפי / </a:t>
            </a:r>
            <a:r>
              <a:rPr lang="he-IL" b="1" dirty="0" err="1" smtClean="0">
                <a:latin typeface="Calibri Light" pitchFamily="34" charset="0"/>
                <a:cs typeface="Calibri Light" pitchFamily="34" charset="0"/>
              </a:rPr>
              <a:t>דיירקט</a:t>
            </a:r>
            <a:r>
              <a:rPr lang="he-IL" b="1" dirty="0" smtClean="0">
                <a:latin typeface="Calibri Light" pitchFamily="34" charset="0"/>
                <a:cs typeface="Calibri Light" pitchFamily="34" charset="0"/>
              </a:rPr>
              <a:t> - </a:t>
            </a:r>
            <a:r>
              <a:rPr lang="en-US" b="1" dirty="0" smtClean="0">
                <a:latin typeface="Calibri Light" pitchFamily="34" charset="0"/>
                <a:cs typeface="Calibri Light" pitchFamily="34" charset="0"/>
              </a:rPr>
              <a:t>PH</a:t>
            </a:r>
            <a:r>
              <a:rPr lang="he-IL" b="1" dirty="0" smtClean="0">
                <a:latin typeface="Calibri Light" pitchFamily="34" charset="0"/>
                <a:cs typeface="Calibri Light" pitchFamily="34" charset="0"/>
              </a:rPr>
              <a:t>,אבץ, יוד ,חומצה פולית </a:t>
            </a:r>
            <a:endParaRPr lang="he-IL" b="1" dirty="0">
              <a:latin typeface="Calibri Light" pitchFamily="34" charset="0"/>
              <a:cs typeface="Calibri Light" pitchFamily="34" charset="0"/>
            </a:endParaRPr>
          </a:p>
          <a:p>
            <a:endParaRPr lang="he-IL" dirty="0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 smtClean="0"/>
              <a:t>בס"ד- כל הזכויות שמורות להדס פדהאל </a:t>
            </a:r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7E830D-0BB7-4D15-80C0-C19884F95C38}" type="slidenum">
              <a:rPr lang="he-IL" smtClean="0"/>
              <a:t>50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870771795"/>
      </p:ext>
    </p:extLst>
  </p:cSld>
  <p:clrMapOvr>
    <a:masterClrMapping/>
  </p:clrMapOvr>
  <p:transition spd="slow">
    <p:wipe dir="r"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itchFamily="34" charset="0"/>
                <a:cs typeface="Calibri Light" pitchFamily="34" charset="0"/>
              </a:rPr>
              <a:t>השינה ככלי </a:t>
            </a:r>
            <a:r>
              <a:rPr lang="he-IL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itchFamily="34" charset="0"/>
                <a:cs typeface="Calibri Light" pitchFamily="34" charset="0"/>
              </a:rPr>
              <a:t>לריפוי  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he-IL" b="1" dirty="0" smtClean="0">
                <a:latin typeface="Calibri Light" pitchFamily="34" charset="0"/>
                <a:cs typeface="Calibri Light" pitchFamily="34" charset="0"/>
              </a:rPr>
              <a:t>תהליך השינה חשוב לתהליכי ריפוי של הגוף </a:t>
            </a:r>
          </a:p>
          <a:p>
            <a:r>
              <a:rPr lang="he-IL" b="1" dirty="0" smtClean="0">
                <a:latin typeface="Calibri Light" pitchFamily="34" charset="0"/>
                <a:cs typeface="Calibri Light" pitchFamily="34" charset="0"/>
              </a:rPr>
              <a:t>בזמן השינה מתנקזים מהמוח החוצה חומרים רעילים </a:t>
            </a:r>
            <a:endParaRPr lang="he-IL" b="1" dirty="0">
              <a:latin typeface="Calibri Light" pitchFamily="34" charset="0"/>
              <a:cs typeface="Calibri Light" pitchFamily="34" charset="0"/>
            </a:endParaRPr>
          </a:p>
          <a:p>
            <a:r>
              <a:rPr lang="he-IL" b="1" dirty="0" smtClean="0">
                <a:latin typeface="Calibri Light" pitchFamily="34" charset="0"/>
                <a:cs typeface="Calibri Light" pitchFamily="34" charset="0"/>
              </a:rPr>
              <a:t>שינה מספקת בשעות נכונות-בשעת החשיכה</a:t>
            </a:r>
            <a:r>
              <a:rPr lang="en-US" b="1" dirty="0" smtClean="0">
                <a:latin typeface="Calibri Light" pitchFamily="34" charset="0"/>
                <a:cs typeface="Calibri Light" pitchFamily="34" charset="0"/>
              </a:rPr>
              <a:t/>
            </a:r>
            <a:br>
              <a:rPr lang="en-US" b="1" dirty="0" smtClean="0">
                <a:latin typeface="Calibri Light" pitchFamily="34" charset="0"/>
                <a:cs typeface="Calibri Light" pitchFamily="34" charset="0"/>
              </a:rPr>
            </a:br>
            <a:r>
              <a:rPr lang="he-IL" b="1" dirty="0" smtClean="0">
                <a:latin typeface="Calibri Light" pitchFamily="34" charset="0"/>
                <a:cs typeface="Calibri Light" pitchFamily="34" charset="0"/>
              </a:rPr>
              <a:t>משפיעה על איזון הורמונלי של חילוף החומרים</a:t>
            </a:r>
          </a:p>
          <a:p>
            <a:r>
              <a:rPr lang="he-IL" b="1" dirty="0" smtClean="0">
                <a:latin typeface="Calibri Light" pitchFamily="34" charset="0"/>
                <a:cs typeface="Calibri Light" pitchFamily="34" charset="0"/>
              </a:rPr>
              <a:t>חוסר שינה בשעות נכונות / מחסור כללי יוצר</a:t>
            </a:r>
            <a:r>
              <a:rPr lang="en-US" b="1" dirty="0" smtClean="0">
                <a:latin typeface="Calibri Light" pitchFamily="34" charset="0"/>
                <a:cs typeface="Calibri Light" pitchFamily="34" charset="0"/>
              </a:rPr>
              <a:t/>
            </a:r>
            <a:br>
              <a:rPr lang="en-US" b="1" dirty="0" smtClean="0">
                <a:latin typeface="Calibri Light" pitchFamily="34" charset="0"/>
                <a:cs typeface="Calibri Light" pitchFamily="34" charset="0"/>
              </a:rPr>
            </a:br>
            <a:r>
              <a:rPr lang="he-IL" b="1" dirty="0" smtClean="0">
                <a:latin typeface="Calibri Light" pitchFamily="34" charset="0"/>
                <a:cs typeface="Calibri Light" pitchFamily="34" charset="0"/>
              </a:rPr>
              <a:t>אי איזון בלוטת התריס וכן הפרשת הורמונים המשפיעים </a:t>
            </a:r>
            <a:r>
              <a:rPr lang="en-US" b="1" dirty="0" smtClean="0">
                <a:latin typeface="Calibri Light" pitchFamily="34" charset="0"/>
                <a:cs typeface="Calibri Light" pitchFamily="34" charset="0"/>
              </a:rPr>
              <a:t/>
            </a:r>
            <a:br>
              <a:rPr lang="en-US" b="1" dirty="0" smtClean="0">
                <a:latin typeface="Calibri Light" pitchFamily="34" charset="0"/>
                <a:cs typeface="Calibri Light" pitchFamily="34" charset="0"/>
              </a:rPr>
            </a:br>
            <a:r>
              <a:rPr lang="he-IL" b="1" dirty="0" smtClean="0">
                <a:latin typeface="Calibri Light" pitchFamily="34" charset="0"/>
                <a:cs typeface="Calibri Light" pitchFamily="34" charset="0"/>
              </a:rPr>
              <a:t>על ויסות רעב ושובע וכך יש מצב של השמנת יתר ומופרים מנגנוני</a:t>
            </a:r>
            <a:r>
              <a:rPr lang="en-US" b="1" dirty="0" smtClean="0">
                <a:latin typeface="Calibri Light" pitchFamily="34" charset="0"/>
                <a:cs typeface="Calibri Light" pitchFamily="34" charset="0"/>
              </a:rPr>
              <a:t/>
            </a:r>
            <a:br>
              <a:rPr lang="en-US" b="1" dirty="0" smtClean="0">
                <a:latin typeface="Calibri Light" pitchFamily="34" charset="0"/>
                <a:cs typeface="Calibri Light" pitchFamily="34" charset="0"/>
              </a:rPr>
            </a:br>
            <a:r>
              <a:rPr lang="he-IL" b="1" dirty="0" smtClean="0">
                <a:latin typeface="Calibri Light" pitchFamily="34" charset="0"/>
                <a:cs typeface="Calibri Light" pitchFamily="34" charset="0"/>
              </a:rPr>
              <a:t>רעב ושובע</a:t>
            </a:r>
          </a:p>
          <a:p>
            <a:r>
              <a:rPr lang="he-IL" b="1" dirty="0" smtClean="0">
                <a:latin typeface="Calibri Light" pitchFamily="34" charset="0"/>
                <a:cs typeface="Calibri Light" pitchFamily="34" charset="0"/>
              </a:rPr>
              <a:t>תהליך ההכנה לקראת שינה מתבצע עם התחלת החשיכה</a:t>
            </a:r>
            <a:endParaRPr lang="he-IL" b="1" dirty="0">
              <a:latin typeface="Calibri Light" pitchFamily="34" charset="0"/>
              <a:cs typeface="Calibri Light" pitchFamily="34" charset="0"/>
            </a:endParaRPr>
          </a:p>
          <a:p>
            <a:r>
              <a:rPr lang="he-IL" b="1" dirty="0" smtClean="0">
                <a:latin typeface="Calibri Light" pitchFamily="34" charset="0"/>
                <a:cs typeface="Calibri Light" pitchFamily="34" charset="0"/>
              </a:rPr>
              <a:t>הגוף מזהה את השינוי מצב ההחשכה ומתחיל לייצר הורמונים כגון </a:t>
            </a:r>
            <a:r>
              <a:rPr lang="he-IL" b="1" u="sng" dirty="0" smtClean="0">
                <a:latin typeface="Calibri Light" pitchFamily="34" charset="0"/>
                <a:cs typeface="Calibri Light" pitchFamily="34" charset="0"/>
              </a:rPr>
              <a:t>מלטונין </a:t>
            </a:r>
            <a:r>
              <a:rPr lang="he-IL" b="1" dirty="0" smtClean="0">
                <a:latin typeface="Calibri Light" pitchFamily="34" charset="0"/>
                <a:cs typeface="Calibri Light" pitchFamily="34" charset="0"/>
              </a:rPr>
              <a:t>אשר מכניסים את המערכת העצבית לאיזון המערכת העצבית</a:t>
            </a:r>
            <a:endParaRPr lang="he-IL" b="1" dirty="0">
              <a:latin typeface="Calibri Light" pitchFamily="34" charset="0"/>
              <a:cs typeface="Calibri Light" pitchFamily="34" charset="0"/>
            </a:endParaRPr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7E830D-0BB7-4D15-80C0-C19884F95C38}" type="slidenum">
              <a:rPr lang="he-IL" smtClean="0"/>
              <a:t>51</a:t>
            </a:fld>
            <a:endParaRPr lang="he-IL"/>
          </a:p>
        </p:txBody>
      </p:sp>
      <p:pic>
        <p:nvPicPr>
          <p:cNvPr id="5" name="מציין מיקום תוכן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476672"/>
            <a:ext cx="1865376" cy="1027560"/>
          </a:xfrm>
          <a:prstGeom prst="rect">
            <a:avLst/>
          </a:prstGeom>
          <a:scene3d>
            <a:camera prst="perspectiveRight"/>
            <a:lightRig rig="threePt" dir="t"/>
          </a:scene3d>
          <a:sp3d>
            <a:bevelT/>
            <a:bevelB prst="relaxedInset"/>
          </a:sp3d>
        </p:spPr>
      </p:pic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 smtClean="0"/>
              <a:t>בס"ד- כל הזכויות שמורות להדס פדהאל </a:t>
            </a:r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842062415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e-IL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itchFamily="34" charset="0"/>
                <a:cs typeface="Calibri Light" pitchFamily="34" charset="0"/>
              </a:rPr>
              <a:t>השינה ככלי לריפוי </a:t>
            </a:r>
            <a:endParaRPr lang="he-IL" sz="4000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e-IL" b="1" dirty="0" smtClean="0">
                <a:latin typeface="Calibri Light" pitchFamily="34" charset="0"/>
                <a:cs typeface="Calibri Light" pitchFamily="34" charset="0"/>
              </a:rPr>
              <a:t>חוסר שעות שינה גורמות לחוסר איזון המערכת העצבית</a:t>
            </a:r>
          </a:p>
          <a:p>
            <a:r>
              <a:rPr lang="he-IL" b="1" dirty="0" smtClean="0">
                <a:latin typeface="Calibri Light" pitchFamily="34" charset="0"/>
                <a:cs typeface="Calibri Light" pitchFamily="34" charset="0"/>
              </a:rPr>
              <a:t>כאשר מתבצעת שינה מיטיבה בשעות המוקדמות</a:t>
            </a:r>
            <a:r>
              <a:rPr lang="en-US" b="1" dirty="0" smtClean="0">
                <a:latin typeface="Calibri Light" pitchFamily="34" charset="0"/>
                <a:cs typeface="Calibri Light" pitchFamily="34" charset="0"/>
              </a:rPr>
              <a:t/>
            </a:r>
            <a:br>
              <a:rPr lang="en-US" b="1" dirty="0" smtClean="0">
                <a:latin typeface="Calibri Light" pitchFamily="34" charset="0"/>
                <a:cs typeface="Calibri Light" pitchFamily="34" charset="0"/>
              </a:rPr>
            </a:br>
            <a:r>
              <a:rPr lang="he-IL" b="1" dirty="0" smtClean="0">
                <a:latin typeface="Calibri Light" pitchFamily="34" charset="0"/>
                <a:cs typeface="Calibri Light" pitchFamily="34" charset="0"/>
              </a:rPr>
              <a:t>של הלילה מתחילים לפעול תאי </a:t>
            </a:r>
            <a:r>
              <a:rPr lang="en-US" b="1" dirty="0" smtClean="0">
                <a:latin typeface="Calibri Light" pitchFamily="34" charset="0"/>
                <a:cs typeface="Calibri Light" pitchFamily="34" charset="0"/>
              </a:rPr>
              <a:t>NK</a:t>
            </a:r>
            <a:endParaRPr lang="en-US" b="1" dirty="0">
              <a:latin typeface="Calibri Light" pitchFamily="34" charset="0"/>
              <a:cs typeface="Calibri Light" pitchFamily="34" charset="0"/>
            </a:endParaRPr>
          </a:p>
          <a:p>
            <a:r>
              <a:rPr lang="he-IL" b="1" dirty="0" smtClean="0">
                <a:latin typeface="Calibri Light" pitchFamily="34" charset="0"/>
                <a:cs typeface="Calibri Light" pitchFamily="34" charset="0"/>
              </a:rPr>
              <a:t>תפקידם של תאים אלו לנטרל תאים סרטניים בגוף .</a:t>
            </a:r>
            <a:r>
              <a:rPr lang="en-US" b="1" dirty="0" smtClean="0">
                <a:latin typeface="Calibri Light" pitchFamily="34" charset="0"/>
                <a:cs typeface="Calibri Light" pitchFamily="34" charset="0"/>
              </a:rPr>
              <a:t/>
            </a:r>
            <a:br>
              <a:rPr lang="en-US" b="1" dirty="0" smtClean="0">
                <a:latin typeface="Calibri Light" pitchFamily="34" charset="0"/>
                <a:cs typeface="Calibri Light" pitchFamily="34" charset="0"/>
              </a:rPr>
            </a:br>
            <a:r>
              <a:rPr lang="he-IL" b="1" dirty="0" smtClean="0">
                <a:latin typeface="Calibri Light" pitchFamily="34" charset="0"/>
                <a:cs typeface="Calibri Light" pitchFamily="34" charset="0"/>
              </a:rPr>
              <a:t>תהליך זה מתבצע רק בזמן השינה מתי שהגוף פנוי .</a:t>
            </a:r>
          </a:p>
          <a:p>
            <a:r>
              <a:rPr lang="he-IL" b="1" dirty="0" smtClean="0">
                <a:latin typeface="Calibri Light" pitchFamily="34" charset="0"/>
                <a:cs typeface="Calibri Light" pitchFamily="34" charset="0"/>
              </a:rPr>
              <a:t>במצבי העדר שינה יש לעשות הרפיות עם נשימות .</a:t>
            </a:r>
          </a:p>
          <a:p>
            <a:endParaRPr lang="he-IL" b="1" dirty="0">
              <a:latin typeface="Calibri Light" pitchFamily="34" charset="0"/>
              <a:cs typeface="Calibri Light" pitchFamily="34" charset="0"/>
            </a:endParaRPr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7E830D-0BB7-4D15-80C0-C19884F95C38}" type="slidenum">
              <a:rPr lang="he-IL" smtClean="0"/>
              <a:t>52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 smtClean="0"/>
              <a:t>בס"ד- כל הזכויות שמורות להדס פדהאל </a:t>
            </a:r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826849362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e-IL" sz="6000" b="1" dirty="0" smtClean="0">
                <a:latin typeface="Calibri Light" pitchFamily="34" charset="0"/>
                <a:cs typeface="Calibri Light" pitchFamily="34" charset="0"/>
              </a:rPr>
              <a:t>תודה רבה </a:t>
            </a:r>
            <a:endParaRPr lang="he-IL" sz="6000" b="1" dirty="0">
              <a:latin typeface="Calibri Light" pitchFamily="34" charset="0"/>
              <a:cs typeface="Calibri Light" pitchFamily="34" charset="0"/>
            </a:endParaRPr>
          </a:p>
        </p:txBody>
      </p:sp>
      <p:pic>
        <p:nvPicPr>
          <p:cNvPr id="6" name="מציין מיקום תוכן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1680" y="1628800"/>
            <a:ext cx="6264697" cy="4176464"/>
          </a:xfrm>
        </p:spPr>
      </p:pic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 smtClean="0"/>
              <a:t>בס"ד- כל הזכויות שמורות להדס פדהאל </a:t>
            </a:r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7E830D-0BB7-4D15-80C0-C19884F95C38}" type="slidenum">
              <a:rPr lang="he-IL" smtClean="0"/>
              <a:t>53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458894963"/>
      </p:ext>
    </p:extLst>
  </p:cSld>
  <p:clrMapOvr>
    <a:masterClrMapping/>
  </p:clrMapOvr>
  <p:transition spd="slow">
    <p:wipe dir="r"/>
  </p:transition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רוקחות">
  <a:themeElements>
    <a:clrScheme name="רוקחות">
      <a:dk1>
        <a:sysClr val="windowText" lastClr="000000"/>
      </a:dk1>
      <a:lt1>
        <a:sysClr val="window" lastClr="FFFFFF"/>
      </a:lt1>
      <a:dk2>
        <a:srgbClr val="564B3C"/>
      </a:dk2>
      <a:lt2>
        <a:srgbClr val="ECEDD1"/>
      </a:lt2>
      <a:accent1>
        <a:srgbClr val="93A299"/>
      </a:accent1>
      <a:accent2>
        <a:srgbClr val="CF543F"/>
      </a:accent2>
      <a:accent3>
        <a:srgbClr val="B5AE53"/>
      </a:accent3>
      <a:accent4>
        <a:srgbClr val="848058"/>
      </a:accent4>
      <a:accent5>
        <a:srgbClr val="E8B54D"/>
      </a:accent5>
      <a:accent6>
        <a:srgbClr val="786C71"/>
      </a:accent6>
      <a:hlink>
        <a:srgbClr val="CCCC00"/>
      </a:hlink>
      <a:folHlink>
        <a:srgbClr val="B2B2B2"/>
      </a:folHlink>
    </a:clrScheme>
    <a:fontScheme name="רוקחות">
      <a:majorFont>
        <a:latin typeface="Book Antiqua"/>
        <a:ea typeface=""/>
        <a:cs typeface=""/>
        <a:font script="Jpan" typeface="HGS明朝B"/>
        <a:font script="Hang" typeface="HY견명조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견명조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רוקחות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100000"/>
              </a:schemeClr>
            </a:gs>
            <a:gs pos="68000">
              <a:schemeClr val="phClr">
                <a:tint val="77000"/>
                <a:satMod val="100000"/>
              </a:schemeClr>
            </a:gs>
            <a:gs pos="81000">
              <a:schemeClr val="phClr">
                <a:tint val="79000"/>
                <a:satMod val="100000"/>
              </a:schemeClr>
            </a:gs>
            <a:gs pos="86000">
              <a:schemeClr val="phClr">
                <a:tint val="73000"/>
                <a:satMod val="100000"/>
              </a:schemeClr>
            </a:gs>
            <a:gs pos="100000">
              <a:schemeClr val="phClr">
                <a:tint val="35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3000"/>
                <a:shade val="100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tint val="100000"/>
                <a:shade val="57000"/>
                <a:satMod val="120000"/>
              </a:schemeClr>
            </a:gs>
            <a:gs pos="80000">
              <a:schemeClr val="phClr">
                <a:tint val="100000"/>
                <a:shade val="56000"/>
                <a:satMod val="145000"/>
              </a:schemeClr>
            </a:gs>
            <a:gs pos="88000">
              <a:schemeClr val="phClr">
                <a:tint val="100000"/>
                <a:shade val="63000"/>
                <a:satMod val="160000"/>
              </a:schemeClr>
            </a:gs>
            <a:gs pos="100000">
              <a:schemeClr val="phClr">
                <a:tint val="99000"/>
                <a:shade val="100000"/>
                <a:satMod val="155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glow" dir="tl">
              <a:rot lat="0" lon="0" rev="1800000"/>
            </a:lightRig>
          </a:scene3d>
          <a:sp3d contourW="10160" prstMaterial="dkEdge">
            <a:bevelT w="0" h="0" prst="angle"/>
            <a:contourClr>
              <a:schemeClr val="phClr">
                <a:shade val="30000"/>
                <a:satMod val="150000"/>
              </a:schemeClr>
            </a:contourClr>
          </a:sp3d>
        </a:effectStyle>
        <a:effectStyle>
          <a:effectLst>
            <a:glow rad="50800">
              <a:schemeClr val="phClr">
                <a:tint val="68000"/>
                <a:shade val="93000"/>
                <a:alpha val="37000"/>
                <a:satMod val="25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800000"/>
            </a:lightRig>
          </a:scene3d>
          <a:sp3d contourW="10160" prstMaterial="dkEdge">
            <a:bevelT w="20320" h="19050" prst="angle"/>
            <a:contourClr>
              <a:schemeClr val="phClr">
                <a:shade val="3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3000"/>
            <a:satMod val="14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atMod val="170000"/>
              </a:schemeClr>
              <a:schemeClr val="phClr">
                <a:shade val="70000"/>
                <a:satMod val="13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Apothecary</Template>
  <TotalTime>152297</TotalTime>
  <Words>2360</Words>
  <Application>Microsoft Office PowerPoint</Application>
  <PresentationFormat>‫הצגה על המסך (4:3)</PresentationFormat>
  <Paragraphs>471</Paragraphs>
  <Slides>53</Slides>
  <Notes>3</Notes>
  <HiddenSlides>0</HiddenSlides>
  <MMClips>0</MMClips>
  <ScaleCrop>false</ScaleCrop>
  <HeadingPairs>
    <vt:vector size="4" baseType="variant"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53</vt:i4>
      </vt:variant>
    </vt:vector>
  </HeadingPairs>
  <TitlesOfParts>
    <vt:vector size="54" baseType="lpstr">
      <vt:lpstr>רוקחות</vt:lpstr>
      <vt:lpstr>מערכת העיכול </vt:lpstr>
      <vt:lpstr>הפתולוגיות הנלמדות </vt:lpstr>
      <vt:lpstr>מבט על מערכת העיכול</vt:lpstr>
      <vt:lpstr>תפקידי מערכת העיכול</vt:lpstr>
      <vt:lpstr>עיכול ומה שבניהם....</vt:lpstr>
      <vt:lpstr>הוושט -Esophagus</vt:lpstr>
      <vt:lpstr>תפקידי הקיבה </vt:lpstr>
      <vt:lpstr>גורמים המשפיעים על ספיגת המזון</vt:lpstr>
      <vt:lpstr>גורמים המשפיעים על ספיגת המזון</vt:lpstr>
      <vt:lpstr>חומציות הקיבה ...</vt:lpstr>
      <vt:lpstr>p.h</vt:lpstr>
      <vt:lpstr>p.h</vt:lpstr>
      <vt:lpstr>מעט על הפלורה הטבעית </vt:lpstr>
      <vt:lpstr>הליקובקטר פילורי H.pylori -</vt:lpstr>
      <vt:lpstr>הליקובקטר פילורי</vt:lpstr>
      <vt:lpstr>הליקובקטר פילורי</vt:lpstr>
      <vt:lpstr>הטיפול בהליקובקטר פילורי </vt:lpstr>
      <vt:lpstr>הטיפול בהליקובקטר פילורי </vt:lpstr>
      <vt:lpstr>מחקר פרוביוטיקה- הליקובקטר</vt:lpstr>
      <vt:lpstr>עצירות</vt:lpstr>
      <vt:lpstr>עצירות </vt:lpstr>
      <vt:lpstr>הטיפול התזונתי בעצירות.. </vt:lpstr>
      <vt:lpstr>הטיפול התזונתי בעצירות.. </vt:lpstr>
      <vt:lpstr>בקצרה על גזים ונפיחות בטנית ....</vt:lpstr>
      <vt:lpstr>צרבת..</vt:lpstr>
      <vt:lpstr>צרבת ..</vt:lpstr>
      <vt:lpstr>צרבת..</vt:lpstr>
      <vt:lpstr>צרבת- חוסר חומצת קיבה </vt:lpstr>
      <vt:lpstr>בקע סרעפתי על קצה המזלג ..</vt:lpstr>
      <vt:lpstr>הטיפול בצרבת ..</vt:lpstr>
      <vt:lpstr>הטיפול בצרבת ..</vt:lpstr>
      <vt:lpstr>קנדידה אלביקנס </vt:lpstr>
      <vt:lpstr>קנדידה אלביקנס הגורמים..</vt:lpstr>
      <vt:lpstr>קנדידה תסמינים</vt:lpstr>
      <vt:lpstr>הטיפול התזונתי בקנדידה ..</vt:lpstr>
      <vt:lpstr>תסמונת המעי הרגיש/ רגיז - IBS</vt:lpstr>
      <vt:lpstr> קשר מוח מעיים  Gut –brain- connection  </vt:lpstr>
      <vt:lpstr> קשר מוח מעיים  Gut –brain- connection  </vt:lpstr>
      <vt:lpstr>תסמונת המעי הרגיש/ רגיז - IBS</vt:lpstr>
      <vt:lpstr>הטיפול בתסמונת המעי הרגיש/ רגיז - IBS</vt:lpstr>
      <vt:lpstr>הטיפול בתסמונת המעי הרגיש/ רגיז - IBS</vt:lpstr>
      <vt:lpstr>תסמונת המעי הרגיש/ רגיז - IBS</vt:lpstr>
      <vt:lpstr>תסמונת המעי הרגיש/ רגיז - IBS</vt:lpstr>
      <vt:lpstr>Ibd-קרהון /קוליטיס </vt:lpstr>
      <vt:lpstr>Ibd-קרוהן /קוליטיס -הבדלים</vt:lpstr>
      <vt:lpstr>קוליטיס - תסמינים</vt:lpstr>
      <vt:lpstr>עוד קצת על קרוהן</vt:lpstr>
      <vt:lpstr>עוד קצת על קרוהן</vt:lpstr>
      <vt:lpstr>Ibd-קרהון /קוליטיס –דרכי טיפול </vt:lpstr>
      <vt:lpstr>Ibd-קרהון /קוליטיס –דרכי טיפול </vt:lpstr>
      <vt:lpstr>השינה ככלי לריפוי  </vt:lpstr>
      <vt:lpstr>השינה ככלי לריפוי </vt:lpstr>
      <vt:lpstr>תודה רבה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מערכת העיכול</dc:title>
  <dc:creator>Hadassa</dc:creator>
  <cp:lastModifiedBy>Hadassa</cp:lastModifiedBy>
  <cp:revision>310</cp:revision>
  <dcterms:created xsi:type="dcterms:W3CDTF">2022-10-31T20:17:54Z</dcterms:created>
  <dcterms:modified xsi:type="dcterms:W3CDTF">2023-11-02T14:21:12Z</dcterms:modified>
</cp:coreProperties>
</file>