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43"/>
  </p:notesMasterIdLst>
  <p:sldIdLst>
    <p:sldId id="256" r:id="rId2"/>
    <p:sldId id="316" r:id="rId3"/>
    <p:sldId id="317" r:id="rId4"/>
    <p:sldId id="309" r:id="rId5"/>
    <p:sldId id="285" r:id="rId6"/>
    <p:sldId id="310" r:id="rId7"/>
    <p:sldId id="311" r:id="rId8"/>
    <p:sldId id="313" r:id="rId9"/>
    <p:sldId id="315" r:id="rId10"/>
    <p:sldId id="275" r:id="rId11"/>
    <p:sldId id="281" r:id="rId12"/>
    <p:sldId id="300" r:id="rId13"/>
    <p:sldId id="321" r:id="rId14"/>
    <p:sldId id="282" r:id="rId15"/>
    <p:sldId id="284" r:id="rId16"/>
    <p:sldId id="283" r:id="rId17"/>
    <p:sldId id="287" r:id="rId18"/>
    <p:sldId id="314" r:id="rId19"/>
    <p:sldId id="312" r:id="rId20"/>
    <p:sldId id="289" r:id="rId21"/>
    <p:sldId id="307" r:id="rId22"/>
    <p:sldId id="308" r:id="rId23"/>
    <p:sldId id="288" r:id="rId24"/>
    <p:sldId id="318" r:id="rId25"/>
    <p:sldId id="293" r:id="rId26"/>
    <p:sldId id="258" r:id="rId27"/>
    <p:sldId id="299" r:id="rId28"/>
    <p:sldId id="294" r:id="rId29"/>
    <p:sldId id="296" r:id="rId30"/>
    <p:sldId id="297" r:id="rId31"/>
    <p:sldId id="302" r:id="rId32"/>
    <p:sldId id="298" r:id="rId33"/>
    <p:sldId id="276" r:id="rId34"/>
    <p:sldId id="278" r:id="rId35"/>
    <p:sldId id="279" r:id="rId36"/>
    <p:sldId id="303" r:id="rId37"/>
    <p:sldId id="304" r:id="rId38"/>
    <p:sldId id="319" r:id="rId39"/>
    <p:sldId id="306" r:id="rId40"/>
    <p:sldId id="320" r:id="rId41"/>
    <p:sldId id="277" r:id="rId4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2" d="100"/>
          <a:sy n="52" d="100"/>
        </p:scale>
        <p:origin x="-1224" y="-6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31B2FAA-162C-4496-8A3B-54BAE950956D}" type="datetimeFigureOut">
              <a:rPr lang="he-IL" smtClean="0"/>
              <a:t>כ"ד/כסלו/תשפ"ד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BF48C13-6FCA-46BB-9849-BBAC2A8DE3CC}" type="slidenum">
              <a:rPr lang="he-IL" smtClean="0"/>
              <a:t>‹#›</a:t>
            </a:fld>
            <a:endParaRPr lang="he-IL"/>
          </a:p>
        </p:txBody>
      </p:sp>
    </p:spTree>
    <p:extLst>
      <p:ext uri="{BB962C8B-B14F-4D97-AF65-F5344CB8AC3E}">
        <p14:creationId xmlns:p14="http://schemas.microsoft.com/office/powerpoint/2010/main" val="408792892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F3C0A0E-BA67-4FB7-AD65-C3C662914ACD}" type="datetime8">
              <a:rPr lang="he-IL" smtClean="0"/>
              <a:t>07 דצמבר 23</a:t>
            </a:fld>
            <a:endParaRPr lang="he-IL"/>
          </a:p>
        </p:txBody>
      </p:sp>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47072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FCD8143-2BDE-40B0-AE9B-8506A2AEFEE2}" type="datetime8">
              <a:rPr lang="he-IL" smtClean="0"/>
              <a:t>07 דצמבר 23</a:t>
            </a:fld>
            <a:endParaRPr lang="he-IL"/>
          </a:p>
        </p:txBody>
      </p:sp>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364024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8D7D2B5A-9F0A-40BE-A1BE-7131EF4FADAB}" type="datetime8">
              <a:rPr lang="he-IL" smtClean="0"/>
              <a:t>07 דצמבר 23</a:t>
            </a:fld>
            <a:endParaRPr lang="he-IL"/>
          </a:p>
        </p:txBody>
      </p:sp>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26180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4156268-1D2C-4997-8650-52DAA34C7FC9}" type="datetime8">
              <a:rPr lang="he-IL" smtClean="0"/>
              <a:t>07 דצמבר 23</a:t>
            </a:fld>
            <a:endParaRPr lang="he-IL"/>
          </a:p>
        </p:txBody>
      </p:sp>
      <p:sp>
        <p:nvSpPr>
          <p:cNvPr id="6" name="מציין מיקום של כותרת תחתונה 5"/>
          <p:cNvSpPr>
            <a:spLocks noGrp="1"/>
          </p:cNvSpPr>
          <p:nvPr>
            <p:ph type="ftr" sz="quarter" idx="11"/>
          </p:nvPr>
        </p:nvSpPr>
        <p:spPr/>
        <p:txBody>
          <a:bodyPr/>
          <a:lstStyle/>
          <a:p>
            <a:r>
              <a:rPr lang="he-IL" smtClean="0"/>
              <a:t>כל הזכויות שומרות להדס פדהאל</a:t>
            </a:r>
            <a:endParaRPr lang="he-IL"/>
          </a:p>
        </p:txBody>
      </p:sp>
      <p:sp>
        <p:nvSpPr>
          <p:cNvPr id="7" name="מציין מיקום של מספר שקופית 6"/>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1233732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B0EF3FD2-99D2-43F3-8F1A-D79C0B4AA397}" type="datetime8">
              <a:rPr lang="he-IL" smtClean="0"/>
              <a:t>07 דצמבר 23</a:t>
            </a:fld>
            <a:endParaRPr lang="he-IL"/>
          </a:p>
        </p:txBody>
      </p:sp>
      <p:sp>
        <p:nvSpPr>
          <p:cNvPr id="8" name="מציין מיקום של כותרת תחתונה 7"/>
          <p:cNvSpPr>
            <a:spLocks noGrp="1"/>
          </p:cNvSpPr>
          <p:nvPr>
            <p:ph type="ftr" sz="quarter" idx="11"/>
          </p:nvPr>
        </p:nvSpPr>
        <p:spPr/>
        <p:txBody>
          <a:bodyPr/>
          <a:lstStyle/>
          <a:p>
            <a:r>
              <a:rPr lang="he-IL" smtClean="0"/>
              <a:t>כל הזכויות שומרות להדס פדהאל</a:t>
            </a:r>
            <a:endParaRPr lang="he-IL"/>
          </a:p>
        </p:txBody>
      </p:sp>
      <p:sp>
        <p:nvSpPr>
          <p:cNvPr id="9" name="מציין מיקום של מספר שקופית 8"/>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80513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3BFF41AE-E889-45B3-B796-FC47C588C114}" type="datetime8">
              <a:rPr lang="he-IL" smtClean="0"/>
              <a:t>07 דצמבר 23</a:t>
            </a:fld>
            <a:endParaRPr lang="he-IL"/>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2519737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F5DF1870-39D2-499E-8637-198FE0C8DDB1}" type="datetime8">
              <a:rPr lang="he-IL" smtClean="0"/>
              <a:t>07 דצמבר 23</a:t>
            </a:fld>
            <a:endParaRPr lang="he-IL"/>
          </a:p>
        </p:txBody>
      </p:sp>
      <p:sp>
        <p:nvSpPr>
          <p:cNvPr id="3" name="מציין מיקום של כותרת תחתונה 2"/>
          <p:cNvSpPr>
            <a:spLocks noGrp="1"/>
          </p:cNvSpPr>
          <p:nvPr>
            <p:ph type="ftr" sz="quarter" idx="11"/>
          </p:nvPr>
        </p:nvSpPr>
        <p:spPr/>
        <p:txBody>
          <a:bodyPr/>
          <a:lstStyle/>
          <a:p>
            <a:r>
              <a:rPr lang="he-IL" smtClean="0"/>
              <a:t>כל הזכויות שומרות להדס פדהאל</a:t>
            </a:r>
            <a:endParaRPr lang="he-IL"/>
          </a:p>
        </p:txBody>
      </p:sp>
      <p:sp>
        <p:nvSpPr>
          <p:cNvPr id="4" name="מציין מיקום של מספר שקופית 3"/>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2897992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5F30A07-5FA9-4E95-A435-EEB00B56E46C}" type="datetime8">
              <a:rPr lang="he-IL" smtClean="0"/>
              <a:t>07 דצמבר 23</a:t>
            </a:fld>
            <a:endParaRPr lang="he-IL"/>
          </a:p>
        </p:txBody>
      </p:sp>
      <p:sp>
        <p:nvSpPr>
          <p:cNvPr id="6" name="מציין מיקום של כותרת תחתונה 5"/>
          <p:cNvSpPr>
            <a:spLocks noGrp="1"/>
          </p:cNvSpPr>
          <p:nvPr>
            <p:ph type="ftr" sz="quarter" idx="11"/>
          </p:nvPr>
        </p:nvSpPr>
        <p:spPr/>
        <p:txBody>
          <a:bodyPr/>
          <a:lstStyle/>
          <a:p>
            <a:r>
              <a:rPr lang="he-IL" smtClean="0"/>
              <a:t>כל הזכויות שומרות להדס פדהאל</a:t>
            </a:r>
            <a:endParaRPr lang="he-IL"/>
          </a:p>
        </p:txBody>
      </p:sp>
      <p:sp>
        <p:nvSpPr>
          <p:cNvPr id="7" name="מציין מיקום של מספר שקופית 6"/>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2783375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C44F843A-4042-468D-82FA-95A1130F9F27}" type="datetime8">
              <a:rPr lang="he-IL" smtClean="0"/>
              <a:t>07 דצמבר 23</a:t>
            </a:fld>
            <a:endParaRPr lang="he-IL"/>
          </a:p>
        </p:txBody>
      </p:sp>
      <p:sp>
        <p:nvSpPr>
          <p:cNvPr id="6" name="מציין מיקום של כותרת תחתונה 5"/>
          <p:cNvSpPr>
            <a:spLocks noGrp="1"/>
          </p:cNvSpPr>
          <p:nvPr>
            <p:ph type="ftr" sz="quarter" idx="11"/>
          </p:nvPr>
        </p:nvSpPr>
        <p:spPr/>
        <p:txBody>
          <a:bodyPr/>
          <a:lstStyle/>
          <a:p>
            <a:r>
              <a:rPr lang="he-IL" smtClean="0"/>
              <a:t>כל הזכויות שומרות להדס פדהאל</a:t>
            </a:r>
            <a:endParaRPr lang="he-IL"/>
          </a:p>
        </p:txBody>
      </p:sp>
      <p:sp>
        <p:nvSpPr>
          <p:cNvPr id="7" name="מציין מיקום של מספר שקופית 6"/>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617767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6597D51-9BDE-4B35-96DC-D8E12ADD7FE7}" type="datetime8">
              <a:rPr lang="he-IL" smtClean="0"/>
              <a:t>07 דצמבר 23</a:t>
            </a:fld>
            <a:endParaRPr lang="he-IL"/>
          </a:p>
        </p:txBody>
      </p:sp>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3581815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E31C407-4BE8-43E3-8C50-31FB397165CC}" type="datetime8">
              <a:rPr lang="he-IL" smtClean="0"/>
              <a:t>07 דצמבר 23</a:t>
            </a:fld>
            <a:endParaRPr lang="he-IL"/>
          </a:p>
        </p:txBody>
      </p:sp>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a:t>
            </a:fld>
            <a:endParaRPr lang="he-IL"/>
          </a:p>
        </p:txBody>
      </p:sp>
    </p:spTree>
    <p:extLst>
      <p:ext uri="{BB962C8B-B14F-4D97-AF65-F5344CB8AC3E}">
        <p14:creationId xmlns:p14="http://schemas.microsoft.com/office/powerpoint/2010/main" val="399015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7000"/>
            <a:lum/>
          </a:blip>
          <a:srcRect/>
          <a:stretch>
            <a:fillRect l="-6000" r="-6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5EC426D-151B-4426-A495-68087E57322E}" type="datetime8">
              <a:rPr lang="he-IL" smtClean="0"/>
              <a:t>07 דצמבר 23</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2023DFD-DD87-4E04-B616-DA2269971923}" type="slidenum">
              <a:rPr lang="he-IL" smtClean="0"/>
              <a:t>‹#›</a:t>
            </a:fld>
            <a:endParaRPr lang="he-IL"/>
          </a:p>
        </p:txBody>
      </p:sp>
    </p:spTree>
    <p:extLst>
      <p:ext uri="{BB962C8B-B14F-4D97-AF65-F5344CB8AC3E}">
        <p14:creationId xmlns:p14="http://schemas.microsoft.com/office/powerpoint/2010/main" val="2771056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l="-17000" r="-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rmAutofit/>
          </a:bodyPr>
          <a:lstStyle/>
          <a:p>
            <a:r>
              <a:rPr lang="he-IL" sz="6000" dirty="0" smtClean="0">
                <a:effectLst>
                  <a:outerShdw blurRad="38100" dist="38100" dir="2700000" algn="tl">
                    <a:srgbClr val="000000">
                      <a:alpha val="43137"/>
                    </a:srgbClr>
                  </a:outerShdw>
                </a:effectLst>
                <a:latin typeface="Calibri" pitchFamily="34" charset="0"/>
                <a:cs typeface="Calibri" pitchFamily="34" charset="0"/>
              </a:rPr>
              <a:t>חיזוק חיסוני </a:t>
            </a:r>
            <a:endParaRPr lang="he-IL" sz="6000" dirty="0">
              <a:effectLst>
                <a:outerShdw blurRad="38100" dist="38100" dir="2700000" algn="tl">
                  <a:srgbClr val="000000">
                    <a:alpha val="43137"/>
                  </a:srgbClr>
                </a:outerShdw>
              </a:effectLst>
              <a:latin typeface="Calibri" pitchFamily="34" charset="0"/>
              <a:cs typeface="Calibri" pitchFamily="34" charset="0"/>
            </a:endParaRPr>
          </a:p>
        </p:txBody>
      </p:sp>
      <p:sp>
        <p:nvSpPr>
          <p:cNvPr id="3" name="כותרת משנה 2"/>
          <p:cNvSpPr>
            <a:spLocks noGrp="1"/>
          </p:cNvSpPr>
          <p:nvPr>
            <p:ph type="subTitle" idx="1"/>
          </p:nvPr>
        </p:nvSpPr>
        <p:spPr>
          <a:xfrm>
            <a:off x="1475656" y="4437112"/>
            <a:ext cx="6400800" cy="1752600"/>
          </a:xfrm>
        </p:spPr>
        <p:txBody>
          <a:bodyPr>
            <a:normAutofit fontScale="92500"/>
          </a:bodyPr>
          <a:lstStyle/>
          <a:p>
            <a:r>
              <a:rPr lang="he-IL" dirty="0" smtClean="0">
                <a:solidFill>
                  <a:schemeClr val="tx1"/>
                </a:solidFill>
              </a:rPr>
              <a:t>הדס פדהאל </a:t>
            </a:r>
            <a:r>
              <a:rPr lang="en-US" dirty="0" smtClean="0">
                <a:solidFill>
                  <a:schemeClr val="tx1"/>
                </a:solidFill>
              </a:rPr>
              <a:t/>
            </a:r>
            <a:br>
              <a:rPr lang="en-US" dirty="0" smtClean="0">
                <a:solidFill>
                  <a:schemeClr val="tx1"/>
                </a:solidFill>
              </a:rPr>
            </a:br>
            <a:r>
              <a:rPr lang="he-IL" dirty="0" smtClean="0">
                <a:solidFill>
                  <a:schemeClr val="tx1"/>
                </a:solidFill>
              </a:rPr>
              <a:t>הרבליסטית קלינית </a:t>
            </a:r>
            <a:r>
              <a:rPr lang="en-US" dirty="0" smtClean="0">
                <a:solidFill>
                  <a:schemeClr val="tx1"/>
                </a:solidFill>
              </a:rPr>
              <a:t>CL.H</a:t>
            </a:r>
            <a:br>
              <a:rPr lang="en-US" dirty="0" smtClean="0">
                <a:solidFill>
                  <a:schemeClr val="tx1"/>
                </a:solidFill>
              </a:rPr>
            </a:br>
            <a:r>
              <a:rPr lang="he-IL" dirty="0" smtClean="0">
                <a:solidFill>
                  <a:schemeClr val="tx1"/>
                </a:solidFill>
              </a:rPr>
              <a:t>יועצת לבריאות טבעית עפ"י גישת הרמב"ם</a:t>
            </a:r>
          </a:p>
          <a:p>
            <a:endParaRPr lang="he-IL" dirty="0"/>
          </a:p>
        </p:txBody>
      </p:sp>
    </p:spTree>
    <p:extLst>
      <p:ext uri="{BB962C8B-B14F-4D97-AF65-F5344CB8AC3E}">
        <p14:creationId xmlns:p14="http://schemas.microsoft.com/office/powerpoint/2010/main" val="2118003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רקע כללי</a:t>
            </a:r>
            <a:endParaRPr lang="he-IL" dirty="0"/>
          </a:p>
        </p:txBody>
      </p:sp>
      <p:sp>
        <p:nvSpPr>
          <p:cNvPr id="3" name="מציין מיקום תוכן 2"/>
          <p:cNvSpPr>
            <a:spLocks noGrp="1"/>
          </p:cNvSpPr>
          <p:nvPr>
            <p:ph idx="1"/>
          </p:nvPr>
        </p:nvSpPr>
        <p:spPr>
          <a:xfrm>
            <a:off x="457200" y="1484784"/>
            <a:ext cx="8229600" cy="4641379"/>
          </a:xfrm>
        </p:spPr>
        <p:txBody>
          <a:bodyPr>
            <a:normAutofit lnSpcReduction="10000"/>
          </a:bodyPr>
          <a:lstStyle/>
          <a:p>
            <a:r>
              <a:rPr lang="he-IL" sz="2400" dirty="0" smtClean="0"/>
              <a:t>חיזוק חיסוני הוא בעצם הגברת עמידות והתמודדות של תאי מערכת החיסון עם הימצאות של רעלים בגוף .</a:t>
            </a:r>
          </a:p>
          <a:p>
            <a:r>
              <a:rPr lang="he-IL" sz="2400" dirty="0" smtClean="0"/>
              <a:t>כל עוד קיימים רעלים מסוגים מסוימים בגופני ,הן ממקור אקסוגני והן ממקור אנדוגני, מערכת החיסון נמצאת בתהליך של התעסקות עם פינוי והוצאה ,וזהו מצב שמתפרש כחולי .</a:t>
            </a:r>
          </a:p>
          <a:p>
            <a:r>
              <a:rPr lang="he-IL" sz="2400" dirty="0" smtClean="0"/>
              <a:t>עיקר תחילת המחלות הוויראליות והזיהומיות יהיו ממצב של תחילת פינוי הרעלים מהגוף ומתפרש בגופנו כמצב של מחלה , משום שמערכת הגוף מפנה את כל משאביה לפינוי רעלים ,ובשל כך מתקיים מצב המצאות של סימפטומים כגון נזלת ,חום ,כאב וכדומה.</a:t>
            </a:r>
          </a:p>
          <a:p>
            <a:r>
              <a:rPr lang="he-IL" sz="2400" dirty="0" smtClean="0"/>
              <a:t>בעצם ,אם לא יתבצע מצב בו יתחיל הפינוי או אם נעצור את תהליך הפינוי אנו יכולים להגיע למצב בו יש העדר ריפוי ולהגיע לתהליך של מחלה כרונית .</a:t>
            </a:r>
          </a:p>
          <a:p>
            <a:endParaRPr lang="he-IL" sz="2400" dirty="0"/>
          </a:p>
        </p:txBody>
      </p:sp>
      <p:sp>
        <p:nvSpPr>
          <p:cNvPr id="4" name="מציין מיקום של כותרת תחתונה 3"/>
          <p:cNvSpPr>
            <a:spLocks noGrp="1"/>
          </p:cNvSpPr>
          <p:nvPr>
            <p:ph type="ftr" sz="quarter" idx="11"/>
          </p:nvPr>
        </p:nvSpPr>
        <p:spPr/>
        <p:txBody>
          <a:bodyPr/>
          <a:lstStyle/>
          <a:p>
            <a:r>
              <a:rPr lang="he-IL" dirty="0" smtClean="0"/>
              <a:t>כל הזכויות שומרות להדס פדהאל</a:t>
            </a:r>
            <a:endParaRPr lang="he-IL" dirty="0"/>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a:t>
            </a:fld>
            <a:endParaRPr lang="he-IL"/>
          </a:p>
        </p:txBody>
      </p:sp>
    </p:spTree>
    <p:extLst>
      <p:ext uri="{BB962C8B-B14F-4D97-AF65-F5344CB8AC3E}">
        <p14:creationId xmlns:p14="http://schemas.microsoft.com/office/powerpoint/2010/main" val="1412679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רקע כללי</a:t>
            </a:r>
            <a:endParaRPr lang="he-IL" dirty="0"/>
          </a:p>
        </p:txBody>
      </p:sp>
      <p:sp>
        <p:nvSpPr>
          <p:cNvPr id="3" name="מציין מיקום תוכן 2"/>
          <p:cNvSpPr>
            <a:spLocks noGrp="1"/>
          </p:cNvSpPr>
          <p:nvPr>
            <p:ph idx="1"/>
          </p:nvPr>
        </p:nvSpPr>
        <p:spPr/>
        <p:txBody>
          <a:bodyPr>
            <a:normAutofit/>
          </a:bodyPr>
          <a:lstStyle/>
          <a:p>
            <a:r>
              <a:rPr lang="he-IL" sz="2400" dirty="0" smtClean="0"/>
              <a:t>תאי מערכת החיסון מפקחים על החומרים המטבוליים המיוצרים ע"י חיידקי המעיים ,כאשר מערכת החיסון תזהה מצב של עקה היא תגביר ייצור של תאי המגבירים תסמינים של כאב, נפיחות , דלקת ,שלשול ועוד..</a:t>
            </a:r>
          </a:p>
          <a:p>
            <a:r>
              <a:rPr lang="he-IL" sz="2400" dirty="0" smtClean="0"/>
              <a:t>וכאשר התאים הללו שמגבירים תסמינים מגיעים לזרם הדם, טווח ההשפעה שלהם מתרחב וכך חווים תסמינים באזורים אחרים בגוף כמו כאבי ראש כאבי גפיים וכדו'.</a:t>
            </a:r>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a:t>
            </a:fld>
            <a:endParaRPr lang="he-IL"/>
          </a:p>
        </p:txBody>
      </p:sp>
    </p:spTree>
    <p:extLst>
      <p:ext uri="{BB962C8B-B14F-4D97-AF65-F5344CB8AC3E}">
        <p14:creationId xmlns:p14="http://schemas.microsoft.com/office/powerpoint/2010/main" val="4078755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בקצרה על תאי מערכת החיסון </a:t>
            </a:r>
          </a:p>
        </p:txBody>
      </p:sp>
      <p:sp>
        <p:nvSpPr>
          <p:cNvPr id="3" name="מציין מיקום תוכן 2"/>
          <p:cNvSpPr>
            <a:spLocks noGrp="1"/>
          </p:cNvSpPr>
          <p:nvPr>
            <p:ph idx="1"/>
          </p:nvPr>
        </p:nvSpPr>
        <p:spPr/>
        <p:txBody>
          <a:bodyPr>
            <a:normAutofit fontScale="77500" lnSpcReduction="20000"/>
          </a:bodyPr>
          <a:lstStyle/>
          <a:p>
            <a:r>
              <a:rPr lang="he-IL" sz="3100" dirty="0"/>
              <a:t>מערכת החיסון תפקידה להגן על הגוף מפני </a:t>
            </a:r>
            <a:r>
              <a:rPr lang="he-IL" sz="3100" dirty="0" smtClean="0"/>
              <a:t>חוסר איזון אשר בו משגשגים ביתר שאת ,וירוסים </a:t>
            </a:r>
            <a:r>
              <a:rPr lang="he-IL" sz="3100" dirty="0"/>
              <a:t>חיידקים </a:t>
            </a:r>
            <a:r>
              <a:rPr lang="he-IL" sz="3100" dirty="0" smtClean="0"/>
              <a:t>,פטריות.</a:t>
            </a:r>
          </a:p>
          <a:p>
            <a:r>
              <a:rPr lang="he-IL" sz="3100" dirty="0" smtClean="0"/>
              <a:t>בנוסף </a:t>
            </a:r>
            <a:r>
              <a:rPr lang="he-IL" sz="3100" dirty="0"/>
              <a:t>תפקידה לסלק ולהשמיד תאים שעבודתם הסתיימה או להשמיד תאים שעלולים להיות סרטניים. </a:t>
            </a:r>
          </a:p>
          <a:p>
            <a:r>
              <a:rPr lang="he-IL" sz="3100" dirty="0"/>
              <a:t>שורת תאים לבנה:</a:t>
            </a:r>
            <a:r>
              <a:rPr lang="en-US" sz="3100" dirty="0"/>
              <a:t/>
            </a:r>
            <a:br>
              <a:rPr lang="en-US" sz="3100" dirty="0"/>
            </a:br>
            <a:r>
              <a:rPr lang="he-IL" sz="3100" u="sng" dirty="0"/>
              <a:t>נויטרופילים:</a:t>
            </a:r>
            <a:r>
              <a:rPr lang="he-IL" sz="3100" dirty="0"/>
              <a:t> קו ההגנה הראשוני נגד </a:t>
            </a:r>
            <a:r>
              <a:rPr lang="he-IL" sz="3100" dirty="0" smtClean="0"/>
              <a:t>פתוגניים.</a:t>
            </a:r>
            <a:endParaRPr lang="he-IL" sz="3100" dirty="0"/>
          </a:p>
          <a:p>
            <a:r>
              <a:rPr lang="he-IL" sz="3100" u="sng" dirty="0"/>
              <a:t>לימפוציטים:</a:t>
            </a:r>
            <a:r>
              <a:rPr lang="he-IL" sz="3100" dirty="0"/>
              <a:t> תאי </a:t>
            </a:r>
            <a:r>
              <a:rPr lang="en-US" sz="3100" dirty="0"/>
              <a:t>B</a:t>
            </a:r>
            <a:r>
              <a:rPr lang="he-IL" sz="3100" dirty="0"/>
              <a:t> - יוצרי נוגדנים </a:t>
            </a:r>
            <a:r>
              <a:rPr lang="en-US" sz="3100" dirty="0"/>
              <a:t/>
            </a:r>
            <a:br>
              <a:rPr lang="en-US" sz="3100" dirty="0"/>
            </a:br>
            <a:r>
              <a:rPr lang="he-IL" sz="3100" dirty="0"/>
              <a:t>	         </a:t>
            </a:r>
            <a:r>
              <a:rPr lang="he-IL" sz="3100" dirty="0" smtClean="0"/>
              <a:t> </a:t>
            </a:r>
            <a:r>
              <a:rPr lang="he-IL" sz="3100" dirty="0"/>
              <a:t>תאי </a:t>
            </a:r>
            <a:r>
              <a:rPr lang="en-US" sz="3100" dirty="0"/>
              <a:t>NK</a:t>
            </a:r>
            <a:r>
              <a:rPr lang="he-IL" sz="3100" dirty="0"/>
              <a:t> ותאי </a:t>
            </a:r>
            <a:r>
              <a:rPr lang="en-US" sz="3100" dirty="0"/>
              <a:t>T</a:t>
            </a:r>
            <a:r>
              <a:rPr lang="he-IL" sz="3100" dirty="0"/>
              <a:t>- משמידי תאים שהפכו סרטניים </a:t>
            </a:r>
            <a:r>
              <a:rPr lang="en-US" sz="3100" dirty="0"/>
              <a:t> </a:t>
            </a:r>
            <a:r>
              <a:rPr lang="he-IL" sz="3100" dirty="0"/>
              <a:t/>
            </a:r>
            <a:br>
              <a:rPr lang="he-IL" sz="3100" dirty="0"/>
            </a:br>
            <a:r>
              <a:rPr lang="en-US" sz="3100" dirty="0"/>
              <a:t> </a:t>
            </a:r>
            <a:r>
              <a:rPr lang="en-US" sz="3100" dirty="0" smtClean="0"/>
              <a:t>                </a:t>
            </a:r>
            <a:r>
              <a:rPr lang="he-IL" sz="3100" dirty="0"/>
              <a:t>ונגיפים</a:t>
            </a:r>
            <a:r>
              <a:rPr lang="en-US" sz="3100" dirty="0"/>
              <a:t>.</a:t>
            </a:r>
            <a:br>
              <a:rPr lang="en-US" sz="3100" dirty="0"/>
            </a:br>
            <a:r>
              <a:rPr lang="he-IL" sz="3100" dirty="0"/>
              <a:t>               </a:t>
            </a:r>
            <a:r>
              <a:rPr lang="he-IL" sz="3100" dirty="0" smtClean="0"/>
              <a:t>  </a:t>
            </a:r>
            <a:r>
              <a:rPr lang="he-IL" sz="3100" dirty="0"/>
              <a:t>תאי </a:t>
            </a:r>
            <a:r>
              <a:rPr lang="en-US" sz="3100" dirty="0"/>
              <a:t>T- HELLPER</a:t>
            </a:r>
            <a:r>
              <a:rPr lang="he-IL" sz="3100" dirty="0"/>
              <a:t> –מפרישים ציטוקינים</a:t>
            </a:r>
            <a:r>
              <a:rPr lang="en-US" sz="3100" dirty="0"/>
              <a:t>.</a:t>
            </a:r>
          </a:p>
          <a:p>
            <a:r>
              <a:rPr lang="he-IL" sz="3100" u="sng" dirty="0"/>
              <a:t>ציטוקינים:</a:t>
            </a:r>
            <a:r>
              <a:rPr lang="he-IL" sz="3100" dirty="0"/>
              <a:t> מופרשים מהלויקוציטים ומתאים מגורים, אשר מופרשים לתאים ונמצאים בנוזלי הגוף, הם מסייעים ליצור תגובה חיסונית. מפרישים חומרים המונעים שגשוג של נגיפים מעודדים אפפטוזיס ומעכבי גדילה של תאים סרטניים</a:t>
            </a:r>
            <a:r>
              <a:rPr lang="en-US" sz="3100" dirty="0"/>
              <a:t> </a:t>
            </a:r>
            <a:r>
              <a:rPr lang="en-US" dirty="0"/>
              <a:t>.</a:t>
            </a:r>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4</a:t>
            </a:fld>
            <a:endParaRPr lang="he-IL"/>
          </a:p>
        </p:txBody>
      </p:sp>
    </p:spTree>
    <p:extLst>
      <p:ext uri="{BB962C8B-B14F-4D97-AF65-F5344CB8AC3E}">
        <p14:creationId xmlns:p14="http://schemas.microsoft.com/office/powerpoint/2010/main" val="1135111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תאי מערכת החיסון </a:t>
            </a:r>
            <a:endParaRPr lang="he-IL" dirty="0"/>
          </a:p>
        </p:txBody>
      </p:sp>
      <p:pic>
        <p:nvPicPr>
          <p:cNvPr id="4" name="מציין מיקום תוכן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1628800"/>
            <a:ext cx="6336704" cy="4752528"/>
          </a:xfrm>
          <a:scene3d>
            <a:camera prst="orthographicFront"/>
            <a:lightRig rig="threePt" dir="t"/>
          </a:scene3d>
          <a:sp3d>
            <a:bevelT/>
            <a:bevelB/>
          </a:sp3d>
        </p:spPr>
      </p:pic>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5</a:t>
            </a:fld>
            <a:endParaRPr lang="he-IL"/>
          </a:p>
        </p:txBody>
      </p:sp>
    </p:spTree>
    <p:extLst>
      <p:ext uri="{BB962C8B-B14F-4D97-AF65-F5344CB8AC3E}">
        <p14:creationId xmlns:p14="http://schemas.microsoft.com/office/powerpoint/2010/main" val="202140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מערכת החיסון</a:t>
            </a:r>
            <a:endParaRPr lang="he-IL" dirty="0"/>
          </a:p>
        </p:txBody>
      </p:sp>
      <p:sp>
        <p:nvSpPr>
          <p:cNvPr id="3" name="מציין מיקום תוכן 2"/>
          <p:cNvSpPr>
            <a:spLocks noGrp="1"/>
          </p:cNvSpPr>
          <p:nvPr>
            <p:ph idx="1"/>
          </p:nvPr>
        </p:nvSpPr>
        <p:spPr>
          <a:xfrm>
            <a:off x="457200" y="1268760"/>
            <a:ext cx="8229600" cy="5184576"/>
          </a:xfrm>
        </p:spPr>
        <p:txBody>
          <a:bodyPr>
            <a:normAutofit fontScale="92500" lnSpcReduction="10000"/>
          </a:bodyPr>
          <a:lstStyle/>
          <a:p>
            <a:r>
              <a:rPr lang="he-IL" sz="2600" dirty="0" smtClean="0"/>
              <a:t>מחלות הם בעצם סוג של ליקוי בתפקוד הפיזיולוגי של האדם.</a:t>
            </a:r>
          </a:p>
          <a:p>
            <a:r>
              <a:rPr lang="he-IL" sz="2600" dirty="0" smtClean="0"/>
              <a:t>הליקויים נגרמים מסיבות שונות ,לכל אדם ליקוי שונה ועל כן הטיפול יהיה שונה .</a:t>
            </a:r>
          </a:p>
          <a:p>
            <a:r>
              <a:rPr lang="he-IL" sz="2600" dirty="0" smtClean="0"/>
              <a:t>מחלה היא בעצם תוצאה של שלב פעיל מידי בתהליך מטבולי שמתרחש בגוף , שלב שיצא מאיזון או יצא משליטה .</a:t>
            </a:r>
          </a:p>
          <a:p>
            <a:r>
              <a:rPr lang="he-IL" sz="2600" dirty="0" smtClean="0"/>
              <a:t>כאשר נתקן את השלב הבעייתי בתהליך נגיע למצב של איזון .</a:t>
            </a:r>
          </a:p>
          <a:p>
            <a:r>
              <a:rPr lang="he-IL" sz="2600" dirty="0" smtClean="0"/>
              <a:t>על מנת להגיע למצב חיסוני טוב שיהווה מצב תפקוד גופני ופיזיולוגי מיטבי , צריך להתמיד במצב של שאיפה למצב בו מתקיים  אורח חיים תקין .</a:t>
            </a:r>
          </a:p>
          <a:p>
            <a:r>
              <a:rPr lang="he-IL" sz="2600" dirty="0" smtClean="0"/>
              <a:t>למשל כאשר אנשים נמצאים במצבי לחץ ואוכלים לא בריא או אוכל כמו ג'אנק פוד אנו נגביר חשיפה לרעלים ועלולים להיכנס למצב של מחלה זיהומית .</a:t>
            </a:r>
            <a:r>
              <a:rPr lang="he-IL" sz="2600" dirty="0"/>
              <a:t> </a:t>
            </a:r>
            <a:endParaRPr lang="he-IL" sz="2600" dirty="0" smtClean="0"/>
          </a:p>
          <a:p>
            <a:r>
              <a:rPr lang="he-IL" sz="2600" dirty="0" smtClean="0"/>
              <a:t>כאשר </a:t>
            </a:r>
            <a:r>
              <a:rPr lang="he-IL" sz="2600" dirty="0"/>
              <a:t>מצב זה קורה יהיה </a:t>
            </a:r>
            <a:r>
              <a:rPr lang="he-IL" sz="2600" u="sng" dirty="0"/>
              <a:t>שינוי בביטוי הגנטי </a:t>
            </a:r>
            <a:r>
              <a:rPr lang="he-IL" sz="2600" dirty="0"/>
              <a:t>שלנו בתאים בגוף וזה יהיה ניכר גם בבדיקות הדם .</a:t>
            </a:r>
          </a:p>
          <a:p>
            <a:endParaRPr lang="he-IL" sz="2400" dirty="0" smtClean="0"/>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6</a:t>
            </a:fld>
            <a:endParaRPr lang="he-IL"/>
          </a:p>
        </p:txBody>
      </p:sp>
    </p:spTree>
    <p:extLst>
      <p:ext uri="{BB962C8B-B14F-4D97-AF65-F5344CB8AC3E}">
        <p14:creationId xmlns:p14="http://schemas.microsoft.com/office/powerpoint/2010/main" val="1529524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מערכת החיסון</a:t>
            </a:r>
            <a:endParaRPr lang="he-IL" dirty="0"/>
          </a:p>
        </p:txBody>
      </p:sp>
      <p:sp>
        <p:nvSpPr>
          <p:cNvPr id="3" name="מציין מיקום תוכן 2"/>
          <p:cNvSpPr>
            <a:spLocks noGrp="1"/>
          </p:cNvSpPr>
          <p:nvPr>
            <p:ph idx="1"/>
          </p:nvPr>
        </p:nvSpPr>
        <p:spPr/>
        <p:txBody>
          <a:bodyPr>
            <a:normAutofit/>
          </a:bodyPr>
          <a:lstStyle/>
          <a:p>
            <a:r>
              <a:rPr lang="he-IL" sz="2400" dirty="0" smtClean="0"/>
              <a:t>מתח ,רעלים סביבתיים יכולים להשפיע על האפגנטיקה ולשנות דפוסי התנהגות של גנים מה שמסביר תחילה של חוסר איזון חיסוני שיכול להוביל למצב חוסר איזון זמני ומשם אף למצב של מחלה כרונית.</a:t>
            </a:r>
          </a:p>
          <a:p>
            <a:r>
              <a:rPr lang="he-IL" sz="2400" dirty="0" smtClean="0"/>
              <a:t>כאשר יהיה מצב בו הגוף מוצף ברעלים התהליך הראשוני של מצב נטרול הרעלים מתבצע ע"י אנזימים </a:t>
            </a:r>
            <a:r>
              <a:rPr lang="he-IL" sz="2400" u="sng" dirty="0" smtClean="0"/>
              <a:t>ממשפחת ציטוכורם </a:t>
            </a:r>
            <a:r>
              <a:rPr lang="en-US" sz="2400" u="sng" dirty="0" smtClean="0"/>
              <a:t>P450</a:t>
            </a:r>
            <a:endParaRPr lang="he-IL" sz="2400" u="sng" dirty="0" smtClean="0"/>
          </a:p>
          <a:p>
            <a:r>
              <a:rPr lang="he-IL" sz="2400" dirty="0" smtClean="0"/>
              <a:t>תהליך נטרול הרעלים יתחיל ע"י הגברת צריכה של ויטמינים ומינרלים הבאים: </a:t>
            </a:r>
            <a:r>
              <a:rPr lang="en-US" sz="2400" dirty="0" smtClean="0"/>
              <a:t>B6,B1,B12,</a:t>
            </a:r>
            <a:r>
              <a:rPr lang="he-IL" sz="2400" dirty="0" smtClean="0"/>
              <a:t>חומצה פולית , גלותטיון.</a:t>
            </a:r>
            <a:endParaRPr lang="en-US" sz="2400" dirty="0" smtClean="0"/>
          </a:p>
          <a:p>
            <a:r>
              <a:rPr lang="he-IL" sz="2400" dirty="0" smtClean="0"/>
              <a:t>נציין כי כל אדם מנטרל חומרים רעילים בדרכים שונות. </a:t>
            </a:r>
          </a:p>
          <a:p>
            <a:pPr marL="0" indent="0">
              <a:buNone/>
            </a:pP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7</a:t>
            </a:fld>
            <a:endParaRPr lang="he-IL"/>
          </a:p>
        </p:txBody>
      </p:sp>
    </p:spTree>
    <p:extLst>
      <p:ext uri="{BB962C8B-B14F-4D97-AF65-F5344CB8AC3E}">
        <p14:creationId xmlns:p14="http://schemas.microsoft.com/office/powerpoint/2010/main" val="1855596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גליקוזינולאטים ועוד..</a:t>
            </a:r>
            <a:endParaRPr lang="he-IL" dirty="0"/>
          </a:p>
        </p:txBody>
      </p:sp>
      <p:sp>
        <p:nvSpPr>
          <p:cNvPr id="3" name="מציין מיקום תוכן 2"/>
          <p:cNvSpPr>
            <a:spLocks noGrp="1"/>
          </p:cNvSpPr>
          <p:nvPr>
            <p:ph idx="1"/>
          </p:nvPr>
        </p:nvSpPr>
        <p:spPr>
          <a:xfrm>
            <a:off x="457200" y="1412776"/>
            <a:ext cx="8229600" cy="4824536"/>
          </a:xfrm>
        </p:spPr>
        <p:txBody>
          <a:bodyPr>
            <a:normAutofit/>
          </a:bodyPr>
          <a:lstStyle/>
          <a:p>
            <a:r>
              <a:rPr lang="he-IL" sz="2400" dirty="0"/>
              <a:t>הנטרול העיקרי מתבצע ע"י רכיבים תזונתיים בשם </a:t>
            </a:r>
            <a:r>
              <a:rPr lang="he-IL" sz="2400" u="sng" dirty="0"/>
              <a:t>גליקוזינולטים</a:t>
            </a:r>
          </a:p>
          <a:p>
            <a:r>
              <a:rPr lang="he-IL" sz="2400" dirty="0" smtClean="0"/>
              <a:t>והם גם מעודדים את הגוף לנטרול רעלים ,נמצא את הרכיבים ב:</a:t>
            </a:r>
            <a:r>
              <a:rPr lang="en-US" sz="2400" dirty="0" smtClean="0"/>
              <a:t/>
            </a:r>
            <a:br>
              <a:rPr lang="en-US" sz="2400" dirty="0" smtClean="0"/>
            </a:br>
            <a:r>
              <a:rPr lang="he-IL" sz="2400" dirty="0" smtClean="0"/>
              <a:t>כרובית ,כרוב ניצנים, ברוקולי ,תה ירוק , כורכום, אבץ, ענבים אדומות ערמונים , רימונים המכילים חומצה אלגית ,סויה .</a:t>
            </a:r>
            <a:r>
              <a:rPr lang="en-US" sz="2400" dirty="0" smtClean="0"/>
              <a:t/>
            </a:r>
            <a:br>
              <a:rPr lang="en-US" sz="2400" dirty="0" smtClean="0"/>
            </a:br>
            <a:r>
              <a:rPr lang="he-IL" sz="2400" dirty="0" smtClean="0"/>
              <a:t>כל אלו מסייעים לתהליך נטרול הרעלים</a:t>
            </a:r>
          </a:p>
          <a:p>
            <a:r>
              <a:rPr lang="he-IL" sz="2400" dirty="0" smtClean="0"/>
              <a:t>ככל שנצרוך מהם כמות יותר גדולה במזון נפעיל את תהליך נטרול הרעלים ביעילות רבה יותר .</a:t>
            </a:r>
          </a:p>
          <a:p>
            <a:r>
              <a:rPr lang="he-IL" sz="2400" dirty="0" smtClean="0"/>
              <a:t>מינרלים רעילים כגון מתכות כמו קדמיום ,כספית וכד'.. מנוטרלים ע"י חלבונים בשם </a:t>
            </a:r>
            <a:r>
              <a:rPr lang="he-IL" sz="2400" u="sng" dirty="0" smtClean="0"/>
              <a:t>מתלותיונינים</a:t>
            </a:r>
            <a:r>
              <a:rPr lang="he-IL" sz="2400" dirty="0" smtClean="0"/>
              <a:t> אשר הם נקשרים למינרל ומוציאים אותו החוצה בדרכי הפינוי של הגוף .</a:t>
            </a:r>
          </a:p>
          <a:p>
            <a:r>
              <a:rPr lang="he-IL" sz="2400" dirty="0" smtClean="0"/>
              <a:t>הגברת הביטוי של המתלותיונינים ע"י צריכת רכיבים צמחיים כמו צמח אנדרוגרפיס פניקולטה , כורכומין , כושתית .</a:t>
            </a:r>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8</a:t>
            </a:fld>
            <a:endParaRPr lang="he-IL"/>
          </a:p>
        </p:txBody>
      </p:sp>
    </p:spTree>
    <p:extLst>
      <p:ext uri="{BB962C8B-B14F-4D97-AF65-F5344CB8AC3E}">
        <p14:creationId xmlns:p14="http://schemas.microsoft.com/office/powerpoint/2010/main" val="1699792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גליקוזינולאטים ועוד..</a:t>
            </a:r>
          </a:p>
        </p:txBody>
      </p:sp>
      <p:sp>
        <p:nvSpPr>
          <p:cNvPr id="3" name="מציין מיקום תוכן 2"/>
          <p:cNvSpPr>
            <a:spLocks noGrp="1"/>
          </p:cNvSpPr>
          <p:nvPr>
            <p:ph idx="1"/>
          </p:nvPr>
        </p:nvSpPr>
        <p:spPr/>
        <p:txBody>
          <a:bodyPr/>
          <a:lstStyle/>
          <a:p>
            <a:r>
              <a:rPr lang="he-IL" sz="2400" dirty="0"/>
              <a:t>מזונות שמפעילים את מנגנון הנ"ל עשירים </a:t>
            </a:r>
            <a:r>
              <a:rPr lang="he-IL" sz="2400" u="sng" dirty="0" err="1"/>
              <a:t>בח</a:t>
            </a:r>
            <a:r>
              <a:rPr lang="he-IL" sz="2400" u="sng" dirty="0"/>
              <a:t>. אמינו ציסטאין </a:t>
            </a:r>
            <a:r>
              <a:rPr lang="he-IL" sz="2400" dirty="0"/>
              <a:t>שמכילה גופרית וכך החלבונים נקשרים למינרלים בחוזקה </a:t>
            </a:r>
            <a:r>
              <a:rPr lang="he-IL" sz="2400" dirty="0" smtClean="0"/>
              <a:t>וכך מוצאים </a:t>
            </a:r>
            <a:r>
              <a:rPr lang="he-IL" sz="2400" dirty="0"/>
              <a:t>אותם החוצה</a:t>
            </a:r>
            <a:r>
              <a:rPr lang="he-IL" sz="2400" dirty="0" smtClean="0"/>
              <a:t>.</a:t>
            </a:r>
          </a:p>
          <a:p>
            <a:r>
              <a:rPr lang="he-IL" sz="2400" dirty="0" smtClean="0"/>
              <a:t>תהליך הקשירה שלה נקרא קלציה .</a:t>
            </a:r>
          </a:p>
          <a:p>
            <a:r>
              <a:rPr lang="he-IL" sz="2400" dirty="0" smtClean="0"/>
              <a:t>לכן חלבונים שמכילים את החומצה האמינית ציסטאין העשירה ב</a:t>
            </a:r>
            <a:r>
              <a:rPr lang="he-IL" sz="2400" u="sng" dirty="0" smtClean="0"/>
              <a:t>גופרית</a:t>
            </a:r>
            <a:r>
              <a:rPr lang="he-IL" sz="2400" dirty="0" smtClean="0"/>
              <a:t> ממריצה </a:t>
            </a:r>
            <a:r>
              <a:rPr lang="he-IL" sz="2400" dirty="0"/>
              <a:t>את תהליך נטרול הרעלים </a:t>
            </a:r>
            <a:r>
              <a:rPr lang="he-IL" sz="2400" dirty="0" smtClean="0"/>
              <a:t>על ידי מזונות אלו: ביצים, כרישה ,אספרגוס ,שום ,בצל.</a:t>
            </a:r>
          </a:p>
          <a:p>
            <a:r>
              <a:rPr lang="he-IL" sz="2400" dirty="0" smtClean="0"/>
              <a:t>בנוסף </a:t>
            </a:r>
            <a:r>
              <a:rPr lang="he-IL" sz="2400" dirty="0"/>
              <a:t>נגביר צריכת מזונות העשירים </a:t>
            </a:r>
            <a:r>
              <a:rPr lang="he-IL" sz="2400" u="sng" dirty="0"/>
              <a:t>בסיבים </a:t>
            </a:r>
            <a:r>
              <a:rPr lang="he-IL" sz="2400" u="sng" dirty="0" smtClean="0"/>
              <a:t>מסיסים </a:t>
            </a:r>
            <a:r>
              <a:rPr lang="he-IL" sz="2400" dirty="0"/>
              <a:t>כגון </a:t>
            </a:r>
            <a:r>
              <a:rPr lang="he-IL" sz="2400" dirty="0" smtClean="0"/>
              <a:t>:</a:t>
            </a:r>
            <a:r>
              <a:rPr lang="en-US" sz="2400" dirty="0" smtClean="0"/>
              <a:t/>
            </a:r>
            <a:br>
              <a:rPr lang="en-US" sz="2400" dirty="0" smtClean="0"/>
            </a:br>
            <a:r>
              <a:rPr lang="he-IL" sz="2400" dirty="0" smtClean="0"/>
              <a:t>שיבולת </a:t>
            </a:r>
            <a:r>
              <a:rPr lang="he-IL" sz="2400" dirty="0"/>
              <a:t>שועל ,שעורה ,סויה </a:t>
            </a:r>
            <a:r>
              <a:rPr lang="he-IL" sz="2400" dirty="0" smtClean="0"/>
              <a:t>,על </a:t>
            </a:r>
            <a:r>
              <a:rPr lang="he-IL" sz="2400" dirty="0"/>
              <a:t>מנת לעודד את </a:t>
            </a:r>
            <a:r>
              <a:rPr lang="he-IL" sz="2400" dirty="0" smtClean="0"/>
              <a:t>נטרולם </a:t>
            </a:r>
            <a:r>
              <a:rPr lang="he-IL" sz="2400" dirty="0"/>
              <a:t>של הרעלים </a:t>
            </a:r>
            <a:r>
              <a:rPr lang="he-IL" sz="2400" dirty="0" smtClean="0"/>
              <a:t>המינרליים הרעילים. </a:t>
            </a:r>
            <a:endParaRPr lang="he-IL" sz="2400" dirty="0"/>
          </a:p>
          <a:p>
            <a:pPr marL="0" indent="0">
              <a:buNone/>
            </a:pPr>
            <a:endParaRPr lang="he-IL"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9</a:t>
            </a:fld>
            <a:endParaRPr lang="he-IL"/>
          </a:p>
        </p:txBody>
      </p:sp>
    </p:spTree>
    <p:extLst>
      <p:ext uri="{BB962C8B-B14F-4D97-AF65-F5344CB8AC3E}">
        <p14:creationId xmlns:p14="http://schemas.microsoft.com/office/powerpoint/2010/main" val="1415529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מערכת </a:t>
            </a:r>
            <a:r>
              <a:rPr lang="he-IL" dirty="0"/>
              <a:t>החיסון </a:t>
            </a:r>
            <a:r>
              <a:rPr lang="he-IL" dirty="0" smtClean="0"/>
              <a:t>מיקום</a:t>
            </a:r>
            <a:endParaRPr lang="he-IL" dirty="0"/>
          </a:p>
        </p:txBody>
      </p:sp>
      <p:sp>
        <p:nvSpPr>
          <p:cNvPr id="3" name="מציין מיקום תוכן 2"/>
          <p:cNvSpPr>
            <a:spLocks noGrp="1"/>
          </p:cNvSpPr>
          <p:nvPr>
            <p:ph idx="1"/>
          </p:nvPr>
        </p:nvSpPr>
        <p:spPr>
          <a:xfrm>
            <a:off x="323528" y="1600200"/>
            <a:ext cx="8363272" cy="4525963"/>
          </a:xfrm>
        </p:spPr>
        <p:txBody>
          <a:bodyPr>
            <a:normAutofit/>
          </a:bodyPr>
          <a:lstStyle/>
          <a:p>
            <a:r>
              <a:rPr lang="he-IL" sz="2400" dirty="0" smtClean="0"/>
              <a:t>יותר ממחצית המערכת החיסונית של הגוף ממוקמת </a:t>
            </a:r>
            <a:r>
              <a:rPr lang="he-IL" sz="2400" u="sng" dirty="0" smtClean="0"/>
              <a:t>במערכת העיכול </a:t>
            </a:r>
            <a:r>
              <a:rPr lang="he-IL" sz="2400" dirty="0" smtClean="0"/>
              <a:t>ושם היא פועלת בריכוז הכי גבוהה .</a:t>
            </a:r>
          </a:p>
          <a:p>
            <a:r>
              <a:rPr lang="he-IL" sz="2400" dirty="0" smtClean="0"/>
              <a:t>מערכת העיכול היא גם מרכז המערכת החיסונית </a:t>
            </a:r>
            <a:endParaRPr lang="he-IL" sz="2400" dirty="0"/>
          </a:p>
          <a:p>
            <a:r>
              <a:rPr lang="he-IL" sz="2400" dirty="0" smtClean="0"/>
              <a:t>בנוסף היא גם ממוקמת </a:t>
            </a:r>
            <a:r>
              <a:rPr lang="he-IL" sz="2400" u="sng" dirty="0" smtClean="0"/>
              <a:t>בבלוטת הלימפה </a:t>
            </a:r>
            <a:r>
              <a:rPr lang="he-IL" sz="2400" dirty="0" smtClean="0"/>
              <a:t>אשר מפוזרת בכל אזורי הגוף כגון: בית השחי, מפשעות ,חזה ,שקדים, צוואר .</a:t>
            </a:r>
          </a:p>
          <a:p>
            <a:r>
              <a:rPr lang="he-IL" sz="2400" dirty="0" smtClean="0"/>
              <a:t>למשל </a:t>
            </a:r>
            <a:r>
              <a:rPr lang="he-IL" sz="2400" u="sng" dirty="0" smtClean="0"/>
              <a:t>נפיחות צווארית </a:t>
            </a:r>
            <a:r>
              <a:rPr lang="he-IL" sz="2400" dirty="0" smtClean="0"/>
              <a:t>נובעת מעליית פעילות יתר מערכת החיסון.</a:t>
            </a:r>
          </a:p>
          <a:p>
            <a:r>
              <a:rPr lang="he-IL" sz="2400" dirty="0" smtClean="0"/>
              <a:t>עלייה זו מעידה על כך, שהגוף מגיב לפלישה של חומר זר לגוף או ביטוי למחלה או בעיה כרונית.</a:t>
            </a:r>
          </a:p>
          <a:p>
            <a:r>
              <a:rPr lang="he-IL" sz="2400" dirty="0" smtClean="0"/>
              <a:t>מהלך הפעילות החיסונית מתנהלת גם ע"י </a:t>
            </a:r>
            <a:r>
              <a:rPr lang="he-IL" sz="2400" u="sng" dirty="0" smtClean="0"/>
              <a:t>תאים הורמונליים </a:t>
            </a:r>
            <a:r>
              <a:rPr lang="he-IL" sz="2400" dirty="0" smtClean="0"/>
              <a:t>הקשורים לנוזלי הגוף.</a:t>
            </a:r>
          </a:p>
          <a:p>
            <a:pPr marL="0" indent="0">
              <a:buNone/>
            </a:pP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10</a:t>
            </a:fld>
            <a:endParaRPr lang="he-IL"/>
          </a:p>
        </p:txBody>
      </p:sp>
    </p:spTree>
    <p:extLst>
      <p:ext uri="{BB962C8B-B14F-4D97-AF65-F5344CB8AC3E}">
        <p14:creationId xmlns:p14="http://schemas.microsoft.com/office/powerpoint/2010/main" val="2309492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חיזוק המערכת החיסונית </a:t>
            </a:r>
            <a:endParaRPr lang="he-IL" dirty="0"/>
          </a:p>
        </p:txBody>
      </p:sp>
      <p:sp>
        <p:nvSpPr>
          <p:cNvPr id="3" name="מציין מיקום תוכן 2"/>
          <p:cNvSpPr>
            <a:spLocks noGrp="1"/>
          </p:cNvSpPr>
          <p:nvPr>
            <p:ph idx="1"/>
          </p:nvPr>
        </p:nvSpPr>
        <p:spPr/>
        <p:txBody>
          <a:bodyPr>
            <a:normAutofit/>
          </a:bodyPr>
          <a:lstStyle/>
          <a:p>
            <a:r>
              <a:rPr lang="he-IL" sz="2400" dirty="0" smtClean="0"/>
              <a:t>חיזוק המערכת, מתבצע ע"י שינוי התפקוד החיסוני של המערכת באמצעות רכיבים תזונתיים אשר ממלאים תפקידים באיזון שלה.</a:t>
            </a:r>
          </a:p>
          <a:p>
            <a:r>
              <a:rPr lang="he-IL" sz="2400" dirty="0" smtClean="0"/>
              <a:t>כאשר יהיה מחסור ברכיבים אלו תהיה השפעה תפקודית לקויה של תאי </a:t>
            </a:r>
            <a:r>
              <a:rPr lang="en-US" sz="2400" dirty="0" smtClean="0"/>
              <a:t>T </a:t>
            </a:r>
            <a:r>
              <a:rPr lang="he-IL" sz="2400" dirty="0" smtClean="0"/>
              <a:t>ותאי </a:t>
            </a:r>
            <a:r>
              <a:rPr lang="en-US" sz="2400" dirty="0" smtClean="0"/>
              <a:t>B</a:t>
            </a:r>
            <a:r>
              <a:rPr lang="he-IL" sz="2400" dirty="0" smtClean="0"/>
              <a:t>.</a:t>
            </a:r>
          </a:p>
          <a:p>
            <a:r>
              <a:rPr lang="he-IL" sz="2400" u="sng" dirty="0" smtClean="0"/>
              <a:t>החסרים העיקריים יהיו בוויטמינים והמינרלים הבאים</a:t>
            </a:r>
            <a:r>
              <a:rPr lang="en-US" sz="2400" u="sng" dirty="0" smtClean="0"/>
              <a:t>:</a:t>
            </a:r>
            <a:br>
              <a:rPr lang="en-US" sz="2400" u="sng" dirty="0" smtClean="0"/>
            </a:br>
            <a:r>
              <a:rPr lang="he-IL" sz="2400" dirty="0" smtClean="0"/>
              <a:t>אבץ, חומצות שומן מסוג אומגה 3,ויטמין </a:t>
            </a:r>
            <a:r>
              <a:rPr lang="en-US" sz="2400" dirty="0" smtClean="0"/>
              <a:t>A</a:t>
            </a:r>
            <a:r>
              <a:rPr lang="he-IL" sz="2400" dirty="0" smtClean="0"/>
              <a:t> ,ויטמין </a:t>
            </a:r>
            <a:r>
              <a:rPr lang="en-US" sz="2400" dirty="0" smtClean="0"/>
              <a:t>B</a:t>
            </a:r>
            <a:r>
              <a:rPr lang="he-IL" sz="2400" dirty="0" smtClean="0"/>
              <a:t>,חומצה פולית, ברזל נחושת ,ויטמין</a:t>
            </a:r>
            <a:r>
              <a:rPr lang="en-US" sz="2400" dirty="0" smtClean="0"/>
              <a:t>C-</a:t>
            </a:r>
            <a:r>
              <a:rPr lang="he-IL" sz="2400" dirty="0" smtClean="0"/>
              <a:t>,ויטמין </a:t>
            </a:r>
            <a:r>
              <a:rPr lang="en-US" sz="2400" dirty="0" smtClean="0"/>
              <a:t>E</a:t>
            </a:r>
            <a:r>
              <a:rPr lang="he-IL" sz="2400" dirty="0" smtClean="0"/>
              <a:t> חומצות אימנו ארגנין, ח.אמינו ליזין.</a:t>
            </a:r>
          </a:p>
          <a:p>
            <a:r>
              <a:rPr lang="he-IL" sz="2400" u="sng" dirty="0" smtClean="0"/>
              <a:t>ח. אימנו ליזין: </a:t>
            </a:r>
            <a:r>
              <a:rPr lang="he-IL" sz="2400" dirty="0" smtClean="0"/>
              <a:t>תפקידה להאיץ תהליכי ריפוי בגוף נמצא אותה בקטניות ,פולי סויה , עדשים ,חומוס ,פולים, אפונה ,אגוזים.</a:t>
            </a:r>
          </a:p>
          <a:p>
            <a:r>
              <a:rPr lang="he-IL" sz="2400" dirty="0" smtClean="0"/>
              <a:t>אם כך כאשר נמלא את החסרים נקבל איזון .</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11</a:t>
            </a:fld>
            <a:endParaRPr lang="he-IL"/>
          </a:p>
        </p:txBody>
      </p:sp>
    </p:spTree>
    <p:extLst>
      <p:ext uri="{BB962C8B-B14F-4D97-AF65-F5344CB8AC3E}">
        <p14:creationId xmlns:p14="http://schemas.microsoft.com/office/powerpoint/2010/main" val="3994630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חיזוק המערכת החיסונית </a:t>
            </a:r>
          </a:p>
        </p:txBody>
      </p:sp>
      <p:sp>
        <p:nvSpPr>
          <p:cNvPr id="3" name="מציין מיקום תוכן 2"/>
          <p:cNvSpPr>
            <a:spLocks noGrp="1"/>
          </p:cNvSpPr>
          <p:nvPr>
            <p:ph idx="1"/>
          </p:nvPr>
        </p:nvSpPr>
        <p:spPr>
          <a:xfrm>
            <a:off x="457200" y="1412776"/>
            <a:ext cx="8229600" cy="4896544"/>
          </a:xfrm>
        </p:spPr>
        <p:txBody>
          <a:bodyPr>
            <a:normAutofit/>
          </a:bodyPr>
          <a:lstStyle/>
          <a:p>
            <a:r>
              <a:rPr lang="he-IL" sz="2400" dirty="0" smtClean="0"/>
              <a:t>מדד </a:t>
            </a:r>
            <a:r>
              <a:rPr lang="he-IL" sz="2400" u="sng" dirty="0"/>
              <a:t>ויטמין </a:t>
            </a:r>
            <a:r>
              <a:rPr lang="en-US" sz="2400" u="sng" dirty="0"/>
              <a:t>B-12</a:t>
            </a:r>
            <a:r>
              <a:rPr lang="he-IL" sz="2400" dirty="0"/>
              <a:t> תקין </a:t>
            </a:r>
            <a:r>
              <a:rPr lang="he-IL" sz="2400" dirty="0" smtClean="0"/>
              <a:t>ושמירה עליו יווסת לנו חום גוף.</a:t>
            </a:r>
          </a:p>
          <a:p>
            <a:r>
              <a:rPr lang="he-IL" sz="2400" dirty="0" smtClean="0"/>
              <a:t>נראה כי יש קשר בין שמירה על </a:t>
            </a:r>
            <a:r>
              <a:rPr lang="he-IL" sz="2400" dirty="0"/>
              <a:t>חום גוף בימות החורף לבין חוסר של </a:t>
            </a:r>
            <a:r>
              <a:rPr lang="en-US" sz="2400" dirty="0" smtClean="0"/>
              <a:t>B-12</a:t>
            </a:r>
            <a:r>
              <a:rPr lang="he-IL" sz="2400" dirty="0" smtClean="0"/>
              <a:t> ,יש לו חשיבות </a:t>
            </a:r>
            <a:r>
              <a:rPr lang="he-IL" sz="2400" dirty="0"/>
              <a:t>ליצירת אנרגיה בגוף</a:t>
            </a:r>
            <a:r>
              <a:rPr lang="he-IL" sz="2400" dirty="0" smtClean="0"/>
              <a:t>.</a:t>
            </a:r>
          </a:p>
          <a:p>
            <a:r>
              <a:rPr lang="he-IL" sz="2400" dirty="0" smtClean="0"/>
              <a:t>חשיבות צריכת מזונות המכילים </a:t>
            </a:r>
            <a:r>
              <a:rPr lang="he-IL" sz="2400" b="1" u="sng" dirty="0" smtClean="0"/>
              <a:t>גופרית</a:t>
            </a:r>
            <a:r>
              <a:rPr lang="he-IL" sz="2400" dirty="0" smtClean="0"/>
              <a:t> כגון: </a:t>
            </a:r>
            <a:r>
              <a:rPr lang="en-US" sz="2400" dirty="0" smtClean="0"/>
              <a:t/>
            </a:r>
            <a:br>
              <a:rPr lang="en-US" sz="2400" dirty="0" smtClean="0"/>
            </a:br>
            <a:r>
              <a:rPr lang="he-IL" sz="2400" dirty="0" smtClean="0"/>
              <a:t>אגוזי ברזיל ,אספרגוס, כרוב, שום ,בצל, כרישה ,ביצים, אספרגוס.</a:t>
            </a:r>
          </a:p>
          <a:p>
            <a:r>
              <a:rPr lang="he-IL" sz="2400" dirty="0" smtClean="0"/>
              <a:t>גופרית נדרשת בגוף לבצע פעילות של סילוק רעלים </a:t>
            </a:r>
          </a:p>
          <a:p>
            <a:r>
              <a:rPr lang="he-IL" sz="2400" dirty="0" smtClean="0"/>
              <a:t>גם קשורה להפעלת אנזימים בגוף </a:t>
            </a:r>
          </a:p>
          <a:p>
            <a:r>
              <a:rPr lang="he-IL" sz="2400" dirty="0" smtClean="0"/>
              <a:t>הפעלת תהליכים מטבוליים .</a:t>
            </a:r>
          </a:p>
          <a:p>
            <a:r>
              <a:rPr lang="he-IL" sz="2400" dirty="0" smtClean="0"/>
              <a:t>כאשר אין די גופרית בגוף אנזימים לא יפעלו כהלכה .</a:t>
            </a:r>
          </a:p>
          <a:p>
            <a:r>
              <a:rPr lang="he-IL" sz="2400" dirty="0" smtClean="0"/>
              <a:t>כמו כן, גופרית נדרשת להפעלת ויטמין </a:t>
            </a:r>
            <a:r>
              <a:rPr lang="en-US" sz="2400" dirty="0" smtClean="0"/>
              <a:t>B1</a:t>
            </a:r>
            <a:r>
              <a:rPr lang="he-IL" sz="2400" dirty="0" smtClean="0"/>
              <a:t> וביוטין </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12</a:t>
            </a:fld>
            <a:endParaRPr lang="he-IL"/>
          </a:p>
        </p:txBody>
      </p:sp>
    </p:spTree>
    <p:extLst>
      <p:ext uri="{BB962C8B-B14F-4D97-AF65-F5344CB8AC3E}">
        <p14:creationId xmlns:p14="http://schemas.microsoft.com/office/powerpoint/2010/main" val="230351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חיזוק המערכת החיסונית</a:t>
            </a:r>
            <a:endParaRPr lang="he-IL" dirty="0"/>
          </a:p>
        </p:txBody>
      </p:sp>
      <p:sp>
        <p:nvSpPr>
          <p:cNvPr id="3" name="מציין מיקום תוכן 2"/>
          <p:cNvSpPr>
            <a:spLocks noGrp="1"/>
          </p:cNvSpPr>
          <p:nvPr>
            <p:ph idx="1"/>
          </p:nvPr>
        </p:nvSpPr>
        <p:spPr/>
        <p:txBody>
          <a:bodyPr/>
          <a:lstStyle/>
          <a:p>
            <a:r>
              <a:rPr lang="he-IL" sz="2400" dirty="0"/>
              <a:t>בנוסף לוויטמינים ומינרלים, נוסיף רכיבים תזונתיים ומזונות צמחיים השומרים על פעילות תקינה של המערכת החיסונית כמו:</a:t>
            </a:r>
            <a:r>
              <a:rPr lang="en-US" sz="2400" dirty="0"/>
              <a:t/>
            </a:r>
            <a:br>
              <a:rPr lang="en-US" sz="2400" dirty="0"/>
            </a:br>
            <a:r>
              <a:rPr lang="he-IL" sz="2400" dirty="0"/>
              <a:t>אוכמניות </a:t>
            </a:r>
            <a:r>
              <a:rPr lang="en-US" sz="2400" dirty="0" smtClean="0"/>
              <a:t/>
            </a:r>
            <a:br>
              <a:rPr lang="en-US" sz="2400" dirty="0" smtClean="0"/>
            </a:br>
            <a:r>
              <a:rPr lang="he-IL" sz="2400" dirty="0" smtClean="0"/>
              <a:t>חמוציות</a:t>
            </a:r>
            <a:r>
              <a:rPr lang="en-US" sz="2400" dirty="0"/>
              <a:t/>
            </a:r>
            <a:br>
              <a:rPr lang="en-US" sz="2400" dirty="0"/>
            </a:br>
            <a:r>
              <a:rPr lang="he-IL" sz="2400" dirty="0" smtClean="0"/>
              <a:t>רימון</a:t>
            </a:r>
            <a:r>
              <a:rPr lang="en-US" sz="2400" dirty="0" smtClean="0"/>
              <a:t/>
            </a:r>
            <a:br>
              <a:rPr lang="en-US" sz="2400" dirty="0" smtClean="0"/>
            </a:br>
            <a:r>
              <a:rPr lang="he-IL" sz="2400" dirty="0" smtClean="0"/>
              <a:t>שום </a:t>
            </a:r>
            <a:r>
              <a:rPr lang="he-IL" sz="2400" dirty="0"/>
              <a:t>,גו'גי ברי המכיל- </a:t>
            </a:r>
            <a:r>
              <a:rPr lang="he-IL" sz="2400" b="1" u="sng" dirty="0"/>
              <a:t>גרמניום </a:t>
            </a:r>
            <a:r>
              <a:rPr lang="he-IL" sz="2400" b="1" dirty="0"/>
              <a:t>.</a:t>
            </a:r>
          </a:p>
          <a:p>
            <a:r>
              <a:rPr lang="he-IL" sz="2400" dirty="0"/>
              <a:t>אצת ספירולינה אף היא מכילה </a:t>
            </a:r>
            <a:r>
              <a:rPr lang="he-IL" sz="2400" u="sng" dirty="0"/>
              <a:t>גרמניום </a:t>
            </a:r>
            <a:r>
              <a:rPr lang="he-IL" sz="2400" dirty="0"/>
              <a:t>.</a:t>
            </a:r>
          </a:p>
          <a:p>
            <a:endParaRPr lang="he-IL"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13</a:t>
            </a:fld>
            <a:endParaRPr lang="he-IL"/>
          </a:p>
        </p:txBody>
      </p:sp>
    </p:spTree>
    <p:extLst>
      <p:ext uri="{BB962C8B-B14F-4D97-AF65-F5344CB8AC3E}">
        <p14:creationId xmlns:p14="http://schemas.microsoft.com/office/powerpoint/2010/main" val="959497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חיזוק המערכת החיסונית </a:t>
            </a:r>
          </a:p>
        </p:txBody>
      </p:sp>
      <p:sp>
        <p:nvSpPr>
          <p:cNvPr id="3" name="מציין מיקום תוכן 2"/>
          <p:cNvSpPr>
            <a:spLocks noGrp="1"/>
          </p:cNvSpPr>
          <p:nvPr>
            <p:ph idx="1"/>
          </p:nvPr>
        </p:nvSpPr>
        <p:spPr/>
        <p:txBody>
          <a:bodyPr>
            <a:normAutofit/>
          </a:bodyPr>
          <a:lstStyle/>
          <a:p>
            <a:r>
              <a:rPr lang="he-IL" sz="2400" b="1" u="sng" dirty="0" smtClean="0"/>
              <a:t>קצת על גרמניום ומהו בעצם :</a:t>
            </a:r>
            <a:r>
              <a:rPr lang="en-US" sz="2400" dirty="0" smtClean="0"/>
              <a:t/>
            </a:r>
            <a:br>
              <a:rPr lang="en-US" sz="2400" dirty="0" smtClean="0"/>
            </a:br>
            <a:r>
              <a:rPr lang="he-IL" sz="2400" dirty="0" smtClean="0"/>
              <a:t>גרמניום הינו יסוד קורט המכונה גם </a:t>
            </a:r>
            <a:r>
              <a:rPr lang="en-US" sz="2400" dirty="0" smtClean="0"/>
              <a:t> GE132 </a:t>
            </a:r>
            <a:r>
              <a:rPr lang="he-IL" sz="2400" dirty="0" smtClean="0"/>
              <a:t>אשר משפר פעילות מערכת חיסונית,</a:t>
            </a:r>
          </a:p>
          <a:p>
            <a:r>
              <a:rPr lang="he-IL" sz="2400" dirty="0" smtClean="0"/>
              <a:t>מעשיר את הגוף בחמצן </a:t>
            </a:r>
          </a:p>
          <a:p>
            <a:r>
              <a:rPr lang="he-IL" sz="2400" dirty="0" smtClean="0"/>
              <a:t>הוא אנטי ויראלי אנטי בקטריאלי </a:t>
            </a:r>
          </a:p>
          <a:p>
            <a:r>
              <a:rPr lang="he-IL" sz="2400" dirty="0" smtClean="0"/>
              <a:t>הגוף זקוק לו בכמויות קטנות </a:t>
            </a:r>
          </a:p>
          <a:p>
            <a:r>
              <a:rPr lang="he-IL" sz="2400" dirty="0" smtClean="0"/>
              <a:t>בנוסף הוא מעודד פינוי פסולת אשר נשארה בתאים בגוף בסיוע של חמצן ואלקטרוליטים ע"י תהליך שנקרא :</a:t>
            </a:r>
            <a:r>
              <a:rPr lang="en-US" sz="2400" dirty="0" smtClean="0"/>
              <a:t/>
            </a:r>
            <a:br>
              <a:rPr lang="en-US" sz="2400" dirty="0" smtClean="0"/>
            </a:br>
            <a:r>
              <a:rPr lang="he-IL" sz="2400" u="sng" dirty="0" smtClean="0"/>
              <a:t>דה - טוקסיפיקציה </a:t>
            </a:r>
            <a:endParaRPr lang="he-IL" sz="2400" dirty="0"/>
          </a:p>
          <a:p>
            <a:r>
              <a:rPr lang="he-IL" sz="2400" dirty="0" smtClean="0"/>
              <a:t>ממריץ ייצור </a:t>
            </a:r>
            <a:r>
              <a:rPr lang="he-IL" sz="2400" b="1" u="sng" dirty="0" smtClean="0"/>
              <a:t>אינטרפרון</a:t>
            </a:r>
            <a:r>
              <a:rPr lang="he-IL" sz="2400" b="1" dirty="0" smtClean="0"/>
              <a:t> </a:t>
            </a:r>
            <a:r>
              <a:rPr lang="he-IL" sz="2400" dirty="0" smtClean="0"/>
              <a:t>בגוף אשר פועל נגד סרטן באופן טבעי .</a:t>
            </a:r>
          </a:p>
          <a:p>
            <a:pPr marL="0" indent="0">
              <a:buNone/>
            </a:pPr>
            <a:endParaRPr lang="he-IL" sz="2400" dirty="0" smtClean="0"/>
          </a:p>
          <a:p>
            <a:pPr marL="0" indent="0">
              <a:buNone/>
            </a:pPr>
            <a:endParaRPr lang="he-IL" sz="2400"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084" y="2420888"/>
            <a:ext cx="3376752" cy="1544919"/>
          </a:xfrm>
          <a:prstGeom prst="rect">
            <a:avLst/>
          </a:prstGeom>
          <a:scene3d>
            <a:camera prst="orthographicFront"/>
            <a:lightRig rig="threePt" dir="t"/>
          </a:scene3d>
          <a:sp3d>
            <a:bevelT/>
            <a:bevelB prst="angle"/>
          </a:sp3d>
        </p:spPr>
      </p:pic>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14</a:t>
            </a:fld>
            <a:endParaRPr lang="he-IL"/>
          </a:p>
        </p:txBody>
      </p:sp>
    </p:spTree>
    <p:extLst>
      <p:ext uri="{BB962C8B-B14F-4D97-AF65-F5344CB8AC3E}">
        <p14:creationId xmlns:p14="http://schemas.microsoft.com/office/powerpoint/2010/main" val="520980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חיזוק המערכת החיסונית</a:t>
            </a:r>
            <a:endParaRPr lang="he-IL" dirty="0"/>
          </a:p>
        </p:txBody>
      </p:sp>
      <p:sp>
        <p:nvSpPr>
          <p:cNvPr id="3" name="מציין מיקום תוכן 2"/>
          <p:cNvSpPr>
            <a:spLocks noGrp="1"/>
          </p:cNvSpPr>
          <p:nvPr>
            <p:ph idx="1"/>
          </p:nvPr>
        </p:nvSpPr>
        <p:spPr>
          <a:xfrm>
            <a:off x="467544" y="1412776"/>
            <a:ext cx="8229600" cy="4525963"/>
          </a:xfrm>
        </p:spPr>
        <p:txBody>
          <a:bodyPr>
            <a:normAutofit/>
          </a:bodyPr>
          <a:lstStyle/>
          <a:p>
            <a:r>
              <a:rPr lang="he-IL" sz="2400" dirty="0" smtClean="0"/>
              <a:t>נוסיף על הרכיבים הצמחיים את </a:t>
            </a:r>
            <a:r>
              <a:rPr lang="he-IL" sz="2400" u="sng" dirty="0" smtClean="0"/>
              <a:t>צמחי המרפא </a:t>
            </a:r>
            <a:r>
              <a:rPr lang="he-IL" sz="2400" dirty="0" smtClean="0"/>
              <a:t>אשר בתוכם נכללים הצמחים: </a:t>
            </a:r>
          </a:p>
          <a:p>
            <a:r>
              <a:rPr lang="he-IL" sz="2400" dirty="0" smtClean="0"/>
              <a:t>אנדרוגרפיס </a:t>
            </a:r>
          </a:p>
          <a:p>
            <a:r>
              <a:rPr lang="he-IL" sz="2400" dirty="0" smtClean="0"/>
              <a:t>אסטרגלוס </a:t>
            </a:r>
            <a:endParaRPr lang="he-IL" sz="2400" b="1" dirty="0"/>
          </a:p>
          <a:p>
            <a:r>
              <a:rPr lang="he-IL" sz="2400" b="1" dirty="0" smtClean="0"/>
              <a:t>אכינצאה אנגוסטיפוליה </a:t>
            </a:r>
            <a:r>
              <a:rPr lang="he-IL" sz="2400" dirty="0" smtClean="0"/>
              <a:t>אשר מדגימה לנו פעילות אנטי ויראלית דמוית </a:t>
            </a:r>
            <a:r>
              <a:rPr lang="he-IL" sz="2400" b="1" dirty="0" smtClean="0"/>
              <a:t>אינטרפרון </a:t>
            </a:r>
            <a:r>
              <a:rPr lang="he-IL" sz="2400" dirty="0" smtClean="0"/>
              <a:t>במצבי חוסר איזון כגון וירוסים שפעת והרפס .</a:t>
            </a:r>
          </a:p>
          <a:p>
            <a:endParaRPr lang="he-IL" sz="2400" dirty="0"/>
          </a:p>
          <a:p>
            <a:pPr marL="0" indent="0">
              <a:buNone/>
            </a:pPr>
            <a:endParaRPr lang="he-IL" sz="2400" dirty="0"/>
          </a:p>
        </p:txBody>
      </p:sp>
      <p:pic>
        <p:nvPicPr>
          <p:cNvPr id="4" name="תמונה 3"/>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7474"/>
                    </a14:imgEffect>
                    <a14:imgEffect>
                      <a14:saturation sat="150000"/>
                    </a14:imgEffect>
                  </a14:imgLayer>
                </a14:imgProps>
              </a:ext>
              <a:ext uri="{28A0092B-C50C-407E-A947-70E740481C1C}">
                <a14:useLocalDpi xmlns:a14="http://schemas.microsoft.com/office/drawing/2010/main" val="0"/>
              </a:ext>
            </a:extLst>
          </a:blip>
          <a:stretch>
            <a:fillRect/>
          </a:stretch>
        </p:blipFill>
        <p:spPr>
          <a:xfrm>
            <a:off x="2411760" y="4159699"/>
            <a:ext cx="4680520" cy="2220246"/>
          </a:xfrm>
          <a:prstGeom prst="rect">
            <a:avLst/>
          </a:prstGeom>
          <a:scene3d>
            <a:camera prst="orthographicFront"/>
            <a:lightRig rig="threePt" dir="t"/>
          </a:scene3d>
          <a:sp3d>
            <a:bevelT/>
            <a:bevelB/>
          </a:sp3d>
        </p:spPr>
      </p:pic>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15</a:t>
            </a:fld>
            <a:endParaRPr lang="he-IL"/>
          </a:p>
        </p:txBody>
      </p:sp>
    </p:spTree>
    <p:extLst>
      <p:ext uri="{BB962C8B-B14F-4D97-AF65-F5344CB8AC3E}">
        <p14:creationId xmlns:p14="http://schemas.microsoft.com/office/powerpoint/2010/main" val="3471599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אינטרפרון</a:t>
            </a:r>
            <a:endParaRPr lang="he-IL" dirty="0"/>
          </a:p>
        </p:txBody>
      </p:sp>
      <p:sp>
        <p:nvSpPr>
          <p:cNvPr id="3" name="מציין מיקום תוכן 2"/>
          <p:cNvSpPr>
            <a:spLocks noGrp="1"/>
          </p:cNvSpPr>
          <p:nvPr>
            <p:ph idx="1"/>
          </p:nvPr>
        </p:nvSpPr>
        <p:spPr/>
        <p:txBody>
          <a:bodyPr>
            <a:normAutofit/>
          </a:bodyPr>
          <a:lstStyle/>
          <a:p>
            <a:r>
              <a:rPr lang="he-IL" sz="2400" dirty="0" smtClean="0"/>
              <a:t>מנגנון הגנה טבעי של הגוף מפני נגיפים ווירוסים ,כאשר מתקיים מצב של חוסר איזון כגון: שגשוג יתר של טפילים ,חיידקים ואפילו תאים אשר במצב אפשרי להתמרה סרטנית יפרישו התאים הרלוונטיים את החלבון אינטרפרון.</a:t>
            </a:r>
          </a:p>
          <a:p>
            <a:r>
              <a:rPr lang="he-IL" sz="2400" dirty="0" smtClean="0"/>
              <a:t>אינטרפרון הינו </a:t>
            </a:r>
            <a:r>
              <a:rPr lang="he-IL" sz="2400" u="sng" dirty="0" smtClean="0"/>
              <a:t>ציטוקין </a:t>
            </a:r>
            <a:r>
              <a:rPr lang="he-IL" sz="2400" dirty="0" smtClean="0"/>
              <a:t>מסוג אלפא ובטא אשר ,מיוצרים בגוף ע"י תאים רבים בשעת עקה בה הם מצויים ,אלו סוגי האינטרפרון הרלוונטיים לתגובה חיסונית של הגוף כנגדם, ע"י כך שהם מגבירים את פעילות המאקרופאגים ותאי </a:t>
            </a:r>
            <a:r>
              <a:rPr lang="en-US" sz="2400" dirty="0" smtClean="0"/>
              <a:t>NK -</a:t>
            </a:r>
            <a:r>
              <a:rPr lang="he-IL" sz="2400" dirty="0" smtClean="0"/>
              <a:t> .</a:t>
            </a:r>
          </a:p>
          <a:p>
            <a:r>
              <a:rPr lang="he-IL" sz="2400" dirty="0" smtClean="0"/>
              <a:t>אינטרפרון בטא מופרש באופן ייחודי מתאי מע' החיסון כגון תאי </a:t>
            </a:r>
            <a:r>
              <a:rPr lang="en-US" sz="2400" dirty="0" smtClean="0"/>
              <a:t>T</a:t>
            </a:r>
            <a:r>
              <a:rPr lang="he-IL" sz="2400" dirty="0" smtClean="0"/>
              <a:t> </a:t>
            </a:r>
          </a:p>
          <a:p>
            <a:r>
              <a:rPr lang="he-IL" sz="2400" dirty="0" smtClean="0"/>
              <a:t>אינטרפרון אלפא מגביר את תאי מע' החיסון.</a:t>
            </a:r>
          </a:p>
          <a:p>
            <a:r>
              <a:rPr lang="he-IL" sz="2400" dirty="0" smtClean="0"/>
              <a:t>הוא מסייע כמנגנון הגנה טבעי של הגוף .</a:t>
            </a:r>
            <a:endParaRPr lang="he-IL" sz="2400" dirty="0"/>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16</a:t>
            </a:fld>
            <a:endParaRPr lang="he-IL"/>
          </a:p>
        </p:txBody>
      </p:sp>
    </p:spTree>
    <p:extLst>
      <p:ext uri="{BB962C8B-B14F-4D97-AF65-F5344CB8AC3E}">
        <p14:creationId xmlns:p14="http://schemas.microsoft.com/office/powerpoint/2010/main" val="366914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חיזוק המערכת החיסונית </a:t>
            </a:r>
            <a:endParaRPr lang="he-IL" dirty="0"/>
          </a:p>
        </p:txBody>
      </p:sp>
      <p:sp>
        <p:nvSpPr>
          <p:cNvPr id="3" name="מציין מיקום תוכן 2"/>
          <p:cNvSpPr>
            <a:spLocks noGrp="1"/>
          </p:cNvSpPr>
          <p:nvPr>
            <p:ph idx="1"/>
          </p:nvPr>
        </p:nvSpPr>
        <p:spPr>
          <a:xfrm>
            <a:off x="467544" y="1340768"/>
            <a:ext cx="8229600" cy="4525963"/>
          </a:xfrm>
        </p:spPr>
        <p:txBody>
          <a:bodyPr>
            <a:normAutofit/>
          </a:bodyPr>
          <a:lstStyle/>
          <a:p>
            <a:r>
              <a:rPr lang="he-IL" sz="2400" dirty="0"/>
              <a:t>שמן </a:t>
            </a:r>
            <a:r>
              <a:rPr lang="he-IL" sz="2400" dirty="0" smtClean="0"/>
              <a:t>קוקוס מכיל </a:t>
            </a:r>
            <a:r>
              <a:rPr lang="he-IL" sz="2400" dirty="0"/>
              <a:t>חומצות שומן בינונית-</a:t>
            </a:r>
            <a:r>
              <a:rPr lang="en-US" sz="2400" dirty="0"/>
              <a:t>medium chains </a:t>
            </a:r>
            <a:r>
              <a:rPr lang="en-US" sz="2400" dirty="0" smtClean="0"/>
              <a:t>fatty </a:t>
            </a:r>
            <a:r>
              <a:rPr lang="en-US" sz="2400" dirty="0"/>
              <a:t>acids </a:t>
            </a:r>
          </a:p>
          <a:p>
            <a:pPr marL="0" indent="0">
              <a:buNone/>
            </a:pPr>
            <a:r>
              <a:rPr lang="he-IL" sz="2400" dirty="0"/>
              <a:t>    אשר מפריעות לצמיחת נגיפים ומעודדת פעילות </a:t>
            </a:r>
            <a:r>
              <a:rPr lang="he-IL" sz="2400" dirty="0" smtClean="0"/>
              <a:t>תקינה </a:t>
            </a:r>
            <a:r>
              <a:rPr lang="he-IL" sz="2400" dirty="0"/>
              <a:t>של </a:t>
            </a:r>
            <a:endParaRPr lang="he-IL" sz="2400" dirty="0" smtClean="0"/>
          </a:p>
          <a:p>
            <a:pPr marL="0" indent="0">
              <a:buNone/>
            </a:pPr>
            <a:r>
              <a:rPr lang="he-IL" sz="2400" dirty="0"/>
              <a:t> </a:t>
            </a:r>
            <a:r>
              <a:rPr lang="he-IL" sz="2400" dirty="0" smtClean="0"/>
              <a:t>   מע' חיסון.</a:t>
            </a:r>
            <a:endParaRPr lang="he-IL" sz="2400" dirty="0"/>
          </a:p>
          <a:p>
            <a:r>
              <a:rPr lang="he-IL" sz="2400" dirty="0"/>
              <a:t>שמן קוקס הינו </a:t>
            </a:r>
            <a:r>
              <a:rPr lang="he-IL" sz="2400" u="sng" dirty="0"/>
              <a:t>אנטיאוקסידנט</a:t>
            </a:r>
            <a:r>
              <a:rPr lang="he-IL" sz="2400" dirty="0"/>
              <a:t> </a:t>
            </a:r>
            <a:r>
              <a:rPr lang="he-IL" sz="2400" dirty="0" smtClean="0"/>
              <a:t>ובנוסף </a:t>
            </a:r>
            <a:r>
              <a:rPr lang="he-IL" sz="2400" dirty="0"/>
              <a:t>מעודד ספיגת </a:t>
            </a:r>
            <a:r>
              <a:rPr lang="he-IL" sz="2400" dirty="0" smtClean="0"/>
              <a:t>מגנזיום. </a:t>
            </a:r>
          </a:p>
          <a:p>
            <a:r>
              <a:rPr lang="he-IL" sz="2400" dirty="0" smtClean="0"/>
              <a:t>מכיל שומן רווי אשר אינו מתחמצן בבישול בחום גבוהה או בטיגון משום שנקודת הרתיחה שלו גבוהה.</a:t>
            </a:r>
          </a:p>
          <a:p>
            <a:r>
              <a:rPr lang="he-IL" sz="2400" dirty="0" smtClean="0"/>
              <a:t>3 כפות שמן קוקס ליום מינון טוב לחיזוק חיסוני . </a:t>
            </a:r>
            <a:endParaRPr lang="he-IL" sz="2400"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17</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4820016"/>
            <a:ext cx="3960440" cy="1554480"/>
          </a:xfrm>
          <a:prstGeom prst="rect">
            <a:avLst/>
          </a:prstGeom>
          <a:scene3d>
            <a:camera prst="orthographicFront"/>
            <a:lightRig rig="threePt" dir="t"/>
          </a:scene3d>
          <a:sp3d>
            <a:bevelT/>
          </a:sp3d>
        </p:spPr>
      </p:pic>
    </p:spTree>
    <p:extLst>
      <p:ext uri="{BB962C8B-B14F-4D97-AF65-F5344CB8AC3E}">
        <p14:creationId xmlns:p14="http://schemas.microsoft.com/office/powerpoint/2010/main" val="3286469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פטריות מרפא</a:t>
            </a:r>
            <a:endParaRPr lang="he-IL" dirty="0"/>
          </a:p>
        </p:txBody>
      </p:sp>
      <p:sp>
        <p:nvSpPr>
          <p:cNvPr id="3" name="מציין מיקום תוכן 2"/>
          <p:cNvSpPr>
            <a:spLocks noGrp="1"/>
          </p:cNvSpPr>
          <p:nvPr>
            <p:ph idx="1"/>
          </p:nvPr>
        </p:nvSpPr>
        <p:spPr/>
        <p:txBody>
          <a:bodyPr>
            <a:normAutofit/>
          </a:bodyPr>
          <a:lstStyle/>
          <a:p>
            <a:r>
              <a:rPr lang="he-IL" sz="2400" dirty="0" smtClean="0"/>
              <a:t>מזון נוסף שעשוי לחזק את המערכת החיסונית ולווסת את עוצמתה מחדש ולאזן הם הפטריות .</a:t>
            </a:r>
          </a:p>
          <a:p>
            <a:r>
              <a:rPr lang="he-IL" sz="2400" dirty="0" smtClean="0"/>
              <a:t>פטריות מכילות חומרים מיוחדים שנקראים </a:t>
            </a:r>
            <a:r>
              <a:rPr lang="he-IL" sz="2400" u="sng" dirty="0" smtClean="0"/>
              <a:t>מוקופוליסכרידים</a:t>
            </a:r>
            <a:r>
              <a:rPr lang="he-IL" sz="2400" dirty="0" smtClean="0"/>
              <a:t> שיכולים לשלוח מסרים לתאי ה-</a:t>
            </a:r>
            <a:r>
              <a:rPr lang="en-US" sz="2400" dirty="0" smtClean="0"/>
              <a:t>B</a:t>
            </a:r>
            <a:r>
              <a:rPr lang="he-IL" sz="2400" dirty="0" smtClean="0"/>
              <a:t>וה-</a:t>
            </a:r>
            <a:r>
              <a:rPr lang="en-US" sz="2400" dirty="0" smtClean="0"/>
              <a:t>T</a:t>
            </a:r>
            <a:r>
              <a:rPr lang="he-IL" sz="2400" dirty="0" smtClean="0"/>
              <a:t> שבתוכם וכך מפעילים את הגנים האחראים לתפקודם </a:t>
            </a: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18</a:t>
            </a:fld>
            <a:endParaRPr lang="he-IL"/>
          </a:p>
        </p:txBody>
      </p:sp>
      <p:pic>
        <p:nvPicPr>
          <p:cNvPr id="7" name="תמונה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4149080"/>
            <a:ext cx="4392488" cy="1965941"/>
          </a:xfrm>
          <a:prstGeom prst="rect">
            <a:avLst/>
          </a:prstGeom>
          <a:scene3d>
            <a:camera prst="orthographicFront"/>
            <a:lightRig rig="threePt" dir="t"/>
          </a:scene3d>
          <a:sp3d>
            <a:bevelT/>
            <a:bevelB/>
          </a:sp3d>
        </p:spPr>
      </p:pic>
    </p:spTree>
    <p:extLst>
      <p:ext uri="{BB962C8B-B14F-4D97-AF65-F5344CB8AC3E}">
        <p14:creationId xmlns:p14="http://schemas.microsoft.com/office/powerpoint/2010/main" val="1628121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סיכום ביניים </a:t>
            </a:r>
            <a:endParaRPr lang="he-IL" dirty="0"/>
          </a:p>
        </p:txBody>
      </p:sp>
      <p:sp>
        <p:nvSpPr>
          <p:cNvPr id="3" name="מציין מיקום תוכן 2"/>
          <p:cNvSpPr>
            <a:spLocks noGrp="1"/>
          </p:cNvSpPr>
          <p:nvPr>
            <p:ph idx="1"/>
          </p:nvPr>
        </p:nvSpPr>
        <p:spPr/>
        <p:txBody>
          <a:bodyPr>
            <a:normAutofit/>
          </a:bodyPr>
          <a:lstStyle/>
          <a:p>
            <a:r>
              <a:rPr lang="he-IL" sz="2400" dirty="0" smtClean="0"/>
              <a:t>ראשית כל </a:t>
            </a:r>
            <a:r>
              <a:rPr lang="he-IL" sz="2400" b="1" dirty="0" smtClean="0"/>
              <a:t>תוכנית הטיפול לחיזוק חיסוני </a:t>
            </a:r>
            <a:r>
              <a:rPr lang="he-IL" sz="2400" dirty="0" smtClean="0"/>
              <a:t>תכלול מזונות שמתבססים על כמות גדולה של ירקות ממשפחת המצליבים , המכילים חומרים יעילים לשיפור נטרול הרעלים של הגוף.</a:t>
            </a:r>
          </a:p>
          <a:p>
            <a:r>
              <a:rPr lang="he-IL" sz="2400" dirty="0" smtClean="0"/>
              <a:t>כמו כן, נוסיף חלבון צמחי כגון קטניות.</a:t>
            </a:r>
          </a:p>
          <a:p>
            <a:r>
              <a:rPr lang="he-IL" sz="2400" dirty="0" smtClean="0"/>
              <a:t>נוסיף מאכלים המכילים </a:t>
            </a:r>
            <a:r>
              <a:rPr lang="he-IL" sz="2400" u="sng" dirty="0" smtClean="0"/>
              <a:t>חומצה ליפואית </a:t>
            </a:r>
            <a:r>
              <a:rPr lang="he-IL" sz="2400" dirty="0" smtClean="0"/>
              <a:t>לחיזוק התאים ,כמו תרד ,גזר סלק .</a:t>
            </a:r>
          </a:p>
          <a:p>
            <a:r>
              <a:rPr lang="he-IL" sz="2400" dirty="0" smtClean="0"/>
              <a:t>נקפיד למלא חסרים של ויטמינים ומינרלים </a:t>
            </a:r>
          </a:p>
          <a:p>
            <a:r>
              <a:rPr lang="he-IL" sz="2400" dirty="0" smtClean="0"/>
              <a:t>נשלים חסרים באמצעות תוספים, למשל </a:t>
            </a:r>
            <a:r>
              <a:rPr lang="en-US" sz="2400" u="sng" dirty="0" smtClean="0"/>
              <a:t>Q10</a:t>
            </a:r>
            <a:r>
              <a:rPr lang="he-IL" sz="2400" dirty="0" smtClean="0"/>
              <a:t> על מנת לזרז תקשורת בין תאית בגוף וע"י כך לזרז תהליכי ריפוי בגוף.</a:t>
            </a:r>
          </a:p>
          <a:p>
            <a:pPr marL="0" indent="0">
              <a:buNone/>
            </a:pP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19</a:t>
            </a:fld>
            <a:endParaRPr lang="he-IL"/>
          </a:p>
        </p:txBody>
      </p:sp>
    </p:spTree>
    <p:extLst>
      <p:ext uri="{BB962C8B-B14F-4D97-AF65-F5344CB8AC3E}">
        <p14:creationId xmlns:p14="http://schemas.microsoft.com/office/powerpoint/2010/main" val="555501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חיזוק המערכת החיסונית</a:t>
            </a:r>
            <a:endParaRPr lang="he-IL" dirty="0"/>
          </a:p>
        </p:txBody>
      </p:sp>
      <p:sp>
        <p:nvSpPr>
          <p:cNvPr id="3" name="מציין מיקום תוכן 2"/>
          <p:cNvSpPr>
            <a:spLocks noGrp="1"/>
          </p:cNvSpPr>
          <p:nvPr>
            <p:ph idx="1"/>
          </p:nvPr>
        </p:nvSpPr>
        <p:spPr/>
        <p:txBody>
          <a:bodyPr/>
          <a:lstStyle/>
          <a:p>
            <a:pPr marL="0" indent="0">
              <a:buNone/>
            </a:pPr>
            <a:endParaRPr lang="he-IL" dirty="0"/>
          </a:p>
        </p:txBody>
      </p:sp>
      <p:pic>
        <p:nvPicPr>
          <p:cNvPr id="1026" name="Picture 2" descr="C:\Users\Hadassa\Desktop\עבודה\תמונות\istockphoto-1223739056-612x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482542" cy="4680520"/>
          </a:xfrm>
          <a:prstGeom prst="rect">
            <a:avLst/>
          </a:prstGeom>
          <a:noFill/>
          <a:scene3d>
            <a:camera prst="orthographicFront"/>
            <a:lightRig rig="threePt" dir="t"/>
          </a:scene3d>
          <a:sp3d>
            <a:bevelT/>
            <a:bevelB prst="angle"/>
          </a:sp3d>
          <a:extLst>
            <a:ext uri="{909E8E84-426E-40DD-AFC4-6F175D3DCCD1}">
              <a14:hiddenFill xmlns:a14="http://schemas.microsoft.com/office/drawing/2010/main">
                <a:solidFill>
                  <a:srgbClr val="FFFFFF"/>
                </a:solidFill>
              </a14:hiddenFill>
            </a:ext>
          </a:extLst>
        </p:spPr>
      </p:pic>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20</a:t>
            </a:fld>
            <a:endParaRPr lang="he-IL"/>
          </a:p>
        </p:txBody>
      </p:sp>
    </p:spTree>
    <p:extLst>
      <p:ext uri="{BB962C8B-B14F-4D97-AF65-F5344CB8AC3E}">
        <p14:creationId xmlns:p14="http://schemas.microsoft.com/office/powerpoint/2010/main" val="2033481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היכן ניתן למצאו את הפרעת האיזון של המערכת החיסונית </a:t>
            </a:r>
            <a:endParaRPr lang="he-IL" dirty="0"/>
          </a:p>
        </p:txBody>
      </p:sp>
      <p:sp>
        <p:nvSpPr>
          <p:cNvPr id="3" name="מציין מיקום תוכן 2"/>
          <p:cNvSpPr>
            <a:spLocks noGrp="1"/>
          </p:cNvSpPr>
          <p:nvPr>
            <p:ph idx="1"/>
          </p:nvPr>
        </p:nvSpPr>
        <p:spPr/>
        <p:txBody>
          <a:bodyPr>
            <a:normAutofit lnSpcReduction="10000"/>
          </a:bodyPr>
          <a:lstStyle/>
          <a:p>
            <a:r>
              <a:rPr lang="he-IL" sz="2400" dirty="0" smtClean="0"/>
              <a:t>כאשר ישנן הפרעות במערכת התקשורת העצבית, למשל מצבי דיכאון, נראה קשר ישיר למערכת החיסונית והמערכת האנדוקרינית. הקשורות זו לזו באמצעות תקשורת הדדית .</a:t>
            </a:r>
          </a:p>
          <a:p>
            <a:r>
              <a:rPr lang="he-IL" sz="2400" dirty="0" smtClean="0"/>
              <a:t>חוסר איזון בתהליך </a:t>
            </a:r>
            <a:r>
              <a:rPr lang="he-IL" sz="2400" u="sng" dirty="0" smtClean="0"/>
              <a:t>ההגנה </a:t>
            </a:r>
            <a:r>
              <a:rPr lang="he-IL" sz="2400" dirty="0" smtClean="0"/>
              <a:t>הפיזיולוגי הופך לחוסר איזון בתהליך </a:t>
            </a:r>
            <a:r>
              <a:rPr lang="he-IL" sz="2400" u="sng" dirty="0" smtClean="0"/>
              <a:t>התקשורת</a:t>
            </a:r>
            <a:r>
              <a:rPr lang="he-IL" sz="2400" dirty="0" smtClean="0"/>
              <a:t> הפיזיולוגי וההפך .</a:t>
            </a:r>
          </a:p>
          <a:p>
            <a:r>
              <a:rPr lang="he-IL" sz="2400" dirty="0" smtClean="0"/>
              <a:t>למעשה מערכת </a:t>
            </a:r>
            <a:r>
              <a:rPr lang="he-IL" sz="2400" dirty="0" smtClean="0">
                <a:effectLst>
                  <a:outerShdw blurRad="38100" dist="38100" dir="2700000" algn="tl">
                    <a:srgbClr val="000000">
                      <a:alpha val="43137"/>
                    </a:srgbClr>
                  </a:outerShdw>
                </a:effectLst>
              </a:rPr>
              <a:t>העצבים</a:t>
            </a:r>
            <a:r>
              <a:rPr lang="he-IL" sz="2400" dirty="0" smtClean="0"/>
              <a:t> קשורה למערכת </a:t>
            </a:r>
            <a:r>
              <a:rPr lang="he-IL" sz="2400" dirty="0" smtClean="0">
                <a:effectLst>
                  <a:outerShdw blurRad="38100" dist="38100" dir="2700000" algn="tl">
                    <a:srgbClr val="000000">
                      <a:alpha val="43137"/>
                    </a:srgbClr>
                  </a:outerShdw>
                </a:effectLst>
              </a:rPr>
              <a:t>האנדוקרינית</a:t>
            </a:r>
            <a:r>
              <a:rPr lang="he-IL" sz="2400" dirty="0" smtClean="0"/>
              <a:t> והיא בהמשכיות קשורה למערכת </a:t>
            </a:r>
            <a:r>
              <a:rPr lang="he-IL" sz="2400" dirty="0" smtClean="0">
                <a:effectLst>
                  <a:outerShdw blurRad="38100" dist="38100" dir="2700000" algn="tl">
                    <a:srgbClr val="000000">
                      <a:alpha val="43137"/>
                    </a:srgbClr>
                  </a:outerShdw>
                </a:effectLst>
              </a:rPr>
              <a:t>החיסונית</a:t>
            </a:r>
            <a:r>
              <a:rPr lang="he-IL" sz="2400" dirty="0" smtClean="0"/>
              <a:t>, וכל המערכות קשורות זו עם זו באמצעות מסלולים משותפים ,וניתן לדעת זאת ע"י שקולטנים למסרים של כל אחת מהמערכות מצויים על תאים של 2 המערכות האחרות.</a:t>
            </a:r>
          </a:p>
          <a:p>
            <a:r>
              <a:rPr lang="he-IL" sz="2400" dirty="0" smtClean="0"/>
              <a:t>לכן 3 המערכות מתפקדות כצוות .</a:t>
            </a:r>
          </a:p>
          <a:p>
            <a:r>
              <a:rPr lang="he-IL" sz="2400" dirty="0" smtClean="0"/>
              <a:t>כאשר הגוף שלנו יוצא מאיזון נבדוק תפקוד עיכולי - ספיגה ופינוי .</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21</a:t>
            </a:fld>
            <a:endParaRPr lang="he-IL"/>
          </a:p>
        </p:txBody>
      </p:sp>
    </p:spTree>
    <p:extLst>
      <p:ext uri="{BB962C8B-B14F-4D97-AF65-F5344CB8AC3E}">
        <p14:creationId xmlns:p14="http://schemas.microsoft.com/office/powerpoint/2010/main" val="2688740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מה נבצע ע"מ למצוא </a:t>
            </a:r>
            <a:r>
              <a:rPr lang="he-IL" dirty="0" smtClean="0"/>
              <a:t>הפרעת </a:t>
            </a:r>
            <a:r>
              <a:rPr lang="he-IL" dirty="0"/>
              <a:t>האיזון של המערכת החיסונית </a:t>
            </a:r>
          </a:p>
        </p:txBody>
      </p:sp>
      <p:sp>
        <p:nvSpPr>
          <p:cNvPr id="3" name="מציין מיקום תוכן 2"/>
          <p:cNvSpPr>
            <a:spLocks noGrp="1"/>
          </p:cNvSpPr>
          <p:nvPr>
            <p:ph idx="1"/>
          </p:nvPr>
        </p:nvSpPr>
        <p:spPr/>
        <p:txBody>
          <a:bodyPr>
            <a:normAutofit/>
          </a:bodyPr>
          <a:lstStyle/>
          <a:p>
            <a:r>
              <a:rPr lang="he-IL" sz="2400" dirty="0" smtClean="0"/>
              <a:t>נבדוק חסרים של ויטמינים ומינרלים</a:t>
            </a:r>
          </a:p>
          <a:p>
            <a:r>
              <a:rPr lang="he-IL" sz="2400" dirty="0" smtClean="0"/>
              <a:t>נבצע נטרול </a:t>
            </a:r>
            <a:r>
              <a:rPr lang="he-IL" sz="2400" dirty="0" smtClean="0"/>
              <a:t>רעלים</a:t>
            </a:r>
          </a:p>
          <a:p>
            <a:r>
              <a:rPr lang="he-IL" sz="2400" dirty="0" smtClean="0"/>
              <a:t>נבדוק חוסר איזון עצבי </a:t>
            </a:r>
          </a:p>
          <a:p>
            <a:r>
              <a:rPr lang="he-IL" sz="2400" dirty="0" smtClean="0"/>
              <a:t>חוסר או עודף אנרגיה </a:t>
            </a:r>
          </a:p>
          <a:p>
            <a:r>
              <a:rPr lang="he-IL" sz="2400" dirty="0" smtClean="0"/>
              <a:t>תזונה לקויה </a:t>
            </a:r>
          </a:p>
          <a:p>
            <a:pPr marL="0" indent="0">
              <a:buNone/>
            </a:pPr>
            <a:r>
              <a:rPr lang="he-IL" sz="2400" dirty="0" smtClean="0"/>
              <a:t> </a:t>
            </a:r>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22</a:t>
            </a:fld>
            <a:endParaRPr lang="he-IL"/>
          </a:p>
        </p:txBody>
      </p:sp>
    </p:spTree>
    <p:extLst>
      <p:ext uri="{BB962C8B-B14F-4D97-AF65-F5344CB8AC3E}">
        <p14:creationId xmlns:p14="http://schemas.microsoft.com/office/powerpoint/2010/main" val="2363096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עקרונות החיזוק החיסוני </a:t>
            </a:r>
            <a:endParaRPr lang="he-IL" dirty="0"/>
          </a:p>
        </p:txBody>
      </p:sp>
      <p:sp>
        <p:nvSpPr>
          <p:cNvPr id="3" name="מציין מיקום תוכן 2"/>
          <p:cNvSpPr>
            <a:spLocks noGrp="1"/>
          </p:cNvSpPr>
          <p:nvPr>
            <p:ph idx="1"/>
          </p:nvPr>
        </p:nvSpPr>
        <p:spPr>
          <a:xfrm>
            <a:off x="467544" y="1412776"/>
            <a:ext cx="8229600" cy="4709120"/>
          </a:xfrm>
        </p:spPr>
        <p:txBody>
          <a:bodyPr>
            <a:noAutofit/>
          </a:bodyPr>
          <a:lstStyle/>
          <a:p>
            <a:r>
              <a:rPr lang="he-IL" sz="2200" dirty="0" smtClean="0"/>
              <a:t>תזונה נטולת רעלים </a:t>
            </a:r>
          </a:p>
          <a:p>
            <a:r>
              <a:rPr lang="he-IL" sz="2200" dirty="0" smtClean="0"/>
              <a:t>ריבוי אנטיאוקסידנט ואנטוציאנינים </a:t>
            </a:r>
          </a:p>
          <a:p>
            <a:r>
              <a:rPr lang="he-IL" sz="2200" dirty="0" smtClean="0"/>
              <a:t>נוכחות ויטמינים ומינרלים בכמות נכונה וכן חומצות שומן וחומצות אמינו </a:t>
            </a:r>
          </a:p>
          <a:p>
            <a:r>
              <a:rPr lang="he-IL" sz="2200" dirty="0" smtClean="0"/>
              <a:t>מים נקיים </a:t>
            </a:r>
          </a:p>
          <a:p>
            <a:r>
              <a:rPr lang="he-IL" sz="2200" dirty="0" smtClean="0"/>
              <a:t>חשיפה לשמש </a:t>
            </a:r>
          </a:p>
          <a:p>
            <a:r>
              <a:rPr lang="he-IL" sz="2200" dirty="0" smtClean="0"/>
              <a:t>שינה טובה – לפחות 8 שעות </a:t>
            </a:r>
          </a:p>
          <a:p>
            <a:r>
              <a:rPr lang="he-IL" sz="2200" dirty="0" smtClean="0"/>
              <a:t>שמחה </a:t>
            </a:r>
          </a:p>
          <a:p>
            <a:r>
              <a:rPr lang="he-IL" sz="2200" dirty="0" smtClean="0"/>
              <a:t>פעילות גופנית</a:t>
            </a:r>
          </a:p>
          <a:p>
            <a:r>
              <a:rPr lang="he-IL" sz="2200" dirty="0" smtClean="0"/>
              <a:t>שילוב בתפריט הרבה מיץ לימון ,שום </a:t>
            </a:r>
          </a:p>
          <a:p>
            <a:r>
              <a:rPr lang="he-IL" sz="2200" dirty="0" smtClean="0"/>
              <a:t>פטריות מרפא- אפשרות שילוב בתזונה כמאכל רצוי אורגני ויש אפשרות בכמוסות </a:t>
            </a:r>
          </a:p>
          <a:p>
            <a:r>
              <a:rPr lang="he-IL" sz="2200" dirty="0" smtClean="0"/>
              <a:t>השלמת חסרים של ויטמינים ומינרלים</a:t>
            </a:r>
            <a:endParaRPr lang="he-IL" sz="22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23</a:t>
            </a:fld>
            <a:endParaRPr lang="he-IL"/>
          </a:p>
        </p:txBody>
      </p:sp>
    </p:spTree>
    <p:extLst>
      <p:ext uri="{BB962C8B-B14F-4D97-AF65-F5344CB8AC3E}">
        <p14:creationId xmlns:p14="http://schemas.microsoft.com/office/powerpoint/2010/main" val="3432594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מציין מיקום תוכן 5"/>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1640" y="1412776"/>
            <a:ext cx="6768752" cy="5243185"/>
          </a:xfrm>
        </p:spPr>
      </p:pic>
      <p:sp>
        <p:nvSpPr>
          <p:cNvPr id="2" name="כותרת 1"/>
          <p:cNvSpPr>
            <a:spLocks noGrp="1"/>
          </p:cNvSpPr>
          <p:nvPr>
            <p:ph type="title"/>
          </p:nvPr>
        </p:nvSpPr>
        <p:spPr/>
        <p:txBody>
          <a:bodyPr/>
          <a:lstStyle/>
          <a:p>
            <a:r>
              <a:rPr lang="he-IL" dirty="0" smtClean="0"/>
              <a:t>מזונות מומלצים</a:t>
            </a:r>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24</a:t>
            </a:fld>
            <a:endParaRPr lang="he-IL"/>
          </a:p>
        </p:txBody>
      </p:sp>
    </p:spTree>
    <p:extLst>
      <p:ext uri="{BB962C8B-B14F-4D97-AF65-F5344CB8AC3E}">
        <p14:creationId xmlns:p14="http://schemas.microsoft.com/office/powerpoint/2010/main" val="175497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הכן עצמך לחורף</a:t>
            </a:r>
            <a:endParaRPr lang="he-IL" dirty="0"/>
          </a:p>
        </p:txBody>
      </p:sp>
      <p:sp>
        <p:nvSpPr>
          <p:cNvPr id="3" name="מציין מיקום תוכן 2"/>
          <p:cNvSpPr>
            <a:spLocks noGrp="1"/>
          </p:cNvSpPr>
          <p:nvPr>
            <p:ph idx="1"/>
          </p:nvPr>
        </p:nvSpPr>
        <p:spPr/>
        <p:txBody>
          <a:bodyPr>
            <a:normAutofit/>
          </a:bodyPr>
          <a:lstStyle/>
          <a:p>
            <a:r>
              <a:rPr lang="he-IL" sz="2400" dirty="0" smtClean="0"/>
              <a:t>הכנה לחורף מבחינה תזונתית נעשית ע"י אכילת פירות וירקות העונה .</a:t>
            </a:r>
          </a:p>
          <a:p>
            <a:r>
              <a:rPr lang="he-IL" sz="2400" dirty="0" smtClean="0"/>
              <a:t>בנוסף גיוון של שלל פירות בצבעים שונים .</a:t>
            </a:r>
          </a:p>
          <a:p>
            <a:r>
              <a:rPr lang="he-IL" sz="2400" dirty="0" smtClean="0"/>
              <a:t>עיקר הצבעים הם למשל הפירות והירקות בצבעי כתום המכילים כמויות של נוגדי חמצון</a:t>
            </a:r>
            <a:r>
              <a:rPr lang="en-US" sz="2400" dirty="0" smtClean="0"/>
              <a:t> </a:t>
            </a:r>
            <a:r>
              <a:rPr lang="he-IL" sz="2400" dirty="0" smtClean="0"/>
              <a:t>ומכילים </a:t>
            </a:r>
            <a:r>
              <a:rPr lang="he-IL" sz="2400" u="sng" dirty="0" smtClean="0"/>
              <a:t>ויטמין </a:t>
            </a:r>
            <a:r>
              <a:rPr lang="en-US" sz="2400" u="sng" dirty="0" smtClean="0"/>
              <a:t>A</a:t>
            </a:r>
            <a:r>
              <a:rPr lang="he-IL" sz="2400" u="sng" dirty="0" smtClean="0"/>
              <a:t> </a:t>
            </a:r>
            <a:r>
              <a:rPr lang="en-US" sz="2400" u="sng" dirty="0" smtClean="0"/>
              <a:t>.</a:t>
            </a:r>
            <a:endParaRPr lang="he-IL" sz="2400" u="sng" dirty="0" smtClean="0"/>
          </a:p>
          <a:p>
            <a:r>
              <a:rPr lang="he-IL" sz="2400" dirty="0" smtClean="0"/>
              <a:t>אגוזי מלך כרוב קייל ,שקדים אגוזי ברזיל אשר עשירים </a:t>
            </a:r>
            <a:r>
              <a:rPr lang="he-IL" sz="2400" u="sng" dirty="0" smtClean="0"/>
              <a:t>בסלניום</a:t>
            </a:r>
            <a:r>
              <a:rPr lang="he-IL" sz="2400" dirty="0" smtClean="0"/>
              <a:t> .</a:t>
            </a:r>
            <a:r>
              <a:rPr lang="en-US" sz="2400" dirty="0" smtClean="0"/>
              <a:t/>
            </a:r>
            <a:br>
              <a:rPr lang="en-US" sz="2400" dirty="0" smtClean="0"/>
            </a:br>
            <a:endParaRPr lang="he-IL" sz="2400" dirty="0" smtClean="0"/>
          </a:p>
          <a:p>
            <a:r>
              <a:rPr lang="he-IL" sz="2400" b="1" u="sng" dirty="0" smtClean="0"/>
              <a:t>סלניום</a:t>
            </a:r>
            <a:r>
              <a:rPr lang="he-IL" sz="2400" dirty="0" smtClean="0"/>
              <a:t> הוא מינרל -יסוד קורט חיוני מאוד לגופנו, מסייע לתפקוד תקין של מערכת החיסון. </a:t>
            </a:r>
          </a:p>
          <a:p>
            <a:r>
              <a:rPr lang="he-IL" sz="2400" dirty="0" smtClean="0"/>
              <a:t>הכמות </a:t>
            </a:r>
            <a:r>
              <a:rPr lang="he-IL" sz="2400" dirty="0"/>
              <a:t>המומלצת הינה 55 מק"ג ליום למבוגר, לילד הכמות היא 20 מק"ג ליום . </a:t>
            </a:r>
          </a:p>
          <a:p>
            <a:pPr marL="0" indent="0">
              <a:buNone/>
            </a:pP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25</a:t>
            </a:fld>
            <a:endParaRPr lang="he-IL"/>
          </a:p>
        </p:txBody>
      </p:sp>
    </p:spTree>
    <p:extLst>
      <p:ext uri="{BB962C8B-B14F-4D97-AF65-F5344CB8AC3E}">
        <p14:creationId xmlns:p14="http://schemas.microsoft.com/office/powerpoint/2010/main" val="4146711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חורף </a:t>
            </a:r>
            <a:endParaRPr lang="he-IL" dirty="0"/>
          </a:p>
        </p:txBody>
      </p:sp>
      <p:sp>
        <p:nvSpPr>
          <p:cNvPr id="3" name="מציין מיקום תוכן 2"/>
          <p:cNvSpPr>
            <a:spLocks noGrp="1"/>
          </p:cNvSpPr>
          <p:nvPr>
            <p:ph idx="1"/>
          </p:nvPr>
        </p:nvSpPr>
        <p:spPr>
          <a:xfrm>
            <a:off x="457200" y="1600200"/>
            <a:ext cx="8229600" cy="4781128"/>
          </a:xfrm>
        </p:spPr>
        <p:txBody>
          <a:bodyPr>
            <a:normAutofit/>
          </a:bodyPr>
          <a:lstStyle/>
          <a:p>
            <a:r>
              <a:rPr lang="he-IL" sz="2400" dirty="0" smtClean="0"/>
              <a:t>שפעת והצטננות :</a:t>
            </a:r>
            <a:r>
              <a:rPr lang="en-US" sz="2400" dirty="0" smtClean="0"/>
              <a:t/>
            </a:r>
            <a:br>
              <a:rPr lang="en-US" sz="2400" dirty="0" smtClean="0"/>
            </a:br>
            <a:r>
              <a:rPr lang="he-IL" sz="2400" dirty="0" smtClean="0"/>
              <a:t>הצטננות פחות נוטה לסיבוכים , היא עלולה לגרום לדלקות אוזניים אצל ילדים למשל .</a:t>
            </a:r>
            <a:r>
              <a:rPr lang="en-US" sz="2400" dirty="0" smtClean="0"/>
              <a:t/>
            </a:r>
            <a:br>
              <a:rPr lang="en-US" sz="2400" dirty="0" smtClean="0"/>
            </a:br>
            <a:r>
              <a:rPr lang="he-IL" sz="2400" dirty="0" smtClean="0"/>
              <a:t>עיקר התסמינים יהיו כאבי ראש ,כאבי גרון, חולשה,</a:t>
            </a:r>
            <a:r>
              <a:rPr lang="en-US" sz="2400" dirty="0" smtClean="0"/>
              <a:t/>
            </a:r>
            <a:br>
              <a:rPr lang="en-US" sz="2400" dirty="0" smtClean="0"/>
            </a:br>
            <a:r>
              <a:rPr lang="he-IL" sz="2400" dirty="0" smtClean="0"/>
              <a:t>משך זמן התסמינים עד 3 ימים .</a:t>
            </a:r>
          </a:p>
          <a:p>
            <a:r>
              <a:rPr lang="he-IL" sz="2400" dirty="0" smtClean="0"/>
              <a:t>שפעת ,לעומת זאת עלולה להגיע לסיבוכים של עד כדי דלקת ריאות עם תסמיני של נזלת ,חולשה ,כאבי גוף ושרירים, חום גבוהה.</a:t>
            </a:r>
            <a:r>
              <a:rPr lang="en-US" sz="2400" dirty="0" smtClean="0"/>
              <a:t/>
            </a:r>
            <a:br>
              <a:rPr lang="en-US" sz="2400" dirty="0" smtClean="0"/>
            </a:br>
            <a:r>
              <a:rPr lang="he-IL" sz="2400" dirty="0" smtClean="0"/>
              <a:t>משך זמן התסמינים עד כ-7 ימים.</a:t>
            </a:r>
          </a:p>
          <a:p>
            <a:r>
              <a:rPr lang="he-IL" sz="2400" dirty="0" smtClean="0"/>
              <a:t>במצבים כאשר שפעת מגיעה למצב של דלקת ריאות נמליץ על</a:t>
            </a:r>
          </a:p>
          <a:p>
            <a:pPr marL="0" indent="0">
              <a:buNone/>
            </a:pPr>
            <a:r>
              <a:rPr lang="he-IL" sz="2400" dirty="0"/>
              <a:t> </a:t>
            </a:r>
            <a:r>
              <a:rPr lang="he-IL" sz="2400" dirty="0" smtClean="0"/>
              <a:t>   </a:t>
            </a:r>
            <a:r>
              <a:rPr lang="he-IL" sz="2400" u="sng" dirty="0" smtClean="0"/>
              <a:t>ויטמין </a:t>
            </a:r>
            <a:r>
              <a:rPr lang="en-US" sz="2400" u="sng" dirty="0" smtClean="0"/>
              <a:t>K2</a:t>
            </a:r>
            <a:r>
              <a:rPr lang="he-IL" sz="2400" u="sng" dirty="0" smtClean="0"/>
              <a:t> </a:t>
            </a:r>
            <a:r>
              <a:rPr lang="he-IL" sz="2400" dirty="0" smtClean="0"/>
              <a:t>.</a:t>
            </a:r>
          </a:p>
          <a:p>
            <a:r>
              <a:rPr lang="he-IL" sz="2400" dirty="0"/>
              <a:t>אופן הטיפול יהיה זהה לשניהם עיקר הטיפול יהיה מנוחה ,שתיה של חליטות ,אפשרות בימים הראשונים תה עם ג'ינג'ר </a:t>
            </a:r>
            <a:r>
              <a:rPr lang="en-US" sz="2400" dirty="0"/>
              <a:t>.</a:t>
            </a:r>
            <a:endParaRPr lang="he-IL" sz="2400" dirty="0" smtClean="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26</a:t>
            </a:fld>
            <a:endParaRPr lang="he-IL"/>
          </a:p>
        </p:txBody>
      </p:sp>
    </p:spTree>
    <p:extLst>
      <p:ext uri="{BB962C8B-B14F-4D97-AF65-F5344CB8AC3E}">
        <p14:creationId xmlns:p14="http://schemas.microsoft.com/office/powerpoint/2010/main" val="1406042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חורף</a:t>
            </a:r>
            <a:r>
              <a:rPr lang="en-US" dirty="0" smtClean="0"/>
              <a:t> </a:t>
            </a:r>
            <a:r>
              <a:rPr lang="he-IL" dirty="0" smtClean="0"/>
              <a:t>–טיפול </a:t>
            </a:r>
            <a:endParaRPr lang="he-IL" dirty="0"/>
          </a:p>
        </p:txBody>
      </p:sp>
      <p:sp>
        <p:nvSpPr>
          <p:cNvPr id="3" name="מציין מיקום תוכן 2"/>
          <p:cNvSpPr>
            <a:spLocks noGrp="1"/>
          </p:cNvSpPr>
          <p:nvPr>
            <p:ph idx="1"/>
          </p:nvPr>
        </p:nvSpPr>
        <p:spPr/>
        <p:txBody>
          <a:bodyPr>
            <a:normAutofit/>
          </a:bodyPr>
          <a:lstStyle/>
          <a:p>
            <a:r>
              <a:rPr lang="he-IL" sz="2400" dirty="0" smtClean="0"/>
              <a:t>מיצים </a:t>
            </a:r>
            <a:r>
              <a:rPr lang="he-IL" sz="2400" dirty="0"/>
              <a:t>כתומים ,</a:t>
            </a:r>
            <a:r>
              <a:rPr lang="he-IL" sz="2400" u="sng" dirty="0"/>
              <a:t>מיצים ירוקים ,מרקים ומזונות מרוסקים </a:t>
            </a:r>
            <a:r>
              <a:rPr lang="he-IL" sz="2400" dirty="0" smtClean="0"/>
              <a:t>.</a:t>
            </a:r>
          </a:p>
          <a:p>
            <a:r>
              <a:rPr lang="he-IL" sz="2400" dirty="0" smtClean="0"/>
              <a:t>להשתדל </a:t>
            </a:r>
            <a:r>
              <a:rPr lang="he-IL" sz="2400" dirty="0"/>
              <a:t>להרבות במזונות המכילים </a:t>
            </a:r>
            <a:r>
              <a:rPr lang="he-IL" sz="2400" b="1" u="sng" dirty="0" smtClean="0"/>
              <a:t>ויטמין </a:t>
            </a:r>
            <a:r>
              <a:rPr lang="en-US" sz="2400" b="1" u="sng" dirty="0"/>
              <a:t>C</a:t>
            </a:r>
            <a:r>
              <a:rPr lang="he-IL" sz="2400" b="1" dirty="0"/>
              <a:t> </a:t>
            </a:r>
            <a:r>
              <a:rPr lang="he-IL" sz="2400" dirty="0"/>
              <a:t>בכמות מרובה כגון: לימון, גמבה , קיווי </a:t>
            </a:r>
            <a:r>
              <a:rPr lang="he-IL" sz="2400" dirty="0" smtClean="0"/>
              <a:t>,גויאבה ,פירות הדר  .</a:t>
            </a:r>
          </a:p>
          <a:p>
            <a:r>
              <a:rPr lang="he-IL" sz="2400" dirty="0" smtClean="0"/>
              <a:t>במידה </a:t>
            </a:r>
            <a:r>
              <a:rPr lang="he-IL" sz="2400" dirty="0"/>
              <a:t>ואין זמינות או אין יכולת </a:t>
            </a:r>
            <a:r>
              <a:rPr lang="he-IL" sz="2400" dirty="0" smtClean="0"/>
              <a:t>לאכול, במצבי </a:t>
            </a:r>
            <a:r>
              <a:rPr lang="he-IL" sz="2400" dirty="0"/>
              <a:t>חוסר תאבון או מסיבות אחרות </a:t>
            </a:r>
            <a:r>
              <a:rPr lang="he-IL" sz="2400" dirty="0" smtClean="0"/>
              <a:t>נמליץ:</a:t>
            </a:r>
            <a:r>
              <a:rPr lang="en-US" sz="2400" dirty="0" smtClean="0"/>
              <a:t/>
            </a:r>
            <a:br>
              <a:rPr lang="en-US" sz="2400" dirty="0" smtClean="0"/>
            </a:br>
            <a:r>
              <a:rPr lang="he-IL" sz="2400" dirty="0" smtClean="0"/>
              <a:t>ליטול </a:t>
            </a:r>
            <a:r>
              <a:rPr lang="he-IL" sz="2400" dirty="0"/>
              <a:t>ויטמין- </a:t>
            </a:r>
            <a:r>
              <a:rPr lang="en-US" sz="2400" dirty="0"/>
              <a:t>C </a:t>
            </a:r>
            <a:r>
              <a:rPr lang="he-IL" sz="2400" dirty="0"/>
              <a:t> במינון -10 מ"ל כל שעה למבוגר.</a:t>
            </a:r>
            <a:r>
              <a:rPr lang="en-US" sz="2400" dirty="0"/>
              <a:t/>
            </a:r>
            <a:br>
              <a:rPr lang="en-US" sz="2400" dirty="0"/>
            </a:br>
            <a:r>
              <a:rPr lang="he-IL" sz="2400" dirty="0"/>
              <a:t>מינון לילדים 2.5 מ"ל </a:t>
            </a:r>
            <a:r>
              <a:rPr lang="he-IL" sz="2400" dirty="0" smtClean="0"/>
              <a:t>.</a:t>
            </a:r>
          </a:p>
          <a:p>
            <a:r>
              <a:rPr lang="he-IL" sz="2400" dirty="0" smtClean="0"/>
              <a:t>במצבי </a:t>
            </a:r>
            <a:r>
              <a:rPr lang="he-IL" sz="2400" u="sng" dirty="0" smtClean="0"/>
              <a:t>הצטננות קלה </a:t>
            </a:r>
            <a:r>
              <a:rPr lang="he-IL" sz="2400" dirty="0" smtClean="0"/>
              <a:t>החולה זקוק למנה של ויטמין -</a:t>
            </a:r>
            <a:r>
              <a:rPr lang="en-US" sz="2400" dirty="0" smtClean="0"/>
              <a:t>C</a:t>
            </a:r>
            <a:r>
              <a:rPr lang="he-IL" sz="2400" dirty="0" smtClean="0"/>
              <a:t>:</a:t>
            </a:r>
            <a:r>
              <a:rPr lang="en-US" sz="2400" dirty="0" smtClean="0"/>
              <a:t/>
            </a:r>
            <a:br>
              <a:rPr lang="en-US" sz="2400" dirty="0" smtClean="0"/>
            </a:br>
            <a:r>
              <a:rPr lang="he-IL" sz="2400" dirty="0" smtClean="0"/>
              <a:t>30-60 גר ויטמין כל שעתיים עד 4 שעות </a:t>
            </a:r>
            <a:r>
              <a:rPr lang="en-US" sz="2400" dirty="0" smtClean="0"/>
              <a:t/>
            </a:r>
            <a:br>
              <a:rPr lang="en-US" sz="2400" dirty="0" smtClean="0"/>
            </a:br>
            <a:r>
              <a:rPr lang="he-IL" sz="2400" dirty="0" smtClean="0"/>
              <a:t>במצבי </a:t>
            </a:r>
            <a:r>
              <a:rPr lang="he-IL" sz="2400" u="sng" dirty="0" smtClean="0"/>
              <a:t>הצטננות קשה </a:t>
            </a:r>
            <a:r>
              <a:rPr lang="he-IL" sz="2400" dirty="0" smtClean="0"/>
              <a:t>:</a:t>
            </a:r>
            <a:r>
              <a:rPr lang="en-US" sz="2400" dirty="0" smtClean="0"/>
              <a:t/>
            </a:r>
            <a:br>
              <a:rPr lang="en-US" sz="2400" dirty="0" smtClean="0"/>
            </a:br>
            <a:r>
              <a:rPr lang="he-IL" sz="2400" dirty="0" smtClean="0"/>
              <a:t>מינון של 60-100 גר כל שעה עד 3 שעות.</a:t>
            </a:r>
            <a:endParaRPr lang="he-IL" sz="2400" dirty="0"/>
          </a:p>
          <a:p>
            <a:endParaRPr lang="he-IL"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27</a:t>
            </a:fld>
            <a:endParaRPr lang="he-IL"/>
          </a:p>
        </p:txBody>
      </p:sp>
    </p:spTree>
    <p:extLst>
      <p:ext uri="{BB962C8B-B14F-4D97-AF65-F5344CB8AC3E}">
        <p14:creationId xmlns:p14="http://schemas.microsoft.com/office/powerpoint/2010/main" val="327869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חורף-טיפול </a:t>
            </a:r>
            <a:endParaRPr lang="he-IL" dirty="0"/>
          </a:p>
        </p:txBody>
      </p:sp>
      <p:sp>
        <p:nvSpPr>
          <p:cNvPr id="3" name="מציין מיקום תוכן 2"/>
          <p:cNvSpPr>
            <a:spLocks noGrp="1"/>
          </p:cNvSpPr>
          <p:nvPr>
            <p:ph idx="1"/>
          </p:nvPr>
        </p:nvSpPr>
        <p:spPr>
          <a:xfrm>
            <a:off x="395536" y="1628800"/>
            <a:ext cx="8363272" cy="4536504"/>
          </a:xfrm>
        </p:spPr>
        <p:txBody>
          <a:bodyPr>
            <a:noAutofit/>
          </a:bodyPr>
          <a:lstStyle/>
          <a:p>
            <a:r>
              <a:rPr lang="he-IL" sz="2400" dirty="0" smtClean="0"/>
              <a:t>הגברת צריכת </a:t>
            </a:r>
            <a:r>
              <a:rPr lang="he-IL" sz="2400" b="1" u="sng" dirty="0" smtClean="0"/>
              <a:t>אבץ</a:t>
            </a:r>
            <a:r>
              <a:rPr lang="he-IL" sz="2400" dirty="0" smtClean="0"/>
              <a:t> הן במזונות או בתוסף,.</a:t>
            </a:r>
          </a:p>
          <a:p>
            <a:r>
              <a:rPr lang="he-IL" sz="2400" dirty="0" smtClean="0"/>
              <a:t>זהו מינרל חיוני אשר חשוב ליצירת אנרגיה </a:t>
            </a:r>
          </a:p>
          <a:p>
            <a:r>
              <a:rPr lang="he-IL" sz="2400" dirty="0" smtClean="0"/>
              <a:t>חיוני להשפעת תחושת הטעם והריח.</a:t>
            </a:r>
          </a:p>
          <a:p>
            <a:r>
              <a:rPr lang="he-IL" sz="2400" dirty="0" smtClean="0"/>
              <a:t>משמש כנוגד חמצון ונוגד דלקת .</a:t>
            </a:r>
          </a:p>
          <a:p>
            <a:r>
              <a:rPr lang="he-IL" sz="2400" dirty="0" smtClean="0"/>
              <a:t>חיוני לפעילות אנזימטית בגוף של כ-300 אנזימים ומזרז החלמה</a:t>
            </a:r>
          </a:p>
          <a:p>
            <a:r>
              <a:rPr lang="he-IL" sz="2400" dirty="0" smtClean="0"/>
              <a:t>נמצא אותו במזונות למשל: זרעי דלעת חומוס ,עוף, אגוזי -פקאן, קטניות, שקדים .</a:t>
            </a:r>
          </a:p>
          <a:p>
            <a:r>
              <a:rPr lang="he-IL" sz="2400" dirty="0" smtClean="0"/>
              <a:t>הגברת צריכה של </a:t>
            </a:r>
            <a:r>
              <a:rPr lang="he-IL" sz="2400" b="1" u="sng" dirty="0" smtClean="0"/>
              <a:t>אומגה 3</a:t>
            </a:r>
            <a:r>
              <a:rPr lang="he-IL" sz="2400" dirty="0" smtClean="0"/>
              <a:t> בתוסף או בתזונה והסרת </a:t>
            </a:r>
            <a:r>
              <a:rPr lang="he-IL" sz="2400" dirty="0"/>
              <a:t>מאכלים </a:t>
            </a:r>
            <a:r>
              <a:rPr lang="he-IL" sz="2400" dirty="0" smtClean="0"/>
              <a:t>המכילים אומגה </a:t>
            </a:r>
            <a:r>
              <a:rPr lang="he-IL" sz="2400" dirty="0"/>
              <a:t>6 </a:t>
            </a:r>
            <a:r>
              <a:rPr lang="he-IL" sz="2400" dirty="0" smtClean="0"/>
              <a:t>,וזאת על </a:t>
            </a:r>
            <a:r>
              <a:rPr lang="he-IL" sz="2400" dirty="0"/>
              <a:t>מנת ליצור איזון </a:t>
            </a:r>
            <a:r>
              <a:rPr lang="he-IL" sz="2400" dirty="0" smtClean="0"/>
              <a:t>,ובכך לנטרל </a:t>
            </a:r>
            <a:r>
              <a:rPr lang="he-IL" sz="2400" dirty="0"/>
              <a:t>תהליך </a:t>
            </a:r>
            <a:r>
              <a:rPr lang="he-IL" sz="2400" dirty="0" smtClean="0"/>
              <a:t>דלקתי. </a:t>
            </a:r>
          </a:p>
          <a:p>
            <a:r>
              <a:rPr lang="he-IL" sz="2400" dirty="0" smtClean="0"/>
              <a:t>במזון נמצא אותו למשל ב: זרעי </a:t>
            </a:r>
            <a:r>
              <a:rPr lang="he-IL" sz="2400" dirty="0" err="1" smtClean="0"/>
              <a:t>צי'אה</a:t>
            </a:r>
            <a:r>
              <a:rPr lang="he-IL" sz="2400" dirty="0" smtClean="0"/>
              <a:t> ,זרעי פשתן ,אגוזים.</a:t>
            </a:r>
          </a:p>
          <a:p>
            <a:pPr marL="0" indent="0">
              <a:buNone/>
            </a:pP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28</a:t>
            </a:fld>
            <a:endParaRPr lang="he-IL"/>
          </a:p>
        </p:txBody>
      </p:sp>
    </p:spTree>
    <p:extLst>
      <p:ext uri="{BB962C8B-B14F-4D97-AF65-F5344CB8AC3E}">
        <p14:creationId xmlns:p14="http://schemas.microsoft.com/office/powerpoint/2010/main" val="2516729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חורף-טיפול </a:t>
            </a:r>
            <a:endParaRPr lang="he-IL" dirty="0"/>
          </a:p>
        </p:txBody>
      </p:sp>
      <p:sp>
        <p:nvSpPr>
          <p:cNvPr id="3" name="מציין מיקום תוכן 2"/>
          <p:cNvSpPr>
            <a:spLocks noGrp="1"/>
          </p:cNvSpPr>
          <p:nvPr>
            <p:ph idx="1"/>
          </p:nvPr>
        </p:nvSpPr>
        <p:spPr/>
        <p:txBody>
          <a:bodyPr>
            <a:normAutofit/>
          </a:bodyPr>
          <a:lstStyle/>
          <a:p>
            <a:r>
              <a:rPr lang="he-IL" sz="2400" dirty="0"/>
              <a:t>נשתדל לא להעמיס על </a:t>
            </a:r>
            <a:r>
              <a:rPr lang="he-IL" sz="2400" dirty="0" smtClean="0"/>
              <a:t>הגוף מאכלים </a:t>
            </a:r>
            <a:r>
              <a:rPr lang="he-IL" sz="2400" dirty="0"/>
              <a:t>שדורשים פירוק </a:t>
            </a:r>
            <a:r>
              <a:rPr lang="he-IL" sz="2400" dirty="0" smtClean="0"/>
              <a:t>ארוך כגון: מוצרי מזון מן החי , משום שמצב זה </a:t>
            </a:r>
            <a:r>
              <a:rPr lang="he-IL" sz="2400" dirty="0"/>
              <a:t>יעמיס על </a:t>
            </a:r>
            <a:r>
              <a:rPr lang="he-IL" sz="2400" dirty="0" smtClean="0"/>
              <a:t>כלל מערכות הגוף ובהן מערכת העיכול ומערכת החיסון .</a:t>
            </a:r>
            <a:endParaRPr lang="he-IL" sz="2400" dirty="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3140968"/>
            <a:ext cx="6192688" cy="2808312"/>
          </a:xfrm>
          <a:prstGeom prst="rect">
            <a:avLst/>
          </a:prstGeom>
          <a:scene3d>
            <a:camera prst="orthographicFront"/>
            <a:lightRig rig="threePt" dir="t"/>
          </a:scene3d>
          <a:sp3d>
            <a:bevelT/>
            <a:bevelB prst="angle"/>
          </a:sp3d>
        </p:spPr>
      </p:pic>
      <p:sp>
        <p:nvSpPr>
          <p:cNvPr id="6" name="מציין מיקום של כותרת תחתונה 5"/>
          <p:cNvSpPr>
            <a:spLocks noGrp="1"/>
          </p:cNvSpPr>
          <p:nvPr>
            <p:ph type="ftr" sz="quarter" idx="11"/>
          </p:nvPr>
        </p:nvSpPr>
        <p:spPr/>
        <p:txBody>
          <a:bodyPr/>
          <a:lstStyle/>
          <a:p>
            <a:r>
              <a:rPr lang="he-IL" smtClean="0"/>
              <a:t>כל הזכויות שומרות להדס פדהאל</a:t>
            </a:r>
            <a:endParaRPr lang="he-IL"/>
          </a:p>
        </p:txBody>
      </p:sp>
      <p:sp>
        <p:nvSpPr>
          <p:cNvPr id="7" name="מציין מיקום של מספר שקופית 6"/>
          <p:cNvSpPr>
            <a:spLocks noGrp="1"/>
          </p:cNvSpPr>
          <p:nvPr>
            <p:ph type="sldNum" sz="quarter" idx="12"/>
          </p:nvPr>
        </p:nvSpPr>
        <p:spPr/>
        <p:txBody>
          <a:bodyPr/>
          <a:lstStyle/>
          <a:p>
            <a:fld id="{42023DFD-DD87-4E04-B616-DA2269971923}" type="slidenum">
              <a:rPr lang="he-IL" smtClean="0"/>
              <a:t>29</a:t>
            </a:fld>
            <a:endParaRPr lang="he-IL"/>
          </a:p>
        </p:txBody>
      </p:sp>
    </p:spTree>
    <p:extLst>
      <p:ext uri="{BB962C8B-B14F-4D97-AF65-F5344CB8AC3E}">
        <p14:creationId xmlns:p14="http://schemas.microsoft.com/office/powerpoint/2010/main" val="1984183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מחקר על חשיבות נטילת ויטמין </a:t>
            </a:r>
            <a:r>
              <a:rPr lang="en-US" dirty="0" smtClean="0"/>
              <a:t>C-</a:t>
            </a:r>
            <a:r>
              <a:rPr lang="he-IL" dirty="0" smtClean="0"/>
              <a:t>  </a:t>
            </a:r>
            <a:endParaRPr lang="he-IL" dirty="0"/>
          </a:p>
        </p:txBody>
      </p:sp>
      <p:sp>
        <p:nvSpPr>
          <p:cNvPr id="3" name="מציין מיקום תוכן 2"/>
          <p:cNvSpPr>
            <a:spLocks noGrp="1"/>
          </p:cNvSpPr>
          <p:nvPr>
            <p:ph idx="1"/>
          </p:nvPr>
        </p:nvSpPr>
        <p:spPr>
          <a:xfrm>
            <a:off x="251520" y="1628800"/>
            <a:ext cx="8640960" cy="4785395"/>
          </a:xfrm>
        </p:spPr>
        <p:txBody>
          <a:bodyPr>
            <a:noAutofit/>
          </a:bodyPr>
          <a:lstStyle/>
          <a:p>
            <a:r>
              <a:rPr lang="he-IL" sz="2400" dirty="0" smtClean="0"/>
              <a:t>במחקר מעבדה על ויטמין </a:t>
            </a:r>
            <a:r>
              <a:rPr lang="en-US" sz="2400" dirty="0" smtClean="0"/>
              <a:t>C –</a:t>
            </a:r>
            <a:r>
              <a:rPr lang="he-IL" sz="2400" dirty="0" smtClean="0"/>
              <a:t> ,נמצא הוויטמין כמפתח למניעת מחלות חורף ובהן שפעת .</a:t>
            </a:r>
            <a:endParaRPr lang="en-US" sz="2400" dirty="0" smtClean="0"/>
          </a:p>
          <a:p>
            <a:r>
              <a:rPr lang="he-IL" sz="2400" dirty="0" smtClean="0"/>
              <a:t>נראה כי הוויטמין גורם </a:t>
            </a:r>
            <a:r>
              <a:rPr lang="he-IL" sz="2400" dirty="0"/>
              <a:t>משותף </a:t>
            </a:r>
            <a:r>
              <a:rPr lang="he-IL" sz="2400" dirty="0" smtClean="0"/>
              <a:t>לאנזימים ביו-סינתטיים </a:t>
            </a:r>
            <a:r>
              <a:rPr lang="he-IL" sz="2400" dirty="0"/>
              <a:t>וגנים רבים </a:t>
            </a:r>
            <a:endParaRPr lang="he-IL" sz="2400" dirty="0" smtClean="0"/>
          </a:p>
          <a:p>
            <a:r>
              <a:rPr lang="he-IL" sz="2400" dirty="0" smtClean="0"/>
              <a:t>ויטמין- </a:t>
            </a:r>
            <a:r>
              <a:rPr lang="en-US" sz="2400" dirty="0" smtClean="0"/>
              <a:t>C </a:t>
            </a:r>
            <a:r>
              <a:rPr lang="he-IL" sz="2400" dirty="0" smtClean="0"/>
              <a:t> ממלא </a:t>
            </a:r>
            <a:r>
              <a:rPr lang="he-IL" sz="2400" dirty="0"/>
              <a:t>תפקיד מפתח בהשפעותיו המווסתות את מערכת החיסון</a:t>
            </a:r>
            <a:r>
              <a:rPr lang="he-IL" sz="2400" dirty="0" smtClean="0"/>
              <a:t>.</a:t>
            </a:r>
          </a:p>
          <a:p>
            <a:r>
              <a:rPr lang="he-IL" sz="2400" dirty="0" smtClean="0"/>
              <a:t>ויטמין -C </a:t>
            </a:r>
            <a:r>
              <a:rPr lang="he-IL" sz="2400" dirty="0"/>
              <a:t>מגרה נדידת נויטרופילים לאתר </a:t>
            </a:r>
            <a:r>
              <a:rPr lang="he-IL" sz="2400" dirty="0" smtClean="0"/>
              <a:t>הזיהום. </a:t>
            </a:r>
          </a:p>
          <a:p>
            <a:r>
              <a:rPr lang="he-IL" sz="2400" dirty="0" smtClean="0"/>
              <a:t>משפר פגוציטוזיס </a:t>
            </a:r>
            <a:r>
              <a:rPr lang="he-IL" sz="2400" dirty="0"/>
              <a:t>ויצירת חמצון, והרג חיידקים</a:t>
            </a:r>
            <a:r>
              <a:rPr lang="he-IL" sz="2400" dirty="0" smtClean="0"/>
              <a:t>.</a:t>
            </a:r>
          </a:p>
          <a:p>
            <a:r>
              <a:rPr lang="he-IL" sz="2400" dirty="0" smtClean="0"/>
              <a:t>במקביל</a:t>
            </a:r>
            <a:r>
              <a:rPr lang="he-IL" sz="2400" dirty="0"/>
              <a:t>, הוא מגן על </a:t>
            </a:r>
            <a:r>
              <a:rPr lang="he-IL" sz="2400" dirty="0" smtClean="0"/>
              <a:t>רקמות הגוף מפני </a:t>
            </a:r>
            <a:r>
              <a:rPr lang="he-IL" sz="2400" dirty="0"/>
              <a:t>נזק מוגזם על ידי שיפור </a:t>
            </a:r>
            <a:r>
              <a:rPr lang="he-IL" sz="2400" dirty="0" smtClean="0"/>
              <a:t>אפופטוזיס באמצעות נויטרופילים </a:t>
            </a:r>
            <a:r>
              <a:rPr lang="he-IL" sz="2400" dirty="0"/>
              <a:t>ופינוי על ידי </a:t>
            </a:r>
            <a:r>
              <a:rPr lang="he-IL" sz="2400" dirty="0" smtClean="0"/>
              <a:t>מאקרופאגים.</a:t>
            </a:r>
          </a:p>
          <a:p>
            <a:r>
              <a:rPr lang="he-IL" sz="2400" dirty="0" smtClean="0"/>
              <a:t>והפחתת </a:t>
            </a:r>
            <a:r>
              <a:rPr lang="he-IL" sz="2400" dirty="0"/>
              <a:t>נמק </a:t>
            </a:r>
            <a:r>
              <a:rPr lang="he-IL" sz="2400" dirty="0" smtClean="0"/>
              <a:t>ע"י נויטרופילים ו-</a:t>
            </a:r>
            <a:r>
              <a:rPr lang="he-IL" sz="2400" dirty="0" err="1" smtClean="0"/>
              <a:t>NETosis</a:t>
            </a:r>
            <a:r>
              <a:rPr lang="he-IL" sz="2400" dirty="0"/>
              <a:t>. </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30</a:t>
            </a:fld>
            <a:endParaRPr lang="he-IL"/>
          </a:p>
        </p:txBody>
      </p:sp>
    </p:spTree>
    <p:extLst>
      <p:ext uri="{BB962C8B-B14F-4D97-AF65-F5344CB8AC3E}">
        <p14:creationId xmlns:p14="http://schemas.microsoft.com/office/powerpoint/2010/main" val="3916982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מחקר על חשיבות </a:t>
            </a:r>
            <a:r>
              <a:rPr lang="he-IL" dirty="0" smtClean="0"/>
              <a:t>נטילת ויטמין </a:t>
            </a:r>
            <a:r>
              <a:rPr lang="en-US" dirty="0" smtClean="0"/>
              <a:t>C-</a:t>
            </a:r>
            <a:r>
              <a:rPr lang="he-IL" dirty="0" smtClean="0"/>
              <a:t> </a:t>
            </a:r>
            <a:endParaRPr lang="he-IL" dirty="0"/>
          </a:p>
        </p:txBody>
      </p:sp>
      <p:sp>
        <p:nvSpPr>
          <p:cNvPr id="3" name="מציין מיקום תוכן 2"/>
          <p:cNvSpPr>
            <a:spLocks noGrp="1"/>
          </p:cNvSpPr>
          <p:nvPr>
            <p:ph idx="1"/>
          </p:nvPr>
        </p:nvSpPr>
        <p:spPr>
          <a:xfrm>
            <a:off x="457200" y="1600200"/>
            <a:ext cx="8229600" cy="5069160"/>
          </a:xfrm>
        </p:spPr>
        <p:txBody>
          <a:bodyPr>
            <a:normAutofit fontScale="70000" lnSpcReduction="20000"/>
          </a:bodyPr>
          <a:lstStyle/>
          <a:p>
            <a:r>
              <a:rPr lang="he-IL" sz="3100" dirty="0"/>
              <a:t>לפיכך, ברור שוויטמין -C הכרחי למערכת החיסון על מנת לקיים תגובה נאותה נגד </a:t>
            </a:r>
            <a:r>
              <a:rPr lang="he-IL" sz="3100" dirty="0" smtClean="0"/>
              <a:t>פתוגניים</a:t>
            </a:r>
            <a:r>
              <a:rPr lang="he-IL" sz="3100" dirty="0"/>
              <a:t>, תוך הימנעות מנזק מופרז לגוף. </a:t>
            </a:r>
            <a:r>
              <a:rPr lang="en-US" sz="3100" dirty="0" smtClean="0"/>
              <a:t/>
            </a:r>
            <a:br>
              <a:rPr lang="en-US" sz="3100" dirty="0" smtClean="0"/>
            </a:br>
            <a:endParaRPr lang="he-IL" sz="3100" dirty="0" smtClean="0"/>
          </a:p>
          <a:p>
            <a:r>
              <a:rPr lang="he-IL" sz="3100" dirty="0" smtClean="0"/>
              <a:t>נראה גם כי ויטמין- </a:t>
            </a:r>
            <a:r>
              <a:rPr lang="he-IL" sz="3100" dirty="0"/>
              <a:t>C מסוגל למנוע ולטפל בזיהומים בדרכי הנשימה </a:t>
            </a:r>
            <a:r>
              <a:rPr lang="he-IL" sz="3100" dirty="0" smtClean="0"/>
              <a:t>על </a:t>
            </a:r>
            <a:r>
              <a:rPr lang="he-IL" sz="3100" dirty="0"/>
              <a:t>ידי שיפור תפקודי תאים חיסוניים שונים</a:t>
            </a:r>
            <a:r>
              <a:rPr lang="he-IL" sz="3100" dirty="0" smtClean="0"/>
              <a:t>.</a:t>
            </a:r>
            <a:r>
              <a:rPr lang="en-US" sz="3100" dirty="0" smtClean="0"/>
              <a:t/>
            </a:r>
            <a:br>
              <a:rPr lang="en-US" sz="3100" dirty="0" smtClean="0"/>
            </a:br>
            <a:endParaRPr lang="he-IL" sz="3100" dirty="0" smtClean="0"/>
          </a:p>
          <a:p>
            <a:r>
              <a:rPr lang="he-IL" sz="3100" dirty="0"/>
              <a:t>מינון טיפולי גבוהה משמעותית נדרש בזיהומים מבוססים של הוויטמין </a:t>
            </a:r>
            <a:r>
              <a:rPr lang="he-IL" sz="3100" dirty="0" smtClean="0"/>
              <a:t>על מנת </a:t>
            </a:r>
            <a:r>
              <a:rPr lang="he-IL" sz="3100" dirty="0"/>
              <a:t>לפצות על הטיפול המטבולי המוגבר</a:t>
            </a:r>
            <a:r>
              <a:rPr lang="he-IL" sz="3100" dirty="0" smtClean="0"/>
              <a:t>.</a:t>
            </a:r>
            <a:r>
              <a:rPr lang="en-US" sz="3100" dirty="0" smtClean="0"/>
              <a:t/>
            </a:r>
            <a:br>
              <a:rPr lang="en-US" sz="3100" dirty="0" smtClean="0"/>
            </a:br>
            <a:endParaRPr lang="he-IL" sz="3100" dirty="0" smtClean="0"/>
          </a:p>
          <a:p>
            <a:r>
              <a:rPr lang="he-IL" sz="3100" dirty="0" smtClean="0"/>
              <a:t>צריכה </a:t>
            </a:r>
            <a:r>
              <a:rPr lang="he-IL" sz="3100" dirty="0"/>
              <a:t>נאותה של </a:t>
            </a:r>
            <a:r>
              <a:rPr lang="he-IL" sz="3100" dirty="0" smtClean="0"/>
              <a:t>ויטמין- </a:t>
            </a:r>
            <a:r>
              <a:rPr lang="he-IL" sz="3100" dirty="0"/>
              <a:t>C דרך התזונה או באמצעות תוספי </a:t>
            </a:r>
            <a:r>
              <a:rPr lang="he-IL" sz="3100" dirty="0" smtClean="0"/>
              <a:t>מזון  </a:t>
            </a:r>
            <a:r>
              <a:rPr lang="he-IL" sz="3100" dirty="0"/>
              <a:t>נדרשת לתפקוד תקין של מערכת החיסון ולהתנגדות לזיהומים</a:t>
            </a:r>
            <a:r>
              <a:rPr lang="he-IL" sz="3100" dirty="0" smtClean="0"/>
              <a:t>.</a:t>
            </a:r>
            <a:r>
              <a:rPr lang="en-US" sz="3100" dirty="0" smtClean="0"/>
              <a:t/>
            </a:r>
            <a:br>
              <a:rPr lang="en-US" sz="3100" dirty="0" smtClean="0"/>
            </a:br>
            <a:endParaRPr lang="he-IL" sz="3100" dirty="0"/>
          </a:p>
          <a:p>
            <a:r>
              <a:rPr lang="he-IL" sz="3100" dirty="0" smtClean="0"/>
              <a:t>במאמר המחקרי נצפה במיקרוסקופ תהליך מעבדתי בו ניתן לראות את התהליך שבו מתבצעת אפפטוזיס לאחר נטילת ויטמין </a:t>
            </a:r>
            <a:r>
              <a:rPr lang="en-US" sz="3100" dirty="0" smtClean="0"/>
              <a:t>C-</a:t>
            </a:r>
            <a:r>
              <a:rPr lang="he-IL" sz="3100" dirty="0" smtClean="0"/>
              <a:t>.</a:t>
            </a:r>
          </a:p>
          <a:p>
            <a:pPr marL="0" indent="0">
              <a:buNone/>
            </a:pPr>
            <a:r>
              <a:rPr lang="en-US" dirty="0"/>
              <a:t/>
            </a:r>
            <a:br>
              <a:rPr lang="en-US" dirty="0"/>
            </a:br>
            <a:endParaRPr lang="he-IL" dirty="0"/>
          </a:p>
        </p:txBody>
      </p:sp>
      <p:sp>
        <p:nvSpPr>
          <p:cNvPr id="6" name="מציין מיקום של כותרת תחתונה 5"/>
          <p:cNvSpPr>
            <a:spLocks noGrp="1"/>
          </p:cNvSpPr>
          <p:nvPr>
            <p:ph type="ftr" sz="quarter" idx="11"/>
          </p:nvPr>
        </p:nvSpPr>
        <p:spPr/>
        <p:txBody>
          <a:bodyPr/>
          <a:lstStyle/>
          <a:p>
            <a:r>
              <a:rPr lang="he-IL" smtClean="0"/>
              <a:t>כל הזכויות שומרות להדס פדהאל</a:t>
            </a:r>
            <a:endParaRPr lang="he-IL"/>
          </a:p>
        </p:txBody>
      </p:sp>
      <p:sp>
        <p:nvSpPr>
          <p:cNvPr id="7" name="מציין מיקום של מספר שקופית 6"/>
          <p:cNvSpPr>
            <a:spLocks noGrp="1"/>
          </p:cNvSpPr>
          <p:nvPr>
            <p:ph type="sldNum" sz="quarter" idx="12"/>
          </p:nvPr>
        </p:nvSpPr>
        <p:spPr/>
        <p:txBody>
          <a:bodyPr/>
          <a:lstStyle/>
          <a:p>
            <a:fld id="{42023DFD-DD87-4E04-B616-DA2269971923}" type="slidenum">
              <a:rPr lang="he-IL" smtClean="0"/>
              <a:t>31</a:t>
            </a:fld>
            <a:endParaRPr lang="he-IL"/>
          </a:p>
        </p:txBody>
      </p:sp>
    </p:spTree>
    <p:extLst>
      <p:ext uri="{BB962C8B-B14F-4D97-AF65-F5344CB8AC3E}">
        <p14:creationId xmlns:p14="http://schemas.microsoft.com/office/powerpoint/2010/main" val="2219363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מחקר על חשיבות </a:t>
            </a:r>
            <a:r>
              <a:rPr lang="he-IL" dirty="0" smtClean="0"/>
              <a:t>נטילת ויטמין </a:t>
            </a:r>
            <a:r>
              <a:rPr lang="en-US" dirty="0" smtClean="0"/>
              <a:t>C-</a:t>
            </a:r>
            <a:r>
              <a:rPr lang="he-IL" dirty="0" smtClean="0"/>
              <a:t> </a:t>
            </a:r>
            <a:endParaRPr lang="he-IL" dirty="0"/>
          </a:p>
        </p:txBody>
      </p:sp>
      <p:sp>
        <p:nvSpPr>
          <p:cNvPr id="3" name="מציין מיקום תוכן 2"/>
          <p:cNvSpPr>
            <a:spLocks noGrp="1"/>
          </p:cNvSpPr>
          <p:nvPr>
            <p:ph idx="1"/>
          </p:nvPr>
        </p:nvSpPr>
        <p:spPr>
          <a:xfrm>
            <a:off x="457200" y="1412776"/>
            <a:ext cx="8229600" cy="5040560"/>
          </a:xfrm>
        </p:spPr>
        <p:txBody>
          <a:bodyPr>
            <a:normAutofit fontScale="92500"/>
          </a:bodyPr>
          <a:lstStyle/>
          <a:p>
            <a:r>
              <a:rPr lang="he-IL" sz="2400" dirty="0" smtClean="0"/>
              <a:t>תרשים אשר מראה את תהליך הפאגוציטוזה של תא חיסון בגוף לאחר קבלת מינון של ויטמין -</a:t>
            </a:r>
            <a:r>
              <a:rPr lang="en-US" sz="2400" dirty="0" smtClean="0"/>
              <a:t>C </a:t>
            </a:r>
            <a:r>
              <a:rPr lang="he-IL" sz="2400" dirty="0" smtClean="0"/>
              <a:t> ותהליך </a:t>
            </a:r>
            <a:r>
              <a:rPr lang="he-IL" sz="2400" dirty="0" err="1" smtClean="0"/>
              <a:t>האפפטוזיס</a:t>
            </a:r>
            <a:r>
              <a:rPr lang="he-IL" sz="2400" dirty="0" smtClean="0"/>
              <a:t> המתקיים בתא.</a:t>
            </a:r>
            <a:endParaRPr lang="he-IL" sz="2400" dirty="0"/>
          </a:p>
          <a:p>
            <a:endParaRPr lang="he-IL" sz="2400" dirty="0" smtClean="0"/>
          </a:p>
          <a:p>
            <a:endParaRPr lang="he-IL" sz="2400" dirty="0"/>
          </a:p>
          <a:p>
            <a:endParaRPr lang="he-IL" sz="1400" dirty="0" smtClean="0"/>
          </a:p>
          <a:p>
            <a:endParaRPr lang="he-IL" sz="1400" dirty="0" smtClean="0"/>
          </a:p>
          <a:p>
            <a:pPr marL="0" indent="0" algn="l">
              <a:buNone/>
            </a:pPr>
            <a:endParaRPr lang="he-IL" sz="1400" dirty="0" smtClean="0"/>
          </a:p>
          <a:p>
            <a:pPr marL="0" indent="0" algn="l">
              <a:buNone/>
            </a:pPr>
            <a:endParaRPr lang="he-IL" sz="1400" dirty="0"/>
          </a:p>
          <a:p>
            <a:pPr marL="0" indent="0" algn="l">
              <a:buNone/>
            </a:pPr>
            <a:endParaRPr lang="he-IL" sz="1400" dirty="0" smtClean="0"/>
          </a:p>
          <a:p>
            <a:pPr marL="0" indent="0" algn="l">
              <a:buNone/>
            </a:pPr>
            <a:endParaRPr lang="he-IL" sz="1400" dirty="0"/>
          </a:p>
          <a:p>
            <a:pPr marL="0" indent="0" algn="l">
              <a:buNone/>
            </a:pPr>
            <a:endParaRPr lang="he-IL" sz="1400" dirty="0" smtClean="0"/>
          </a:p>
          <a:p>
            <a:pPr marL="0" indent="0" algn="l">
              <a:buNone/>
            </a:pPr>
            <a:r>
              <a:rPr lang="en-US" sz="1400" dirty="0" smtClean="0"/>
              <a:t/>
            </a:r>
            <a:br>
              <a:rPr lang="en-US" sz="1400" dirty="0" smtClean="0"/>
            </a:br>
            <a:endParaRPr lang="he-IL" sz="1400" dirty="0" smtClean="0"/>
          </a:p>
          <a:p>
            <a:pPr marL="0" indent="0" algn="l">
              <a:buNone/>
            </a:pPr>
            <a:endParaRPr lang="he-IL" sz="1400" dirty="0" smtClean="0"/>
          </a:p>
          <a:p>
            <a:pPr marL="0" indent="0" algn="l">
              <a:buNone/>
            </a:pPr>
            <a:endParaRPr lang="he-IL" sz="1400" dirty="0" smtClean="0"/>
          </a:p>
          <a:p>
            <a:pPr marL="0" indent="0" algn="l">
              <a:buNone/>
            </a:pPr>
            <a:endParaRPr lang="he-IL" sz="1400" dirty="0" smtClean="0"/>
          </a:p>
          <a:p>
            <a:pPr marL="0" indent="0" algn="l">
              <a:buNone/>
            </a:pPr>
            <a:r>
              <a:rPr lang="en-US" sz="1400" dirty="0" err="1" smtClean="0"/>
              <a:t>Anitra</a:t>
            </a:r>
            <a:r>
              <a:rPr lang="en-US" sz="1400" dirty="0" smtClean="0"/>
              <a:t> </a:t>
            </a:r>
            <a:r>
              <a:rPr lang="en-US" sz="1400" dirty="0"/>
              <a:t>C. Carr, Silvia </a:t>
            </a:r>
            <a:r>
              <a:rPr lang="en-US" sz="1400" dirty="0" err="1"/>
              <a:t>Maggini</a:t>
            </a:r>
            <a:endParaRPr lang="en-US" sz="1400" dirty="0"/>
          </a:p>
          <a:p>
            <a:pPr marL="0" indent="0" algn="l">
              <a:buNone/>
            </a:pPr>
            <a:r>
              <a:rPr lang="en-US" sz="1400" dirty="0"/>
              <a:t>Nutrients. 2017 Nov; 9(11): 1211. Published online 2017 Nov </a:t>
            </a:r>
            <a:r>
              <a:rPr lang="en-US" sz="1400" dirty="0" smtClean="0"/>
              <a:t>3</a:t>
            </a:r>
            <a:endParaRPr lang="he-IL" sz="1400" dirty="0"/>
          </a:p>
          <a:p>
            <a:endParaRPr lang="he-IL" dirty="0"/>
          </a:p>
        </p:txBody>
      </p:sp>
      <p:pic>
        <p:nvPicPr>
          <p:cNvPr id="4" name="תמונה 3"/>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987824" y="2147118"/>
            <a:ext cx="4248472" cy="3816424"/>
          </a:xfrm>
          <a:prstGeom prst="rect">
            <a:avLst/>
          </a:prstGeom>
          <a:scene3d>
            <a:camera prst="orthographicFront"/>
            <a:lightRig rig="threePt" dir="t"/>
          </a:scene3d>
          <a:sp3d>
            <a:bevelT/>
            <a:bevelB prst="angle"/>
          </a:sp3d>
        </p:spPr>
      </p:pic>
      <p:sp>
        <p:nvSpPr>
          <p:cNvPr id="5" name="מציין מיקום של כותרת תחתונה 4"/>
          <p:cNvSpPr>
            <a:spLocks noGrp="1"/>
          </p:cNvSpPr>
          <p:nvPr>
            <p:ph type="ftr" sz="quarter" idx="11"/>
          </p:nvPr>
        </p:nvSpPr>
        <p:spPr/>
        <p:txBody>
          <a:bodyPr/>
          <a:lstStyle/>
          <a:p>
            <a:r>
              <a:rPr lang="he-IL" smtClean="0"/>
              <a:t>כל הזכויות שומרות להדס פדהאל</a:t>
            </a:r>
            <a:endParaRPr lang="he-IL"/>
          </a:p>
        </p:txBody>
      </p:sp>
      <p:sp>
        <p:nvSpPr>
          <p:cNvPr id="6" name="מציין מיקום של מספר שקופית 5"/>
          <p:cNvSpPr>
            <a:spLocks noGrp="1"/>
          </p:cNvSpPr>
          <p:nvPr>
            <p:ph type="sldNum" sz="quarter" idx="12"/>
          </p:nvPr>
        </p:nvSpPr>
        <p:spPr/>
        <p:txBody>
          <a:bodyPr/>
          <a:lstStyle/>
          <a:p>
            <a:fld id="{42023DFD-DD87-4E04-B616-DA2269971923}" type="slidenum">
              <a:rPr lang="he-IL" smtClean="0"/>
              <a:t>32</a:t>
            </a:fld>
            <a:endParaRPr lang="he-IL"/>
          </a:p>
        </p:txBody>
      </p:sp>
    </p:spTree>
    <p:extLst>
      <p:ext uri="{BB962C8B-B14F-4D97-AF65-F5344CB8AC3E}">
        <p14:creationId xmlns:p14="http://schemas.microsoft.com/office/powerpoint/2010/main" val="2273047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אלרגיה 	</a:t>
            </a:r>
            <a:endParaRPr lang="he-IL" dirty="0"/>
          </a:p>
        </p:txBody>
      </p:sp>
      <p:sp>
        <p:nvSpPr>
          <p:cNvPr id="3" name="מציין מיקום תוכן 2"/>
          <p:cNvSpPr>
            <a:spLocks noGrp="1"/>
          </p:cNvSpPr>
          <p:nvPr>
            <p:ph idx="1"/>
          </p:nvPr>
        </p:nvSpPr>
        <p:spPr>
          <a:xfrm>
            <a:off x="457200" y="1340768"/>
            <a:ext cx="8229600" cy="4785395"/>
          </a:xfrm>
        </p:spPr>
        <p:txBody>
          <a:bodyPr>
            <a:normAutofit/>
          </a:bodyPr>
          <a:lstStyle/>
          <a:p>
            <a:r>
              <a:rPr lang="he-IL" sz="2400" dirty="0" smtClean="0"/>
              <a:t>תגובת רגישות </a:t>
            </a:r>
            <a:r>
              <a:rPr lang="he-IL" sz="2400" dirty="0"/>
              <a:t>יתר של </a:t>
            </a:r>
            <a:r>
              <a:rPr lang="he-IL" sz="2400" dirty="0" smtClean="0"/>
              <a:t>מערכת החיסון לחשיפה לחומר מסוים. </a:t>
            </a:r>
          </a:p>
          <a:p>
            <a:r>
              <a:rPr lang="he-IL" sz="2400" dirty="0" smtClean="0"/>
              <a:t>כאשר המערכת מזהה חלקיק מסוים כגורם אלרגני, נוצר מצב בו </a:t>
            </a:r>
            <a:r>
              <a:rPr lang="he-IL" sz="2400" dirty="0"/>
              <a:t>מערכת החיסון </a:t>
            </a:r>
            <a:r>
              <a:rPr lang="he-IL" sz="2400" dirty="0" smtClean="0"/>
              <a:t>מפרשה תאי פיטום והיסטמין ,אשר הם מעלים את חום הגוף כתגובה למצב אלרגיה .</a:t>
            </a:r>
            <a:r>
              <a:rPr lang="en-US" sz="2400" dirty="0" smtClean="0"/>
              <a:t/>
            </a:r>
            <a:br>
              <a:rPr lang="en-US" sz="2400" dirty="0" smtClean="0"/>
            </a:br>
            <a:r>
              <a:rPr lang="he-IL" sz="2400" dirty="0" smtClean="0"/>
              <a:t>יחד איתו נראה סימפטומים של :נזלת ,התעטשות ,דמעות ועיניים שורפות, לעיתים נראה גם חום גבוהה </a:t>
            </a:r>
          </a:p>
          <a:p>
            <a:r>
              <a:rPr lang="he-IL" sz="2400" dirty="0" smtClean="0"/>
              <a:t>יש מצבים בהם נראה תגובת יתר של מערכת העיכול או מערכת הנשימה .</a:t>
            </a:r>
          </a:p>
          <a:p>
            <a:r>
              <a:rPr lang="he-IL" sz="2400" dirty="0" smtClean="0"/>
              <a:t>על מנת שנוכל לסייע בחיזוק חיסוני ראשית נזהה את הגורם האלרגני של המטופל וננסה להסירו ככל שניתן . </a:t>
            </a:r>
          </a:p>
          <a:p>
            <a:r>
              <a:rPr lang="he-IL" sz="2400" dirty="0" smtClean="0"/>
              <a:t>כמובן במידה ויש אלרגיה למעברי עונות לא ניתן להסיר את הגורם .</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33</a:t>
            </a:fld>
            <a:endParaRPr lang="he-IL"/>
          </a:p>
        </p:txBody>
      </p:sp>
    </p:spTree>
    <p:extLst>
      <p:ext uri="{BB962C8B-B14F-4D97-AF65-F5344CB8AC3E}">
        <p14:creationId xmlns:p14="http://schemas.microsoft.com/office/powerpoint/2010/main" val="121749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אלרגיה-טיפול</a:t>
            </a:r>
            <a:endParaRPr lang="he-IL" dirty="0"/>
          </a:p>
        </p:txBody>
      </p:sp>
      <p:sp>
        <p:nvSpPr>
          <p:cNvPr id="3" name="מציין מיקום תוכן 2"/>
          <p:cNvSpPr>
            <a:spLocks noGrp="1"/>
          </p:cNvSpPr>
          <p:nvPr>
            <p:ph idx="1"/>
          </p:nvPr>
        </p:nvSpPr>
        <p:spPr>
          <a:xfrm>
            <a:off x="457200" y="1340768"/>
            <a:ext cx="8229600" cy="4785395"/>
          </a:xfrm>
        </p:spPr>
        <p:txBody>
          <a:bodyPr>
            <a:normAutofit/>
          </a:bodyPr>
          <a:lstStyle/>
          <a:p>
            <a:r>
              <a:rPr lang="he-IL" sz="2400" dirty="0" smtClean="0"/>
              <a:t>אפשרות לדיאטת אילומינציה על מנת למצוא את הגורם האלרגני במידה ואיננו יודעים מה המקור לאלרגיה .</a:t>
            </a:r>
          </a:p>
          <a:p>
            <a:r>
              <a:rPr lang="he-IL" sz="2400" dirty="0" smtClean="0"/>
              <a:t>הגברה של אכילת פירות המכילים </a:t>
            </a:r>
            <a:r>
              <a:rPr lang="he-IL" sz="2400" u="sng" dirty="0" smtClean="0"/>
              <a:t>אנטוציאנינים</a:t>
            </a:r>
            <a:r>
              <a:rPr lang="he-IL" sz="2400" dirty="0" smtClean="0"/>
              <a:t> כמו פירות יער .</a:t>
            </a:r>
          </a:p>
          <a:p>
            <a:r>
              <a:rPr lang="he-IL" sz="2400" dirty="0"/>
              <a:t>הטיפול התזונתי במצב זה </a:t>
            </a:r>
            <a:r>
              <a:rPr lang="he-IL" sz="2400" dirty="0" smtClean="0"/>
              <a:t>,יכלול </a:t>
            </a:r>
            <a:r>
              <a:rPr lang="he-IL" sz="2400" dirty="0"/>
              <a:t>הגברת מזונות אשר </a:t>
            </a:r>
            <a:r>
              <a:rPr lang="he-IL" sz="2400" dirty="0" smtClean="0"/>
              <a:t>מכילים</a:t>
            </a:r>
            <a:r>
              <a:rPr lang="en-US" sz="2400" dirty="0" smtClean="0"/>
              <a:t>:</a:t>
            </a:r>
            <a:r>
              <a:rPr lang="en-US" sz="2400" dirty="0"/>
              <a:t/>
            </a:r>
            <a:br>
              <a:rPr lang="en-US" sz="2400" dirty="0"/>
            </a:br>
            <a:r>
              <a:rPr lang="he-IL" sz="2400" dirty="0"/>
              <a:t>ויטמין </a:t>
            </a:r>
            <a:r>
              <a:rPr lang="en-US" sz="2400" dirty="0"/>
              <a:t>C-</a:t>
            </a:r>
            <a:r>
              <a:rPr lang="he-IL" sz="2400" dirty="0"/>
              <a:t> </a:t>
            </a:r>
            <a:r>
              <a:rPr lang="en-US" sz="2400" dirty="0" smtClean="0"/>
              <a:t/>
            </a:r>
            <a:br>
              <a:rPr lang="en-US" sz="2400" dirty="0" smtClean="0"/>
            </a:br>
            <a:r>
              <a:rPr lang="he-IL" sz="2400" dirty="0" smtClean="0"/>
              <a:t>מזונות </a:t>
            </a:r>
            <a:r>
              <a:rPr lang="he-IL" sz="2400" dirty="0"/>
              <a:t>המכילים ויטמין </a:t>
            </a:r>
            <a:r>
              <a:rPr lang="en-US" sz="2400" dirty="0"/>
              <a:t> </a:t>
            </a:r>
            <a:r>
              <a:rPr lang="en-US" sz="2400" dirty="0" smtClean="0"/>
              <a:t>A -</a:t>
            </a:r>
            <a:r>
              <a:rPr lang="he-IL" sz="2400" dirty="0" smtClean="0"/>
              <a:t>ניתן </a:t>
            </a:r>
            <a:r>
              <a:rPr lang="he-IL" sz="2400" dirty="0"/>
              <a:t>דגש בעיקר על גזר </a:t>
            </a:r>
            <a:r>
              <a:rPr lang="en-US" sz="2400" dirty="0" smtClean="0"/>
              <a:t/>
            </a:r>
            <a:br>
              <a:rPr lang="en-US" sz="2400" dirty="0" smtClean="0"/>
            </a:br>
            <a:r>
              <a:rPr lang="he-IL" sz="2400" dirty="0" smtClean="0"/>
              <a:t>מזונות </a:t>
            </a:r>
            <a:r>
              <a:rPr lang="he-IL" sz="2400" dirty="0"/>
              <a:t>המכילים אומגה 3 </a:t>
            </a:r>
            <a:r>
              <a:rPr lang="en-US" sz="2400" dirty="0" smtClean="0"/>
              <a:t/>
            </a:r>
            <a:br>
              <a:rPr lang="en-US" sz="2400" dirty="0" smtClean="0"/>
            </a:br>
            <a:r>
              <a:rPr lang="he-IL" sz="2400" dirty="0" smtClean="0"/>
              <a:t>אבץ</a:t>
            </a:r>
            <a:r>
              <a:rPr lang="en-US" sz="2400" dirty="0" smtClean="0"/>
              <a:t/>
            </a:r>
            <a:br>
              <a:rPr lang="en-US" sz="2400" dirty="0" smtClean="0"/>
            </a:br>
            <a:r>
              <a:rPr lang="he-IL" sz="2400" dirty="0" smtClean="0"/>
              <a:t>ויטמין </a:t>
            </a:r>
            <a:r>
              <a:rPr lang="en-US" sz="2400" dirty="0"/>
              <a:t>D</a:t>
            </a:r>
            <a:r>
              <a:rPr lang="he-IL" sz="2400" dirty="0"/>
              <a:t> </a:t>
            </a:r>
            <a:r>
              <a:rPr lang="en-US" sz="2400" dirty="0" smtClean="0"/>
              <a:t/>
            </a:r>
            <a:br>
              <a:rPr lang="en-US" sz="2400" dirty="0" smtClean="0"/>
            </a:br>
            <a:r>
              <a:rPr lang="he-IL" sz="2400" dirty="0" smtClean="0"/>
              <a:t>מגנזיום</a:t>
            </a:r>
            <a:r>
              <a:rPr lang="en-US" sz="2400" dirty="0" smtClean="0"/>
              <a:t/>
            </a:r>
            <a:br>
              <a:rPr lang="en-US" sz="2400" dirty="0" smtClean="0"/>
            </a:br>
            <a:r>
              <a:rPr lang="he-IL" sz="2400" dirty="0" smtClean="0"/>
              <a:t>ויטמין </a:t>
            </a:r>
            <a:r>
              <a:rPr lang="en-US" sz="2400" dirty="0"/>
              <a:t>.E</a:t>
            </a:r>
            <a:endParaRPr lang="he-IL" sz="2400" dirty="0"/>
          </a:p>
          <a:p>
            <a:r>
              <a:rPr lang="he-IL" sz="2400" u="sng" dirty="0" smtClean="0"/>
              <a:t>צמחי מרפא </a:t>
            </a:r>
            <a:r>
              <a:rPr lang="he-IL" sz="2400" dirty="0" smtClean="0"/>
              <a:t>כמו למשל חליטות סרפד עלים.</a:t>
            </a:r>
          </a:p>
          <a:p>
            <a:endParaRPr lang="he-IL" dirty="0" smtClean="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34</a:t>
            </a:fld>
            <a:endParaRPr lang="he-IL"/>
          </a:p>
        </p:txBody>
      </p:sp>
    </p:spTree>
    <p:extLst>
      <p:ext uri="{BB962C8B-B14F-4D97-AF65-F5344CB8AC3E}">
        <p14:creationId xmlns:p14="http://schemas.microsoft.com/office/powerpoint/2010/main" val="3431375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זיהומיות </a:t>
            </a:r>
            <a:endParaRPr lang="he-IL" dirty="0"/>
          </a:p>
        </p:txBody>
      </p:sp>
      <p:sp>
        <p:nvSpPr>
          <p:cNvPr id="3" name="מציין מיקום תוכן 2"/>
          <p:cNvSpPr>
            <a:spLocks noGrp="1"/>
          </p:cNvSpPr>
          <p:nvPr>
            <p:ph idx="1"/>
          </p:nvPr>
        </p:nvSpPr>
        <p:spPr/>
        <p:txBody>
          <a:bodyPr>
            <a:normAutofit/>
          </a:bodyPr>
          <a:lstStyle/>
          <a:p>
            <a:r>
              <a:rPr lang="he-IL" sz="2400" dirty="0" smtClean="0"/>
              <a:t>מחלות הזיהומיות הנכללות תחת הקטגוריה הנ"ל ,נמצא את כל סוגי הדלקות הן במערכת השתן והן בריאות ,בנוסף נמצא את כל סוגי ההפטיטיס למיניהן, </a:t>
            </a:r>
            <a:r>
              <a:rPr lang="en-US" sz="2400" dirty="0" smtClean="0"/>
              <a:t>,HIV</a:t>
            </a:r>
            <a:r>
              <a:rPr lang="he-IL" sz="2400" dirty="0" smtClean="0"/>
              <a:t> וכן יכללו גם טפילים במעיים ,פטריות בכל אזורי הגוף רב מערכתית וגם נקודתית ,הרפס ,שלבקת חוגרת וכדומה.</a:t>
            </a:r>
          </a:p>
          <a:p>
            <a:r>
              <a:rPr lang="he-IL" sz="2400" b="1" u="sng" dirty="0" smtClean="0"/>
              <a:t>אופן הטיפול:</a:t>
            </a:r>
            <a:r>
              <a:rPr lang="he-IL" sz="2400" b="1" dirty="0" smtClean="0"/>
              <a:t> </a:t>
            </a:r>
            <a:r>
              <a:rPr lang="he-IL" sz="2400" dirty="0" smtClean="0"/>
              <a:t>במצבים אלו אנחנו נגביר מזונות אשר מכילים  </a:t>
            </a:r>
            <a:r>
              <a:rPr lang="he-IL" sz="2400" u="sng" dirty="0" smtClean="0"/>
              <a:t>פיטוכימיקלים</a:t>
            </a:r>
            <a:r>
              <a:rPr lang="he-IL" sz="2400" dirty="0" smtClean="0"/>
              <a:t> המצויים במזונות צמחיים וצמחי מרפא מסוימים אשר הוכחו כמפחיתים מצבים דלקתיים .</a:t>
            </a:r>
          </a:p>
          <a:p>
            <a:endParaRPr lang="he-IL" sz="2400" dirty="0" smtClean="0"/>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35</a:t>
            </a:fld>
            <a:endParaRPr lang="he-IL"/>
          </a:p>
        </p:txBody>
      </p:sp>
    </p:spTree>
    <p:extLst>
      <p:ext uri="{BB962C8B-B14F-4D97-AF65-F5344CB8AC3E}">
        <p14:creationId xmlns:p14="http://schemas.microsoft.com/office/powerpoint/2010/main" val="131359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מחלות </a:t>
            </a:r>
            <a:r>
              <a:rPr lang="he-IL" dirty="0" smtClean="0"/>
              <a:t>זיהומיות-טיפול </a:t>
            </a:r>
            <a:endParaRPr lang="he-IL" dirty="0"/>
          </a:p>
        </p:txBody>
      </p:sp>
      <p:sp>
        <p:nvSpPr>
          <p:cNvPr id="3" name="מציין מיקום תוכן 2"/>
          <p:cNvSpPr>
            <a:spLocks noGrp="1"/>
          </p:cNvSpPr>
          <p:nvPr>
            <p:ph idx="1"/>
          </p:nvPr>
        </p:nvSpPr>
        <p:spPr/>
        <p:txBody>
          <a:bodyPr>
            <a:normAutofit fontScale="92500"/>
          </a:bodyPr>
          <a:lstStyle/>
          <a:p>
            <a:r>
              <a:rPr lang="he-IL" sz="2400" dirty="0" smtClean="0"/>
              <a:t>כמו כן נכין תוכנית טיפולית שמשלבת </a:t>
            </a:r>
            <a:r>
              <a:rPr lang="he-IL" sz="2400" u="sng" dirty="0" smtClean="0"/>
              <a:t>שינויים באורח החיים </a:t>
            </a:r>
            <a:r>
              <a:rPr lang="he-IL" sz="2400" dirty="0" smtClean="0"/>
              <a:t>ובתזונה יחד עם נטילת תוספי תזונה ייעודיים על מנת לשקם את תהליכי הריפוי.</a:t>
            </a:r>
          </a:p>
          <a:p>
            <a:r>
              <a:rPr lang="he-IL" sz="2400" dirty="0" smtClean="0"/>
              <a:t>אפשרות נוספת לבנות תפריט נטול גלוטן לפרק זמן קצר על מנת לשפר את המטבוליזם של האינסולין ובכך להוריד עומס מערכתי.</a:t>
            </a:r>
          </a:p>
          <a:p>
            <a:r>
              <a:rPr lang="he-IL" sz="2400" u="sng" dirty="0" smtClean="0"/>
              <a:t>הסרת</a:t>
            </a:r>
            <a:r>
              <a:rPr lang="he-IL" sz="2400" dirty="0" smtClean="0"/>
              <a:t> מזונות שמכילים שומנים רווים, סוכרים שומני טרנס </a:t>
            </a:r>
          </a:p>
          <a:p>
            <a:r>
              <a:rPr lang="he-IL" sz="2400" dirty="0" smtClean="0"/>
              <a:t>חשיפה נמוכה לכלי פלסטיק בארוחה</a:t>
            </a:r>
          </a:p>
          <a:p>
            <a:r>
              <a:rPr lang="he-IL" sz="2400" dirty="0" smtClean="0"/>
              <a:t>נטילת פטריות מרפא </a:t>
            </a:r>
          </a:p>
          <a:p>
            <a:r>
              <a:rPr lang="he-IL" sz="2400" u="sng" dirty="0" smtClean="0"/>
              <a:t>פעילות גופנית </a:t>
            </a:r>
            <a:r>
              <a:rPr lang="he-IL" sz="2400" dirty="0" smtClean="0"/>
              <a:t>סדירה .</a:t>
            </a:r>
          </a:p>
          <a:p>
            <a:r>
              <a:rPr lang="he-IL" sz="2400" dirty="0" smtClean="0"/>
              <a:t>תזונה המבוססת על מזונות צמחיים, המסייעת לשמירה על תפקוד יעיל של המיטוכונדריה ,במצבים של מחלות זיהומיות התפקוד נפגע </a:t>
            </a:r>
            <a:endParaRPr lang="he-IL" sz="2400" dirty="0" smtClean="0"/>
          </a:p>
          <a:p>
            <a:r>
              <a:rPr lang="he-IL" sz="2400" dirty="0" smtClean="0"/>
              <a:t>פירות וירקות טחונים מיצים, ומרקי ירקות </a:t>
            </a: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36</a:t>
            </a:fld>
            <a:endParaRPr lang="he-IL"/>
          </a:p>
        </p:txBody>
      </p:sp>
    </p:spTree>
    <p:extLst>
      <p:ext uri="{BB962C8B-B14F-4D97-AF65-F5344CB8AC3E}">
        <p14:creationId xmlns:p14="http://schemas.microsoft.com/office/powerpoint/2010/main" val="3040593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מחלות זיהומיות </a:t>
            </a:r>
            <a:r>
              <a:rPr lang="he-IL" dirty="0" smtClean="0"/>
              <a:t>-טיפול</a:t>
            </a:r>
            <a:endParaRPr lang="he-IL" dirty="0"/>
          </a:p>
        </p:txBody>
      </p:sp>
      <p:sp>
        <p:nvSpPr>
          <p:cNvPr id="3" name="מציין מיקום תוכן 2"/>
          <p:cNvSpPr>
            <a:spLocks noGrp="1"/>
          </p:cNvSpPr>
          <p:nvPr>
            <p:ph idx="1"/>
          </p:nvPr>
        </p:nvSpPr>
        <p:spPr/>
        <p:txBody>
          <a:bodyPr>
            <a:normAutofit/>
          </a:bodyPr>
          <a:lstStyle/>
          <a:p>
            <a:r>
              <a:rPr lang="he-IL" sz="2400" dirty="0"/>
              <a:t>תזונה המבוססת על מזונות צמחיים, המסייעת לשמירה על תפקוד יעיל של </a:t>
            </a:r>
            <a:r>
              <a:rPr lang="he-IL" sz="2400" u="sng" dirty="0" smtClean="0"/>
              <a:t>המיטוכונדריה</a:t>
            </a:r>
            <a:r>
              <a:rPr lang="he-IL" sz="2400" dirty="0" smtClean="0"/>
              <a:t>-במצבים </a:t>
            </a:r>
            <a:r>
              <a:rPr lang="he-IL" sz="2400" dirty="0"/>
              <a:t>של מחלות זיהומיות התפקוד </a:t>
            </a:r>
            <a:r>
              <a:rPr lang="he-IL" sz="2400" dirty="0" smtClean="0"/>
              <a:t>של המיטוכונדריה נפגע. </a:t>
            </a:r>
            <a:endParaRPr lang="he-IL" sz="2400" dirty="0"/>
          </a:p>
          <a:p>
            <a:r>
              <a:rPr lang="he-IL" sz="2400" dirty="0" smtClean="0"/>
              <a:t>בשל </a:t>
            </a:r>
            <a:r>
              <a:rPr lang="he-IL" sz="2400" dirty="0"/>
              <a:t>כך נמליץ על רכיבים תזונתיים אשר </a:t>
            </a:r>
            <a:r>
              <a:rPr lang="he-IL" sz="2400" dirty="0" smtClean="0"/>
              <a:t>משפיעים על תפקוד המיטוכונדריה למשל:</a:t>
            </a:r>
            <a:r>
              <a:rPr lang="en-US" sz="2400" dirty="0" smtClean="0"/>
              <a:t/>
            </a:r>
            <a:br>
              <a:rPr lang="en-US" sz="2400" dirty="0" smtClean="0"/>
            </a:br>
            <a:r>
              <a:rPr lang="he-IL" sz="2400" dirty="0" smtClean="0"/>
              <a:t>ענבים המכילים- </a:t>
            </a:r>
            <a:r>
              <a:rPr lang="he-IL" sz="2400" u="sng" dirty="0" smtClean="0"/>
              <a:t>רזרבטרול</a:t>
            </a:r>
            <a:r>
              <a:rPr lang="en-US" sz="2400" dirty="0"/>
              <a:t/>
            </a:r>
            <a:br>
              <a:rPr lang="en-US" sz="2400" dirty="0"/>
            </a:br>
            <a:r>
              <a:rPr lang="he-IL" sz="2400" dirty="0" smtClean="0"/>
              <a:t>כורוכומין</a:t>
            </a:r>
            <a:r>
              <a:rPr lang="en-US" sz="2400" dirty="0"/>
              <a:t/>
            </a:r>
            <a:br>
              <a:rPr lang="en-US" sz="2400" dirty="0"/>
            </a:br>
            <a:r>
              <a:rPr lang="he-IL" sz="2400" dirty="0" smtClean="0"/>
              <a:t>כוסמת המכילה- </a:t>
            </a:r>
            <a:r>
              <a:rPr lang="he-IL" sz="2400" u="sng" dirty="0" smtClean="0"/>
              <a:t>קווארציטין</a:t>
            </a:r>
            <a:r>
              <a:rPr lang="en-US" sz="2400" dirty="0"/>
              <a:t/>
            </a:r>
            <a:br>
              <a:rPr lang="en-US" sz="2400" dirty="0"/>
            </a:br>
            <a:r>
              <a:rPr lang="he-IL" sz="2400" dirty="0" smtClean="0"/>
              <a:t>גרגר הנחלים , שמיר / שומר </a:t>
            </a:r>
          </a:p>
          <a:p>
            <a:r>
              <a:rPr lang="he-IL" sz="2400" dirty="0" smtClean="0"/>
              <a:t>כל אלו פועלים בצורה טובה בצורתם הטבעית ,במזונות מלאים וגם בצורת תוספים.</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37</a:t>
            </a:fld>
            <a:endParaRPr lang="he-IL"/>
          </a:p>
        </p:txBody>
      </p:sp>
    </p:spTree>
    <p:extLst>
      <p:ext uri="{BB962C8B-B14F-4D97-AF65-F5344CB8AC3E}">
        <p14:creationId xmlns:p14="http://schemas.microsoft.com/office/powerpoint/2010/main" val="3098788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זיהומיות-טיפול </a:t>
            </a:r>
            <a:endParaRPr lang="he-IL" dirty="0"/>
          </a:p>
        </p:txBody>
      </p:sp>
      <p:sp>
        <p:nvSpPr>
          <p:cNvPr id="3" name="מציין מיקום תוכן 2"/>
          <p:cNvSpPr>
            <a:spLocks noGrp="1"/>
          </p:cNvSpPr>
          <p:nvPr>
            <p:ph idx="1"/>
          </p:nvPr>
        </p:nvSpPr>
        <p:spPr/>
        <p:txBody>
          <a:bodyPr/>
          <a:lstStyle/>
          <a:p>
            <a:r>
              <a:rPr lang="he-IL" sz="2400" dirty="0"/>
              <a:t>בנוסף, צריכת קלוריות רבה מידי לאורך זמן גורמת לשחיקה של </a:t>
            </a:r>
            <a:r>
              <a:rPr lang="he-IL" sz="2400" dirty="0" smtClean="0"/>
              <a:t>המיטוכונדריה, </a:t>
            </a:r>
            <a:r>
              <a:rPr lang="he-IL" sz="2400" dirty="0"/>
              <a:t>במיוחד </a:t>
            </a:r>
            <a:r>
              <a:rPr lang="he-IL" sz="2400" dirty="0" smtClean="0"/>
              <a:t>אם </a:t>
            </a:r>
            <a:r>
              <a:rPr lang="he-IL" sz="2400" dirty="0"/>
              <a:t>הקלוריות מגיעות ממקורות כמו </a:t>
            </a:r>
            <a:r>
              <a:rPr lang="he-IL" sz="2400" dirty="0" smtClean="0"/>
              <a:t>קמחיים </a:t>
            </a:r>
            <a:r>
              <a:rPr lang="he-IL" sz="2400" dirty="0"/>
              <a:t>מעובדים ,סוכרים מעובדים ,שמנים ושומנים מחומצנים</a:t>
            </a:r>
            <a:r>
              <a:rPr lang="he-IL" sz="2400" dirty="0" smtClean="0"/>
              <a:t>.</a:t>
            </a:r>
          </a:p>
          <a:p>
            <a:r>
              <a:rPr lang="he-IL" sz="2400" dirty="0" smtClean="0"/>
              <a:t>על כן נסיר אותם מתפריט היומי </a:t>
            </a:r>
            <a:endParaRPr lang="he-IL" sz="2400" dirty="0"/>
          </a:p>
          <a:p>
            <a:r>
              <a:rPr lang="he-IL" sz="2400" dirty="0"/>
              <a:t>המלצה לנטילת </a:t>
            </a:r>
            <a:r>
              <a:rPr lang="he-IL" sz="2400" u="sng" dirty="0"/>
              <a:t>חומצה ליפואית </a:t>
            </a:r>
            <a:r>
              <a:rPr lang="he-IL" sz="2400" dirty="0"/>
              <a:t>אשר נמצאת </a:t>
            </a:r>
            <a:r>
              <a:rPr lang="he-IL" sz="2400" dirty="0" smtClean="0"/>
              <a:t>בירקות </a:t>
            </a:r>
            <a:r>
              <a:rPr lang="he-IL" sz="2400" dirty="0"/>
              <a:t>ירוקים כמו תרד וברוקולי .</a:t>
            </a:r>
          </a:p>
          <a:p>
            <a:pPr marL="0" indent="0">
              <a:buNone/>
            </a:pPr>
            <a:endParaRPr lang="he-IL"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38</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3364" y="4437112"/>
            <a:ext cx="3136594" cy="1599048"/>
          </a:xfrm>
          <a:prstGeom prst="rect">
            <a:avLst/>
          </a:prstGeom>
          <a:scene3d>
            <a:camera prst="orthographicFront"/>
            <a:lightRig rig="threePt" dir="t"/>
          </a:scene3d>
          <a:sp3d>
            <a:bevelT/>
            <a:bevelB/>
          </a:sp3d>
        </p:spPr>
      </p:pic>
    </p:spTree>
    <p:extLst>
      <p:ext uri="{BB962C8B-B14F-4D97-AF65-F5344CB8AC3E}">
        <p14:creationId xmlns:p14="http://schemas.microsoft.com/office/powerpoint/2010/main" val="3239277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זיהומיות-טיפול </a:t>
            </a:r>
            <a:endParaRPr lang="he-IL" dirty="0"/>
          </a:p>
        </p:txBody>
      </p:sp>
      <p:sp>
        <p:nvSpPr>
          <p:cNvPr id="3" name="מציין מיקום תוכן 2"/>
          <p:cNvSpPr>
            <a:spLocks noGrp="1"/>
          </p:cNvSpPr>
          <p:nvPr>
            <p:ph idx="1"/>
          </p:nvPr>
        </p:nvSpPr>
        <p:spPr>
          <a:xfrm>
            <a:off x="467544" y="1484784"/>
            <a:ext cx="8229600" cy="4968552"/>
          </a:xfrm>
        </p:spPr>
        <p:txBody>
          <a:bodyPr>
            <a:normAutofit/>
          </a:bodyPr>
          <a:lstStyle/>
          <a:p>
            <a:r>
              <a:rPr lang="he-IL" sz="2400" b="1" u="sng" dirty="0"/>
              <a:t>חומצת אמינו </a:t>
            </a:r>
            <a:r>
              <a:rPr lang="en-US" sz="2400" b="1" u="sng" dirty="0"/>
              <a:t>N</a:t>
            </a:r>
            <a:r>
              <a:rPr lang="he-IL" sz="2400" b="1" u="sng" dirty="0" smtClean="0"/>
              <a:t>-</a:t>
            </a:r>
            <a:r>
              <a:rPr lang="he-IL" sz="2400" b="1" u="sng" dirty="0" err="1" smtClean="0"/>
              <a:t>אצטילצסטאין</a:t>
            </a:r>
            <a:r>
              <a:rPr lang="he-IL" sz="2400" b="1" u="sng" dirty="0" smtClean="0"/>
              <a:t> </a:t>
            </a:r>
            <a:endParaRPr lang="he-IL" sz="2400" dirty="0" smtClean="0"/>
          </a:p>
          <a:p>
            <a:r>
              <a:rPr lang="he-IL" sz="2400" dirty="0" smtClean="0"/>
              <a:t>נוגד </a:t>
            </a:r>
            <a:r>
              <a:rPr lang="he-IL" sz="2400" dirty="0"/>
              <a:t>חמצון עוצמתי </a:t>
            </a:r>
            <a:endParaRPr lang="he-IL" sz="2400" dirty="0" smtClean="0"/>
          </a:p>
          <a:p>
            <a:r>
              <a:rPr lang="he-IL" sz="2400" dirty="0" smtClean="0"/>
              <a:t>מגנה </a:t>
            </a:r>
            <a:r>
              <a:rPr lang="he-IL" sz="2400" dirty="0"/>
              <a:t>על הגוף מפני עקה </a:t>
            </a:r>
            <a:r>
              <a:rPr lang="he-IL" sz="2400" dirty="0" smtClean="0"/>
              <a:t>חמצונית .</a:t>
            </a:r>
          </a:p>
          <a:p>
            <a:r>
              <a:rPr lang="he-IL" sz="2400" dirty="0" smtClean="0"/>
              <a:t>מנטרל פינוי </a:t>
            </a:r>
            <a:r>
              <a:rPr lang="he-IL" sz="2400" dirty="0"/>
              <a:t>רעלים </a:t>
            </a:r>
            <a:endParaRPr lang="he-IL" sz="2400" dirty="0" smtClean="0"/>
          </a:p>
          <a:p>
            <a:r>
              <a:rPr lang="he-IL" sz="2400" dirty="0" smtClean="0"/>
              <a:t>מסייע </a:t>
            </a:r>
            <a:r>
              <a:rPr lang="he-IL" sz="2400" dirty="0"/>
              <a:t>לייעל תהליך ייצור </a:t>
            </a:r>
            <a:r>
              <a:rPr lang="he-IL" sz="2400" u="sng" dirty="0" smtClean="0"/>
              <a:t>גלוטתיון </a:t>
            </a:r>
            <a:r>
              <a:rPr lang="he-IL" sz="2400" dirty="0" smtClean="0"/>
              <a:t>ומשמש כחומר הגלם לייצורו.</a:t>
            </a:r>
          </a:p>
          <a:p>
            <a:r>
              <a:rPr lang="he-IL" sz="2400" dirty="0" smtClean="0"/>
              <a:t>מגן </a:t>
            </a:r>
            <a:r>
              <a:rPr lang="he-IL" sz="2400" dirty="0"/>
              <a:t>על הכבד מפני נזקי רדיקלים חופשיים</a:t>
            </a:r>
            <a:r>
              <a:rPr lang="he-IL" sz="2400" dirty="0" smtClean="0"/>
              <a:t>.</a:t>
            </a:r>
          </a:p>
          <a:p>
            <a:r>
              <a:rPr lang="he-IL" sz="2400" dirty="0" smtClean="0"/>
              <a:t>נמצא בעיקר ב:</a:t>
            </a:r>
            <a:r>
              <a:rPr lang="en-US" sz="2400" dirty="0" smtClean="0"/>
              <a:t/>
            </a:r>
            <a:br>
              <a:rPr lang="en-US" sz="2400" dirty="0" smtClean="0"/>
            </a:br>
            <a:r>
              <a:rPr lang="he-IL" sz="2400" dirty="0" smtClean="0"/>
              <a:t>שום </a:t>
            </a:r>
            <a:r>
              <a:rPr lang="en-US" sz="2400" dirty="0"/>
              <a:t/>
            </a:r>
            <a:br>
              <a:rPr lang="en-US" sz="2400" dirty="0"/>
            </a:br>
            <a:r>
              <a:rPr lang="he-IL" sz="2400" dirty="0" smtClean="0"/>
              <a:t>בצל </a:t>
            </a:r>
            <a:r>
              <a:rPr lang="en-US" sz="2400" dirty="0"/>
              <a:t/>
            </a:r>
            <a:br>
              <a:rPr lang="en-US" sz="2400" dirty="0"/>
            </a:br>
            <a:r>
              <a:rPr lang="he-IL" sz="2400" dirty="0" smtClean="0"/>
              <a:t>ברוקולי </a:t>
            </a:r>
            <a:r>
              <a:rPr lang="en-US" sz="2400" dirty="0"/>
              <a:t/>
            </a:r>
            <a:br>
              <a:rPr lang="en-US" sz="2400" dirty="0"/>
            </a:br>
            <a:r>
              <a:rPr lang="he-IL" sz="2400" dirty="0" smtClean="0"/>
              <a:t>ביצים ,עוף.</a:t>
            </a:r>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39</a:t>
            </a:fld>
            <a:endParaRPr lang="he-IL"/>
          </a:p>
        </p:txBody>
      </p:sp>
    </p:spTree>
    <p:extLst>
      <p:ext uri="{BB962C8B-B14F-4D97-AF65-F5344CB8AC3E}">
        <p14:creationId xmlns:p14="http://schemas.microsoft.com/office/powerpoint/2010/main" val="589340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מחלות זיהומיות –טיפול </a:t>
            </a:r>
            <a:endParaRPr lang="he-IL" dirty="0"/>
          </a:p>
        </p:txBody>
      </p:sp>
      <p:sp>
        <p:nvSpPr>
          <p:cNvPr id="3" name="מציין מיקום תוכן 2"/>
          <p:cNvSpPr>
            <a:spLocks noGrp="1"/>
          </p:cNvSpPr>
          <p:nvPr>
            <p:ph idx="1"/>
          </p:nvPr>
        </p:nvSpPr>
        <p:spPr>
          <a:xfrm>
            <a:off x="467544" y="1340768"/>
            <a:ext cx="8229600" cy="5040560"/>
          </a:xfrm>
        </p:spPr>
        <p:txBody>
          <a:bodyPr>
            <a:normAutofit fontScale="92500" lnSpcReduction="20000"/>
          </a:bodyPr>
          <a:lstStyle/>
          <a:p>
            <a:r>
              <a:rPr lang="he-IL" sz="2600" u="sng" dirty="0" smtClean="0"/>
              <a:t>גלוטתיון </a:t>
            </a:r>
            <a:r>
              <a:rPr lang="he-IL" sz="2600" dirty="0" smtClean="0"/>
              <a:t>– אחד מנוגדי החמצן החשובים והחזקים בגוף </a:t>
            </a:r>
          </a:p>
          <a:p>
            <a:r>
              <a:rPr lang="he-IL" sz="2600" dirty="0" smtClean="0"/>
              <a:t>מפחית מתח חמצוני ע"י נטרול רדיקלים חופשיים </a:t>
            </a:r>
          </a:p>
          <a:p>
            <a:r>
              <a:rPr lang="he-IL" sz="2600" dirty="0" smtClean="0"/>
              <a:t>עם הגיל רמת הגלוטתיון יורדת בגוף.</a:t>
            </a:r>
          </a:p>
          <a:p>
            <a:r>
              <a:rPr lang="he-IL" sz="2600" dirty="0" smtClean="0"/>
              <a:t>על כן יש חשיבות להעלות את רמת הגלוטתיון בגוף ע"י מאכלים כגון: תרד ,אבוקדו , במיה , אספרגוס .</a:t>
            </a:r>
            <a:r>
              <a:rPr lang="en-US" sz="2600" dirty="0" smtClean="0"/>
              <a:t/>
            </a:r>
            <a:br>
              <a:rPr lang="en-US" sz="2600" dirty="0" smtClean="0"/>
            </a:br>
            <a:endParaRPr lang="he-IL" sz="2600" dirty="0" smtClean="0"/>
          </a:p>
          <a:p>
            <a:r>
              <a:rPr lang="he-IL" sz="2600" u="sng" dirty="0" smtClean="0"/>
              <a:t>זרעי גדילן </a:t>
            </a:r>
            <a:r>
              <a:rPr lang="he-IL" sz="2600" dirty="0" smtClean="0"/>
              <a:t>נמצא במחקר, כמגביר את ייצור רמות הגלוטתיון בגוף.</a:t>
            </a:r>
          </a:p>
          <a:p>
            <a:r>
              <a:rPr lang="he-IL" sz="2600" dirty="0" smtClean="0"/>
              <a:t>הרכיב הפוטוכימי סילמארין שנמצא בזרעים הראה כאחראי על העלאת רמות הגלוטתיון.</a:t>
            </a:r>
            <a:r>
              <a:rPr lang="en-US" sz="2600" dirty="0" smtClean="0"/>
              <a:t/>
            </a:r>
            <a:br>
              <a:rPr lang="en-US" sz="2600" dirty="0" smtClean="0"/>
            </a:br>
            <a:endParaRPr lang="he-IL" sz="2600" dirty="0" smtClean="0"/>
          </a:p>
          <a:p>
            <a:r>
              <a:rPr lang="he-IL" sz="2600" u="sng" dirty="0" smtClean="0"/>
              <a:t>תוספים נוספים חשובים כגון </a:t>
            </a:r>
            <a:r>
              <a:rPr lang="he-IL" sz="2600" dirty="0" smtClean="0"/>
              <a:t>:</a:t>
            </a:r>
            <a:r>
              <a:rPr lang="en-US" sz="2600" dirty="0" smtClean="0"/>
              <a:t/>
            </a:r>
            <a:br>
              <a:rPr lang="en-US" sz="2600" dirty="0" smtClean="0"/>
            </a:br>
            <a:r>
              <a:rPr lang="en-US" sz="2600" dirty="0" smtClean="0"/>
              <a:t>Q10</a:t>
            </a:r>
            <a:br>
              <a:rPr lang="en-US" sz="2600" dirty="0" smtClean="0"/>
            </a:br>
            <a:r>
              <a:rPr lang="he-IL" sz="2600" dirty="0" smtClean="0"/>
              <a:t>ויטמין </a:t>
            </a:r>
            <a:r>
              <a:rPr lang="en-US" sz="2600" dirty="0" smtClean="0"/>
              <a:t>E</a:t>
            </a:r>
            <a:r>
              <a:rPr lang="he-IL" sz="2600" dirty="0" smtClean="0"/>
              <a:t> </a:t>
            </a:r>
            <a:r>
              <a:rPr lang="en-US" sz="2600" dirty="0" smtClean="0"/>
              <a:t/>
            </a:r>
            <a:br>
              <a:rPr lang="en-US" sz="2600" dirty="0" smtClean="0"/>
            </a:br>
            <a:r>
              <a:rPr lang="he-IL" sz="2600" dirty="0" smtClean="0"/>
              <a:t>ויטמין </a:t>
            </a:r>
            <a:r>
              <a:rPr lang="en-US" sz="2600" dirty="0" smtClean="0"/>
              <a:t>C</a:t>
            </a:r>
            <a:r>
              <a:rPr lang="he-IL" sz="2600" dirty="0" smtClean="0"/>
              <a:t> </a:t>
            </a:r>
            <a:r>
              <a:rPr lang="en-US" sz="2600" dirty="0" smtClean="0"/>
              <a:t/>
            </a:r>
            <a:br>
              <a:rPr lang="en-US" sz="2600" dirty="0" smtClean="0"/>
            </a:br>
            <a:r>
              <a:rPr lang="he-IL" sz="2600" dirty="0" smtClean="0"/>
              <a:t>סלניום .</a:t>
            </a:r>
          </a:p>
          <a:p>
            <a:endParaRPr lang="he-IL" sz="4400" dirty="0"/>
          </a:p>
          <a:p>
            <a:endParaRPr lang="he-IL"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40</a:t>
            </a:fld>
            <a:endParaRPr lang="he-IL"/>
          </a:p>
        </p:txBody>
      </p:sp>
    </p:spTree>
    <p:extLst>
      <p:ext uri="{BB962C8B-B14F-4D97-AF65-F5344CB8AC3E}">
        <p14:creationId xmlns:p14="http://schemas.microsoft.com/office/powerpoint/2010/main" val="2729713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שינוי תפקוד המערכת החיסונית </a:t>
            </a:r>
            <a:endParaRPr lang="he-IL" dirty="0"/>
          </a:p>
        </p:txBody>
      </p:sp>
      <p:sp>
        <p:nvSpPr>
          <p:cNvPr id="3" name="מציין מיקום תוכן 2"/>
          <p:cNvSpPr>
            <a:spLocks noGrp="1"/>
          </p:cNvSpPr>
          <p:nvPr>
            <p:ph idx="1"/>
          </p:nvPr>
        </p:nvSpPr>
        <p:spPr>
          <a:xfrm>
            <a:off x="457200" y="1484784"/>
            <a:ext cx="8229600" cy="4641379"/>
          </a:xfrm>
        </p:spPr>
        <p:txBody>
          <a:bodyPr>
            <a:noAutofit/>
          </a:bodyPr>
          <a:lstStyle/>
          <a:p>
            <a:r>
              <a:rPr lang="he-IL" sz="2400" dirty="0" smtClean="0"/>
              <a:t>ויטמינים ומינרלים המשפיעים על תאי </a:t>
            </a:r>
            <a:r>
              <a:rPr lang="en-US" sz="2400" dirty="0" smtClean="0"/>
              <a:t>B</a:t>
            </a:r>
            <a:r>
              <a:rPr lang="he-IL" sz="2400" dirty="0" smtClean="0"/>
              <a:t>ותאי </a:t>
            </a:r>
            <a:r>
              <a:rPr lang="en-US" sz="2400" dirty="0" smtClean="0"/>
              <a:t>T </a:t>
            </a:r>
            <a:r>
              <a:rPr lang="he-IL" sz="2400" dirty="0" smtClean="0"/>
              <a:t>: </a:t>
            </a:r>
            <a:r>
              <a:rPr lang="en-US" sz="2400" dirty="0" smtClean="0"/>
              <a:t/>
            </a:r>
            <a:br>
              <a:rPr lang="en-US" sz="2400" dirty="0" smtClean="0"/>
            </a:br>
            <a:r>
              <a:rPr lang="he-IL" sz="2400" dirty="0" smtClean="0"/>
              <a:t>אבץ, חומצות שומן מסוג אומגה 3, ויטמין </a:t>
            </a:r>
            <a:r>
              <a:rPr lang="en-US" sz="2400" dirty="0" smtClean="0"/>
              <a:t>A</a:t>
            </a:r>
            <a:r>
              <a:rPr lang="he-IL" sz="2400" dirty="0" smtClean="0"/>
              <a:t> , ברזל, חומצה פולית </a:t>
            </a:r>
            <a:r>
              <a:rPr lang="en-US" sz="2400" dirty="0" smtClean="0"/>
              <a:t/>
            </a:r>
            <a:br>
              <a:rPr lang="en-US" sz="2400" dirty="0" smtClean="0"/>
            </a:br>
            <a:r>
              <a:rPr lang="he-IL" sz="2400" dirty="0" smtClean="0"/>
              <a:t>ויטמינים ממשפחת </a:t>
            </a:r>
            <a:r>
              <a:rPr lang="en-US" sz="2400" dirty="0" smtClean="0"/>
              <a:t>B </a:t>
            </a:r>
            <a:r>
              <a:rPr lang="he-IL" sz="2400" dirty="0" smtClean="0"/>
              <a:t>, חומצות אמינו חיוניות , ויטמינים </a:t>
            </a:r>
            <a:r>
              <a:rPr lang="en-US" sz="2400" dirty="0" smtClean="0"/>
              <a:t>C,E,D</a:t>
            </a:r>
            <a:endParaRPr lang="he-IL" sz="2400" dirty="0" smtClean="0"/>
          </a:p>
          <a:p>
            <a:r>
              <a:rPr lang="he-IL" sz="2400" dirty="0" smtClean="0"/>
              <a:t>מזונות אשר שומרים על פעילות תקינה של מערכת החיסון כגון:</a:t>
            </a:r>
            <a:r>
              <a:rPr lang="en-US" sz="2400" dirty="0" smtClean="0"/>
              <a:t/>
            </a:r>
            <a:br>
              <a:rPr lang="en-US" sz="2400" dirty="0" smtClean="0"/>
            </a:br>
            <a:r>
              <a:rPr lang="he-IL" sz="2400" dirty="0" smtClean="0"/>
              <a:t>אוכמניות ,שום, רימון, חמוציות , ברוקולי ועוד...</a:t>
            </a:r>
          </a:p>
          <a:p>
            <a:r>
              <a:rPr lang="he-IL" sz="2400" u="sng" dirty="0" smtClean="0"/>
              <a:t>צמחי מרפא : </a:t>
            </a:r>
            <a:r>
              <a:rPr lang="he-IL" sz="2400" dirty="0" smtClean="0"/>
              <a:t>אכינצאה אנגוסטיפוליה ,אנדרוגרפיס פינקולטה </a:t>
            </a:r>
            <a:endParaRPr lang="en-US" sz="2400" dirty="0" smtClean="0"/>
          </a:p>
          <a:p>
            <a:r>
              <a:rPr lang="he-IL" sz="2400" dirty="0" smtClean="0"/>
              <a:t>פטריות מרפא </a:t>
            </a:r>
          </a:p>
          <a:p>
            <a:r>
              <a:rPr lang="he-IL" sz="2400" dirty="0" smtClean="0"/>
              <a:t>הגברת</a:t>
            </a:r>
            <a:r>
              <a:rPr lang="he-IL" sz="2400" u="sng" dirty="0" smtClean="0"/>
              <a:t> פיטוכימיקלים </a:t>
            </a:r>
            <a:r>
              <a:rPr lang="he-IL" sz="2400" dirty="0" smtClean="0"/>
              <a:t>הנמצאים במזונות צמחיים </a:t>
            </a:r>
          </a:p>
          <a:p>
            <a:r>
              <a:rPr lang="he-IL" sz="2400" dirty="0" smtClean="0"/>
              <a:t>תזונה ותוספי תזונה או חסרים תזונתיים יכולים להשפיע על הדרך שבה פועלת המערכת החיסונית שלנו .</a:t>
            </a:r>
          </a:p>
          <a:p>
            <a:r>
              <a:rPr lang="he-IL" sz="2400" dirty="0" smtClean="0"/>
              <a:t>במקרים חריגים שלא ניתן לחזור לאיזון ניתן לשלב צום מיצים או צום מים </a:t>
            </a:r>
            <a:endParaRPr lang="he-IL" sz="2400" dirty="0"/>
          </a:p>
        </p:txBody>
      </p:sp>
      <p:sp>
        <p:nvSpPr>
          <p:cNvPr id="4" name="מציין מיקום של כותרת תחתונה 3"/>
          <p:cNvSpPr>
            <a:spLocks noGrp="1"/>
          </p:cNvSpPr>
          <p:nvPr>
            <p:ph type="ftr" sz="quarter" idx="11"/>
          </p:nvPr>
        </p:nvSpPr>
        <p:spPr/>
        <p:txBody>
          <a:bodyPr/>
          <a:lstStyle/>
          <a:p>
            <a:r>
              <a:rPr lang="he-IL" smtClean="0"/>
              <a:t>כל הזכויות שומרות להדס פדהאל</a:t>
            </a:r>
            <a:endParaRPr lang="he-IL"/>
          </a:p>
        </p:txBody>
      </p:sp>
      <p:sp>
        <p:nvSpPr>
          <p:cNvPr id="5" name="מציין מיקום של מספר שקופית 4"/>
          <p:cNvSpPr>
            <a:spLocks noGrp="1"/>
          </p:cNvSpPr>
          <p:nvPr>
            <p:ph type="sldNum" sz="quarter" idx="12"/>
          </p:nvPr>
        </p:nvSpPr>
        <p:spPr/>
        <p:txBody>
          <a:bodyPr/>
          <a:lstStyle/>
          <a:p>
            <a:fld id="{42023DFD-DD87-4E04-B616-DA2269971923}" type="slidenum">
              <a:rPr lang="he-IL" smtClean="0"/>
              <a:t>41</a:t>
            </a:fld>
            <a:endParaRPr lang="he-IL"/>
          </a:p>
        </p:txBody>
      </p:sp>
    </p:spTree>
    <p:extLst>
      <p:ext uri="{BB962C8B-B14F-4D97-AF65-F5344CB8AC3E}">
        <p14:creationId xmlns:p14="http://schemas.microsoft.com/office/powerpoint/2010/main" val="419128951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קלאסי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34489</TotalTime>
  <Words>2313</Words>
  <Application>Microsoft Office PowerPoint</Application>
  <PresentationFormat>‫הצגה על המסך (4:3)</PresentationFormat>
  <Paragraphs>325</Paragraphs>
  <Slides>41</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41</vt:i4>
      </vt:variant>
    </vt:vector>
  </HeadingPairs>
  <TitlesOfParts>
    <vt:vector size="42" baseType="lpstr">
      <vt:lpstr>ערכת נושא Office</vt:lpstr>
      <vt:lpstr>חיזוק חיסוני </vt:lpstr>
      <vt:lpstr>רקע כללי</vt:lpstr>
      <vt:lpstr>רקע כללי</vt:lpstr>
      <vt:lpstr>בקצרה על תאי מערכת החיסון </vt:lpstr>
      <vt:lpstr>תאי מערכת החיסון </vt:lpstr>
      <vt:lpstr>מערכת החיסון</vt:lpstr>
      <vt:lpstr>מערכת החיסון</vt:lpstr>
      <vt:lpstr>גליקוזינולאטים ועוד..</vt:lpstr>
      <vt:lpstr>גליקוזינולאטים ועוד..</vt:lpstr>
      <vt:lpstr>מערכת החיסון מיקום</vt:lpstr>
      <vt:lpstr>חיזוק המערכת החיסונית </vt:lpstr>
      <vt:lpstr>חיזוק המערכת החיסונית </vt:lpstr>
      <vt:lpstr>חיזוק המערכת החיסונית</vt:lpstr>
      <vt:lpstr>חיזוק המערכת החיסונית </vt:lpstr>
      <vt:lpstr>חיזוק המערכת החיסונית</vt:lpstr>
      <vt:lpstr>אינטרפרון</vt:lpstr>
      <vt:lpstr>חיזוק המערכת החיסונית </vt:lpstr>
      <vt:lpstr>פטריות מרפא</vt:lpstr>
      <vt:lpstr>סיכום ביניים </vt:lpstr>
      <vt:lpstr>חיזוק המערכת החיסונית</vt:lpstr>
      <vt:lpstr>היכן ניתן למצאו את הפרעת האיזון של המערכת החיסונית </vt:lpstr>
      <vt:lpstr>מה נבצע ע"מ למצוא הפרעת האיזון של המערכת החיסונית </vt:lpstr>
      <vt:lpstr>עקרונות החיזוק החיסוני </vt:lpstr>
      <vt:lpstr>מזונות מומלצים</vt:lpstr>
      <vt:lpstr>הכן עצמך לחורף</vt:lpstr>
      <vt:lpstr>מחלות חורף </vt:lpstr>
      <vt:lpstr>מחלות חורף –טיפול </vt:lpstr>
      <vt:lpstr>מחלות חורף-טיפול </vt:lpstr>
      <vt:lpstr>מחלות חורף-טיפול </vt:lpstr>
      <vt:lpstr>מחקר על חשיבות נטילת ויטמין C-  </vt:lpstr>
      <vt:lpstr>מחקר על חשיבות נטילת ויטמין C- </vt:lpstr>
      <vt:lpstr>מחקר על חשיבות נטילת ויטמין C- </vt:lpstr>
      <vt:lpstr>אלרגיה  </vt:lpstr>
      <vt:lpstr>אלרגיה-טיפול</vt:lpstr>
      <vt:lpstr>מחלות זיהומיות </vt:lpstr>
      <vt:lpstr>מחלות זיהומיות-טיפול </vt:lpstr>
      <vt:lpstr>מחלות זיהומיות -טיפול</vt:lpstr>
      <vt:lpstr>מחלות זיהומיות-טיפול </vt:lpstr>
      <vt:lpstr>מחלות זיהומיות-טיפול </vt:lpstr>
      <vt:lpstr>מחלות זיהומיות –טיפול </vt:lpstr>
      <vt:lpstr>שינוי תפקוד המערכת החיסונית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חיזוק חיסוני</dc:title>
  <dc:creator>Hadassa</dc:creator>
  <cp:lastModifiedBy>Hadassa</cp:lastModifiedBy>
  <cp:revision>284</cp:revision>
  <dcterms:created xsi:type="dcterms:W3CDTF">2023-09-10T09:18:29Z</dcterms:created>
  <dcterms:modified xsi:type="dcterms:W3CDTF">2023-12-07T11:27:15Z</dcterms:modified>
</cp:coreProperties>
</file>