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323" r:id="rId3"/>
    <p:sldId id="258" r:id="rId4"/>
    <p:sldId id="260" r:id="rId5"/>
    <p:sldId id="300" r:id="rId6"/>
    <p:sldId id="302" r:id="rId7"/>
    <p:sldId id="307" r:id="rId8"/>
    <p:sldId id="306" r:id="rId9"/>
    <p:sldId id="324" r:id="rId10"/>
    <p:sldId id="309" r:id="rId11"/>
    <p:sldId id="332" r:id="rId12"/>
    <p:sldId id="312" r:id="rId13"/>
    <p:sldId id="310" r:id="rId14"/>
    <p:sldId id="262" r:id="rId15"/>
    <p:sldId id="263" r:id="rId16"/>
    <p:sldId id="301" r:id="rId17"/>
    <p:sldId id="272" r:id="rId18"/>
    <p:sldId id="274" r:id="rId19"/>
    <p:sldId id="319" r:id="rId20"/>
    <p:sldId id="320" r:id="rId21"/>
    <p:sldId id="308" r:id="rId22"/>
    <p:sldId id="264" r:id="rId23"/>
    <p:sldId id="327" r:id="rId24"/>
    <p:sldId id="325" r:id="rId25"/>
    <p:sldId id="331" r:id="rId26"/>
    <p:sldId id="265" r:id="rId27"/>
    <p:sldId id="329" r:id="rId28"/>
    <p:sldId id="266" r:id="rId29"/>
    <p:sldId id="267" r:id="rId30"/>
    <p:sldId id="311" r:id="rId31"/>
    <p:sldId id="269" r:id="rId32"/>
    <p:sldId id="271" r:id="rId33"/>
    <p:sldId id="273" r:id="rId34"/>
    <p:sldId id="275" r:id="rId35"/>
    <p:sldId id="316" r:id="rId36"/>
    <p:sldId id="276" r:id="rId37"/>
    <p:sldId id="314" r:id="rId38"/>
    <p:sldId id="326" r:id="rId39"/>
    <p:sldId id="313" r:id="rId40"/>
    <p:sldId id="328" r:id="rId41"/>
    <p:sldId id="333" r:id="rId42"/>
    <p:sldId id="334" r:id="rId43"/>
    <p:sldId id="335" r:id="rId4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1224" y="-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2" d="100"/>
          <a:sy n="42" d="100"/>
        </p:scale>
        <p:origin x="-2328" y="-5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F2C93A3-AD1A-4B1F-BD27-420476BAE903}" type="datetimeFigureOut">
              <a:rPr lang="he-IL" smtClean="0"/>
              <a:t>י"ד/טבת/תשפ"ד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6C397FD-3C66-4819-8C43-D3854D8869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41728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64BBA3F-8ECE-4CA1-A316-FB0AB9EA79DC}" type="datetimeFigureOut">
              <a:rPr lang="he-IL" smtClean="0"/>
              <a:t>י"ד/טבת/תשפ"ד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3217425-41E3-4806-8F45-5D8F4C6BD0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41027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17425-41E3-4806-8F45-5D8F4C6BD0AB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45038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17425-41E3-4806-8F45-5D8F4C6BD0AB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3164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17425-41E3-4806-8F45-5D8F4C6BD0AB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2900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17425-41E3-4806-8F45-5D8F4C6BD0AB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22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358A-C8A7-4D40-AD76-734C68885128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956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F1F1C-103E-4A97-A3FB-4E7FE13E711C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57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D360-ABEA-4C2D-89A3-460D3CB74256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454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1587-FE48-4838-930E-2C4D210B109D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616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1DB9-192C-4FCC-A595-44F20ED6E122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86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714E-7E58-4C46-892B-E720837E69A1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180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44B0-6C45-4CB0-96EE-ECE4FEEBAF6A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4720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6E1C7-8829-427E-B351-42919AB28A2C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17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0106-ECDA-465C-8C28-44D41D948E9C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946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702D-CF5A-4A6D-8C58-7B3BA112E156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38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80DA8-6DE0-46FD-B9C0-B711D47EFFB2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736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stretch>
            <a:fillRect l="-13000" r="-6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D8167-A263-4D30-8CF8-FEDACCBD2C9C}" type="datetime8">
              <a:rPr lang="he-IL" smtClean="0"/>
              <a:t>26 דצמבר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F2625-3DBF-4996-8952-26555CF96F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321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2896"/>
            <a:ext cx="6336704" cy="250773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73832" y="102287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e-I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זיהוי מחלות וביטויים באזור הפה וסביבותיו </a:t>
            </a:r>
            <a:r>
              <a:rPr lang="he-I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he-I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ככלי עזר לאבחנה מבדלת 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68785" y="4941168"/>
            <a:ext cx="6400800" cy="1752600"/>
          </a:xfrm>
        </p:spPr>
        <p:txBody>
          <a:bodyPr>
            <a:normAutofit fontScale="92500"/>
          </a:bodyPr>
          <a:lstStyle/>
          <a:p>
            <a:r>
              <a:rPr lang="he-IL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הדס פדהאל</a:t>
            </a:r>
          </a:p>
          <a:p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-B.A </a:t>
            </a:r>
            <a:r>
              <a:rPr lang="he-IL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בריאות הציבור ,שיננית 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R.D.H -</a:t>
            </a:r>
            <a:endParaRPr lang="he-IL" sz="2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  <a:p>
            <a:r>
              <a:rPr lang="he-IL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יועצת לבריאות טבעית עפ"י גישת הרמב"ם, הרבליסטית </a:t>
            </a:r>
            <a:r>
              <a:rPr lang="he-IL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קלינית -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Cl.H</a:t>
            </a:r>
            <a:b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כל הזכויות שמורות להדס פדהאל</a:t>
            </a:r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623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החיבור הרב מערכתי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מבט על חלל הפה נותן לנו תמונה מלאה על המתחולל בתוך גופנו.</a:t>
            </a:r>
          </a:p>
          <a:p>
            <a:r>
              <a:rPr lang="he-IL" sz="2400" dirty="0" smtClean="0"/>
              <a:t>ע"י </a:t>
            </a:r>
            <a:r>
              <a:rPr lang="he-IL" sz="2400" dirty="0" smtClean="0"/>
              <a:t>ראיית </a:t>
            </a:r>
            <a:r>
              <a:rPr lang="he-IL" sz="2400" dirty="0" smtClean="0"/>
              <a:t>מצב הפה נדע מהו מצב הבריאותי של הגוף .</a:t>
            </a:r>
          </a:p>
          <a:p>
            <a:r>
              <a:rPr lang="he-IL" sz="2400" dirty="0" smtClean="0"/>
              <a:t>מכאן שבריאות הפה הינו פועל יוצא של בריאות הגוף .</a:t>
            </a:r>
          </a:p>
          <a:p>
            <a:r>
              <a:rPr lang="he-IL" sz="2400" dirty="0" smtClean="0"/>
              <a:t>הכל מתחיל בפה ובשיניים.</a:t>
            </a:r>
          </a:p>
          <a:p>
            <a:r>
              <a:rPr lang="he-IL" sz="2400" dirty="0" smtClean="0"/>
              <a:t>קיים חיבור </a:t>
            </a:r>
            <a:r>
              <a:rPr lang="he-IL" sz="2400" dirty="0" smtClean="0"/>
              <a:t>רב-מערכתי </a:t>
            </a:r>
            <a:r>
              <a:rPr lang="he-IL" sz="2400" dirty="0" smtClean="0"/>
              <a:t>בין הפה למערכת </a:t>
            </a:r>
            <a:r>
              <a:rPr lang="he-IL" sz="2400" dirty="0" smtClean="0"/>
              <a:t>העיכול מערכת </a:t>
            </a:r>
            <a:r>
              <a:rPr lang="he-IL" sz="2400" dirty="0" smtClean="0"/>
              <a:t>הנשימה ומחזור הדם . </a:t>
            </a:r>
          </a:p>
          <a:p>
            <a:r>
              <a:rPr lang="he-IL" sz="2400" dirty="0" smtClean="0"/>
              <a:t>הדם שנמצא בפה, מעורבב עם החמצן שהוא נושא, מזין את שיניים אחת אחת, בנוסף הדם נכנס </a:t>
            </a:r>
            <a:r>
              <a:rPr lang="he-IL" sz="2400" dirty="0" smtClean="0"/>
              <a:t>לכל </a:t>
            </a:r>
            <a:r>
              <a:rPr lang="he-IL" sz="2400" dirty="0" smtClean="0"/>
              <a:t>שן דרך תעלת השורש שלה.</a:t>
            </a:r>
          </a:p>
          <a:p>
            <a:r>
              <a:rPr lang="he-IL" sz="2400" dirty="0" smtClean="0"/>
              <a:t>מצב זה מספק רצף החלפת חומרים מזינים בין הפה לשאר הגוף. </a:t>
            </a:r>
          </a:p>
          <a:p>
            <a:r>
              <a:rPr lang="he-IL" sz="2400" dirty="0" smtClean="0"/>
              <a:t>כך, </a:t>
            </a:r>
            <a:r>
              <a:rPr lang="he-IL" sz="2400" dirty="0" smtClean="0"/>
              <a:t>ניתן לראות את הקשר בין </a:t>
            </a:r>
            <a:r>
              <a:rPr lang="he-IL" sz="2400" dirty="0" smtClean="0"/>
              <a:t>הפה-והחיבור </a:t>
            </a:r>
            <a:r>
              <a:rPr lang="he-IL" sz="2400" dirty="0" smtClean="0"/>
              <a:t>למערכות הרב מערכתיות </a:t>
            </a:r>
            <a:r>
              <a:rPr lang="he-IL" sz="2400" dirty="0" smtClean="0"/>
              <a:t>שקיימות</a:t>
            </a:r>
            <a:r>
              <a:rPr lang="he-IL" sz="2400" dirty="0" smtClean="0"/>
              <a:t>.</a:t>
            </a:r>
            <a:endParaRPr lang="he-IL" sz="2400" dirty="0" smtClean="0"/>
          </a:p>
          <a:p>
            <a:r>
              <a:rPr lang="he-IL" sz="2400" dirty="0" smtClean="0"/>
              <a:t>קיימים מצבים מערכתיים כרוניים הקשורים </a:t>
            </a:r>
            <a:r>
              <a:rPr lang="he-IL" sz="2400" dirty="0" smtClean="0"/>
              <a:t>קשר ישיר עם בריאות הפה כמו למשל מחלות לב וכד'.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38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הכרות קצרה עם חלל הפה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e-IL" sz="2400" u="sng" dirty="0" smtClean="0">
                <a:cs typeface="Arial" pitchFamily="34" charset="0"/>
              </a:rPr>
              <a:t>מבנה חלל הפה מכיל את :</a:t>
            </a:r>
            <a:r>
              <a:rPr lang="en-US" sz="2400" u="sng" dirty="0" smtClean="0">
                <a:cs typeface="Arial" pitchFamily="34" charset="0"/>
              </a:rPr>
              <a:t/>
            </a:r>
            <a:br>
              <a:rPr lang="en-US" sz="2400" u="sng" dirty="0" smtClean="0">
                <a:cs typeface="Arial" pitchFamily="34" charset="0"/>
              </a:rPr>
            </a:br>
            <a:r>
              <a:rPr lang="en-US" sz="2400" dirty="0" smtClean="0">
                <a:cs typeface="Arial" pitchFamily="34" charset="0"/>
              </a:rPr>
              <a:t/>
            </a:r>
            <a:br>
              <a:rPr lang="en-US" sz="2400" dirty="0" smtClean="0">
                <a:cs typeface="Arial" pitchFamily="34" charset="0"/>
              </a:rPr>
            </a:br>
            <a:r>
              <a:rPr lang="he-IL" sz="2400" dirty="0" smtClean="0">
                <a:cs typeface="Arial" pitchFamily="34" charset="0"/>
              </a:rPr>
              <a:t>- </a:t>
            </a:r>
            <a:r>
              <a:rPr lang="he-IL" sz="2400" dirty="0" smtClean="0">
                <a:cs typeface="Arial" pitchFamily="34" charset="0"/>
              </a:rPr>
              <a:t>החניכיים </a:t>
            </a:r>
            <a:r>
              <a:rPr lang="he-IL" sz="2400" dirty="0" smtClean="0">
                <a:cs typeface="Arial" pitchFamily="34" charset="0"/>
              </a:rPr>
              <a:t>שיניים </a:t>
            </a:r>
            <a:r>
              <a:rPr lang="en-US" sz="2400" dirty="0" smtClean="0">
                <a:cs typeface="Arial" pitchFamily="34" charset="0"/>
              </a:rPr>
              <a:t/>
            </a:r>
            <a:br>
              <a:rPr lang="en-US" sz="2400" dirty="0" smtClean="0">
                <a:cs typeface="Arial" pitchFamily="34" charset="0"/>
              </a:rPr>
            </a:br>
            <a:r>
              <a:rPr lang="he-IL" sz="2400" dirty="0" smtClean="0">
                <a:cs typeface="Arial" pitchFamily="34" charset="0"/>
              </a:rPr>
              <a:t>- גג </a:t>
            </a:r>
            <a:r>
              <a:rPr lang="he-IL" sz="2400" dirty="0" smtClean="0">
                <a:cs typeface="Arial" pitchFamily="34" charset="0"/>
              </a:rPr>
              <a:t>החייך הרך והקשה </a:t>
            </a:r>
            <a:r>
              <a:rPr lang="en-US" sz="2400" dirty="0" smtClean="0">
                <a:cs typeface="Arial" pitchFamily="34" charset="0"/>
              </a:rPr>
              <a:t/>
            </a:r>
            <a:br>
              <a:rPr lang="en-US" sz="2400" dirty="0" smtClean="0">
                <a:cs typeface="Arial" pitchFamily="34" charset="0"/>
              </a:rPr>
            </a:br>
            <a:r>
              <a:rPr lang="he-IL" sz="2400" dirty="0" smtClean="0">
                <a:cs typeface="Arial" pitchFamily="34" charset="0"/>
              </a:rPr>
              <a:t>- שקדים </a:t>
            </a:r>
            <a:r>
              <a:rPr lang="he-IL" sz="2400" dirty="0" smtClean="0">
                <a:cs typeface="Arial" pitchFamily="34" charset="0"/>
              </a:rPr>
              <a:t>ולשון </a:t>
            </a:r>
            <a:r>
              <a:rPr lang="en-US" sz="2400" dirty="0" smtClean="0">
                <a:cs typeface="Arial" pitchFamily="34" charset="0"/>
              </a:rPr>
              <a:t/>
            </a:r>
            <a:br>
              <a:rPr lang="en-US" sz="2400" dirty="0" smtClean="0">
                <a:cs typeface="Arial" pitchFamily="34" charset="0"/>
              </a:rPr>
            </a:br>
            <a:r>
              <a:rPr lang="he-IL" sz="2400" dirty="0" smtClean="0">
                <a:cs typeface="Arial" pitchFamily="34" charset="0"/>
              </a:rPr>
              <a:t>- רצפת </a:t>
            </a:r>
            <a:r>
              <a:rPr lang="he-IL" sz="2400" dirty="0" smtClean="0">
                <a:cs typeface="Arial" pitchFamily="34" charset="0"/>
              </a:rPr>
              <a:t>הפה והלשון </a:t>
            </a:r>
            <a:r>
              <a:rPr lang="en-US" sz="2400" dirty="0" smtClean="0">
                <a:cs typeface="Arial" pitchFamily="34" charset="0"/>
              </a:rPr>
              <a:t/>
            </a:r>
            <a:br>
              <a:rPr lang="en-US" sz="2400" dirty="0" smtClean="0">
                <a:cs typeface="Arial" pitchFamily="34" charset="0"/>
              </a:rPr>
            </a:br>
            <a:r>
              <a:rPr lang="he-IL" sz="2400" dirty="0" smtClean="0">
                <a:cs typeface="Arial" pitchFamily="34" charset="0"/>
              </a:rPr>
              <a:t>- רקמה </a:t>
            </a:r>
            <a:r>
              <a:rPr lang="he-IL" sz="2400" dirty="0" smtClean="0">
                <a:cs typeface="Arial" pitchFamily="34" charset="0"/>
              </a:rPr>
              <a:t>רכה פנימית </a:t>
            </a:r>
            <a:r>
              <a:rPr lang="en-US" sz="2400" dirty="0" smtClean="0">
                <a:cs typeface="Arial" pitchFamily="34" charset="0"/>
              </a:rPr>
              <a:t/>
            </a:r>
            <a:br>
              <a:rPr lang="en-US" sz="2400" dirty="0" smtClean="0">
                <a:cs typeface="Arial" pitchFamily="34" charset="0"/>
              </a:rPr>
            </a:br>
            <a:r>
              <a:rPr lang="he-IL" sz="2400" dirty="0" smtClean="0">
                <a:cs typeface="Arial" pitchFamily="34" charset="0"/>
              </a:rPr>
              <a:t>  של </a:t>
            </a:r>
            <a:r>
              <a:rPr lang="he-IL" sz="2400" dirty="0" smtClean="0">
                <a:cs typeface="Arial" pitchFamily="34" charset="0"/>
              </a:rPr>
              <a:t>החניכים </a:t>
            </a:r>
            <a:endParaRPr lang="en-US" sz="2400" dirty="0" smtClean="0">
              <a:cs typeface="Arial" pitchFamily="34" charset="0"/>
            </a:endParaRPr>
          </a:p>
          <a:p>
            <a:pPr marL="457200" lvl="1" indent="0">
              <a:lnSpc>
                <a:spcPct val="90000"/>
              </a:lnSpc>
              <a:buClr>
                <a:srgbClr val="FF0000"/>
              </a:buCl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</a:t>
            </a:fld>
            <a:endParaRPr lang="he-IL"/>
          </a:p>
        </p:txBody>
      </p:sp>
      <p:pic>
        <p:nvPicPr>
          <p:cNvPr id="6" name="Picture 4" descr="24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8" y="1700808"/>
            <a:ext cx="5040560" cy="468804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3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חניכיים שיניים ועוד...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r>
              <a:rPr lang="he-IL" sz="2400" dirty="0" smtClean="0"/>
              <a:t>השן הינה העצם הכי חזקה בגופנו .</a:t>
            </a:r>
            <a:endParaRPr lang="he-IL" sz="2400" dirty="0"/>
          </a:p>
          <a:p>
            <a:r>
              <a:rPr lang="he-IL" sz="2400" dirty="0" smtClean="0"/>
              <a:t>היא מעוגנת לעצם אלוואולרית באמצעות מערכת תאחיזה </a:t>
            </a:r>
          </a:p>
          <a:p>
            <a:r>
              <a:rPr lang="he-IL" sz="2400" dirty="0" smtClean="0"/>
              <a:t>מנגנון זה מהווה את המערכת הפריודונטאלית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(פריו=חניכיים, דנטל=שיניים )</a:t>
            </a:r>
          </a:p>
          <a:p>
            <a:r>
              <a:rPr lang="he-IL" sz="2400" dirty="0" smtClean="0"/>
              <a:t>מערכת התאחיזה מורכבת מחניכיים, עצם אלוואולרית וסיבי </a:t>
            </a:r>
            <a:r>
              <a:rPr lang="en-US" sz="2400" dirty="0" smtClean="0"/>
              <a:t>P.D.L</a:t>
            </a:r>
          </a:p>
          <a:p>
            <a:pPr marL="0" indent="0">
              <a:buNone/>
            </a:pPr>
            <a:r>
              <a:rPr lang="he-IL" sz="2800" dirty="0"/>
              <a:t> </a:t>
            </a:r>
            <a:r>
              <a:rPr lang="he-IL" sz="2800" dirty="0" smtClean="0"/>
              <a:t>   </a:t>
            </a:r>
          </a:p>
          <a:p>
            <a:pPr marL="0" indent="0">
              <a:buNone/>
            </a:pPr>
            <a:endParaRPr lang="he-IL" sz="2800" dirty="0" smtClean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4</a:t>
            </a:fld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395403"/>
            <a:ext cx="7272808" cy="30493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76540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 בלוטות הרוק </a:t>
            </a:r>
            <a:endParaRPr lang="he-IL" dirty="0"/>
          </a:p>
        </p:txBody>
      </p:sp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5000"/>
                    </a14:imgEffect>
                    <a14:imgEffect>
                      <a14:colorTemperature colorTemp="8000"/>
                    </a14:imgEffect>
                    <a14:imgEffect>
                      <a14:saturation sat="18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140968"/>
            <a:ext cx="5976664" cy="3240360"/>
          </a:xfrm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5</a:t>
            </a:fld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1547664" y="1196752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he-IL" sz="2400" u="sng" dirty="0" smtClean="0"/>
              <a:t>ישנן 4 בלוטות רוק: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e-IL" sz="2400" dirty="0" smtClean="0"/>
              <a:t>בלוטות פרוטיד (אחת מכל צד)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e-IL" sz="2400" dirty="0" smtClean="0"/>
              <a:t>בלוטות </a:t>
            </a:r>
            <a:r>
              <a:rPr lang="he-IL" sz="2400" dirty="0" smtClean="0"/>
              <a:t>סב-</a:t>
            </a:r>
            <a:r>
              <a:rPr lang="he-IL" sz="2400" dirty="0" err="1" smtClean="0"/>
              <a:t>מנדיבולריות</a:t>
            </a:r>
            <a:r>
              <a:rPr lang="he-IL" sz="2400" dirty="0" smtClean="0"/>
              <a:t> </a:t>
            </a:r>
            <a:r>
              <a:rPr lang="he-IL" sz="2400" dirty="0" smtClean="0"/>
              <a:t>(אחת מכל צד)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e-IL" sz="2400" dirty="0" smtClean="0"/>
              <a:t>בלוטות סב-</a:t>
            </a:r>
            <a:r>
              <a:rPr lang="he-IL" sz="2400" dirty="0" err="1" smtClean="0"/>
              <a:t>לינגואליות</a:t>
            </a:r>
            <a:r>
              <a:rPr lang="he-IL" sz="2400" dirty="0" smtClean="0"/>
              <a:t> (צבר של בלוטות)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e-IL" sz="2400" dirty="0" smtClean="0"/>
              <a:t>בלוטות רוק מינוריות (מפוזרות)</a:t>
            </a:r>
            <a:endParaRPr lang="en-US" sz="2400" dirty="0" smtClean="0"/>
          </a:p>
          <a:p>
            <a:pPr lvl="1">
              <a:buClr>
                <a:srgbClr val="FF0000"/>
              </a:buClr>
            </a:pPr>
            <a:r>
              <a:rPr lang="he-IL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24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תפקידי הרוק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e-IL" sz="2400" dirty="0" smtClean="0"/>
              <a:t>לובריקציה (מאפשר בליעה קלה של מזון)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e-IL" sz="2400" dirty="0" smtClean="0"/>
              <a:t>מכיל אנזימים המסייעים בעיכול ראשוני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e-IL" sz="2400" dirty="0" smtClean="0"/>
              <a:t>שיפור הטעם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e-IL" sz="2400" dirty="0" smtClean="0"/>
              <a:t>הגנה על הרקמה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e-IL" sz="2400" dirty="0" smtClean="0"/>
              <a:t>בופר (מוריד את רמת החומציות בפה)</a:t>
            </a:r>
          </a:p>
          <a:p>
            <a:pPr marL="0" indent="0">
              <a:lnSpc>
                <a:spcPct val="90000"/>
              </a:lnSpc>
              <a:buNone/>
            </a:pPr>
            <a:endParaRPr lang="he-IL" sz="2400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65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הרכב הרוק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מים - 95%</a:t>
            </a:r>
          </a:p>
          <a:p>
            <a:r>
              <a:rPr lang="he-IL" sz="2400" dirty="0" smtClean="0"/>
              <a:t>אלקטרוליטים- מתוכם </a:t>
            </a:r>
            <a:r>
              <a:rPr lang="he-IL" sz="2400" dirty="0" smtClean="0">
                <a:effectLst/>
              </a:rPr>
              <a:t>היונים ברוק: </a:t>
            </a:r>
            <a:r>
              <a:rPr lang="en-US" sz="2400" dirty="0" smtClean="0">
                <a:effectLst/>
              </a:rPr>
              <a:t>Na, K, Cl, HCO3</a:t>
            </a:r>
            <a:endParaRPr lang="he-IL" sz="2400" dirty="0" smtClean="0"/>
          </a:p>
          <a:p>
            <a:r>
              <a:rPr lang="he-IL" sz="2400" dirty="0" smtClean="0"/>
              <a:t>חלבונים- לדוגמא:</a:t>
            </a:r>
          </a:p>
          <a:p>
            <a:pPr>
              <a:buFont typeface="Wingdings" pitchFamily="2" charset="2"/>
              <a:buNone/>
            </a:pPr>
            <a:r>
              <a:rPr lang="he-IL" sz="2400" dirty="0" smtClean="0"/>
              <a:t>      1. </a:t>
            </a:r>
            <a:r>
              <a:rPr lang="he-IL" sz="2400" u="sng" dirty="0" smtClean="0"/>
              <a:t>עמילאז -</a:t>
            </a:r>
            <a:r>
              <a:rPr lang="he-IL" sz="2400" dirty="0" smtClean="0"/>
              <a:t> </a:t>
            </a:r>
            <a:r>
              <a:rPr lang="he-IL" sz="2400" dirty="0" smtClean="0">
                <a:effectLst/>
              </a:rPr>
              <a:t>אנזים המתחיל את תהליך פירוק העמילן</a:t>
            </a:r>
          </a:p>
          <a:p>
            <a:pPr>
              <a:buFont typeface="Wingdings" pitchFamily="2" charset="2"/>
              <a:buNone/>
            </a:pPr>
            <a:r>
              <a:rPr lang="he-IL" sz="2400" dirty="0" smtClean="0">
                <a:effectLst/>
              </a:rPr>
              <a:t>      2. </a:t>
            </a:r>
            <a:r>
              <a:rPr lang="he-IL" sz="2400" u="sng" dirty="0" smtClean="0">
                <a:effectLst/>
              </a:rPr>
              <a:t>ליזוזים</a:t>
            </a:r>
            <a:r>
              <a:rPr lang="he-IL" sz="2400" dirty="0" smtClean="0">
                <a:effectLst/>
              </a:rPr>
              <a:t> -אנזים קוטל חיידקים</a:t>
            </a:r>
            <a:r>
              <a:rPr lang="en-US" sz="2400" dirty="0" smtClean="0">
                <a:effectLst/>
              </a:rPr>
              <a:t/>
            </a:r>
            <a:br>
              <a:rPr lang="en-US" sz="2400" dirty="0" smtClean="0">
                <a:effectLst/>
              </a:rPr>
            </a:br>
            <a:r>
              <a:rPr lang="en-US" sz="2400" dirty="0" smtClean="0">
                <a:effectLst/>
              </a:rPr>
              <a:t/>
            </a:r>
            <a:br>
              <a:rPr lang="en-US" sz="2400" dirty="0" smtClean="0">
                <a:effectLst/>
              </a:rPr>
            </a:br>
            <a:r>
              <a:rPr lang="he-IL" sz="2400" u="sng" dirty="0" smtClean="0">
                <a:effectLst/>
              </a:rPr>
              <a:t>גליקופרוטאינים</a:t>
            </a:r>
            <a:r>
              <a:rPr lang="he-IL" sz="2400" dirty="0" smtClean="0">
                <a:effectLst/>
              </a:rPr>
              <a:t>- לדוגמה : </a:t>
            </a:r>
            <a:r>
              <a:rPr lang="he-IL" sz="2400" u="sng" dirty="0" smtClean="0">
                <a:effectLst/>
              </a:rPr>
              <a:t>מוצין</a:t>
            </a:r>
            <a:r>
              <a:rPr lang="he-IL" sz="2400" dirty="0" smtClean="0">
                <a:effectLst/>
              </a:rPr>
              <a:t> - כאשר בא במגע עם מים יוצר ריר,  המשמש חומר סיכה למזון הנבלע. </a:t>
            </a:r>
          </a:p>
          <a:p>
            <a:r>
              <a:rPr lang="he-IL" sz="2400" dirty="0" smtClean="0">
                <a:effectLst/>
              </a:rPr>
              <a:t>הרוק הבסיסי מנטרל את החומציות .</a:t>
            </a:r>
            <a:endParaRPr lang="he-IL" sz="2400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66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הרוק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8574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he-IL" sz="2400" u="sng" dirty="0" smtClean="0"/>
              <a:t>הפרשת הרוק היא מחזורית:</a:t>
            </a:r>
          </a:p>
          <a:p>
            <a:pPr>
              <a:lnSpc>
                <a:spcPct val="90000"/>
              </a:lnSpc>
            </a:pPr>
            <a:r>
              <a:rPr lang="he-IL" sz="2400" dirty="0" smtClean="0"/>
              <a:t>ביום ישנה עליה בהפרשת הרוק יחסית ללילה</a:t>
            </a:r>
          </a:p>
          <a:p>
            <a:pPr>
              <a:lnSpc>
                <a:spcPct val="90000"/>
              </a:lnSpc>
            </a:pPr>
            <a:r>
              <a:rPr lang="he-IL" sz="2400" dirty="0" smtClean="0"/>
              <a:t>בשעות אחה"צ תהיה הפרשת הרוק המקסימלית</a:t>
            </a:r>
          </a:p>
          <a:p>
            <a:pPr>
              <a:lnSpc>
                <a:spcPct val="90000"/>
              </a:lnSpc>
            </a:pPr>
            <a:r>
              <a:rPr lang="he-IL" sz="2400" dirty="0" smtClean="0"/>
              <a:t>בלילה הפרשת הרוק יכולה לרדת ל-ס.</a:t>
            </a:r>
          </a:p>
          <a:p>
            <a:pPr>
              <a:lnSpc>
                <a:spcPct val="90000"/>
              </a:lnSpc>
            </a:pPr>
            <a:r>
              <a:rPr lang="he-IL" sz="2400" dirty="0" smtClean="0"/>
              <a:t>באביב הפרשת הרוק היא מקסימלית, ובסתיו היא מינימלית.</a:t>
            </a:r>
          </a:p>
          <a:p>
            <a:pPr marL="0" indent="0">
              <a:lnSpc>
                <a:spcPct val="90000"/>
              </a:lnSpc>
              <a:buNone/>
            </a:pPr>
            <a:endParaRPr lang="he-IL" sz="2400" dirty="0" smtClean="0"/>
          </a:p>
          <a:p>
            <a:pPr>
              <a:lnSpc>
                <a:spcPct val="90000"/>
              </a:lnSpc>
            </a:pPr>
            <a:r>
              <a:rPr lang="he-IL" sz="2400" dirty="0" smtClean="0"/>
              <a:t>כמות תקינה של רוק מופרש: 1 מ"ל רוק לדקה</a:t>
            </a:r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72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בלוטות </a:t>
            </a:r>
            <a:r>
              <a:rPr lang="he-IL" dirty="0" smtClean="0"/>
              <a:t>הרוק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במחלות בלוטות הרוק נראה חסימה של בלוטות הרוק ,בשל תזונה לקויה אשר גורמת לחסימת צינורית הרוק.</a:t>
            </a:r>
          </a:p>
          <a:p>
            <a:r>
              <a:rPr lang="he-IL" sz="2400" dirty="0" smtClean="0"/>
              <a:t>במידה ונראה נפיחות באזור המפגש של הצוואר סמוך לאחת האוזניים </a:t>
            </a:r>
            <a:r>
              <a:rPr lang="he-IL" sz="2400" dirty="0" smtClean="0"/>
              <a:t>,בשילוב </a:t>
            </a:r>
            <a:r>
              <a:rPr lang="he-IL" sz="2400" dirty="0" smtClean="0"/>
              <a:t>יובש פה נחשוד </a:t>
            </a:r>
            <a:r>
              <a:rPr lang="he-IL" sz="2400" u="sng" dirty="0" smtClean="0"/>
              <a:t>בחסימה של בלוטת הרוק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כמו כן ,ישנה אפשרות נוספת לפתולוגיה הנ"ל והיא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אפשרות </a:t>
            </a:r>
            <a:r>
              <a:rPr lang="he-IL" sz="2400" u="sng" dirty="0" smtClean="0"/>
              <a:t>לחסימה לימפתית</a:t>
            </a:r>
            <a:r>
              <a:rPr lang="he-IL" sz="2400" dirty="0" smtClean="0"/>
              <a:t> באזור . </a:t>
            </a:r>
          </a:p>
          <a:p>
            <a:r>
              <a:rPr lang="he-IL" sz="2400" dirty="0" smtClean="0"/>
              <a:t>על מנת </a:t>
            </a:r>
            <a:r>
              <a:rPr lang="he-IL" sz="2400" dirty="0" smtClean="0"/>
              <a:t>,לשלול </a:t>
            </a:r>
            <a:r>
              <a:rPr lang="he-IL" sz="2400" dirty="0" smtClean="0"/>
              <a:t>ולמקד נבצע תשאול מדויק ובו נתמקד בבדיקה של תסמינים נלווים נוספים .</a:t>
            </a:r>
          </a:p>
          <a:p>
            <a:r>
              <a:rPr lang="he-IL" sz="2400" dirty="0" smtClean="0"/>
              <a:t>נבדוק אם קיימת הפרשת רוק נאותה ע"י אכילת מאכלים חמוצים אשר מגבירים הפרשת רוק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98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עצבוב בלוטת הרוק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268760"/>
            <a:ext cx="8352928" cy="5217443"/>
          </a:xfrm>
        </p:spPr>
        <p:txBody>
          <a:bodyPr>
            <a:normAutofit fontScale="32500" lnSpcReduction="20000"/>
          </a:bodyPr>
          <a:lstStyle/>
          <a:p>
            <a:pPr lvl="1">
              <a:buFont typeface="Wingdings" pitchFamily="2" charset="2"/>
              <a:buNone/>
            </a:pPr>
            <a:endParaRPr lang="he-IL" sz="4400" u="sng" dirty="0" smtClean="0">
              <a:effectLst/>
            </a:endParaRPr>
          </a:p>
          <a:p>
            <a:pPr lvl="1">
              <a:buFont typeface="Wingdings" pitchFamily="2" charset="2"/>
              <a:buNone/>
            </a:pPr>
            <a:r>
              <a:rPr lang="he-IL" sz="7400" b="1" u="sng" dirty="0" smtClean="0">
                <a:effectLst/>
              </a:rPr>
              <a:t>יובש פה </a:t>
            </a:r>
            <a:r>
              <a:rPr lang="he-IL" sz="7400" dirty="0" smtClean="0">
                <a:effectLst/>
              </a:rPr>
              <a:t>– כאשר מטופל ידווח על יובש פה, נבצע פעולה של</a:t>
            </a:r>
          </a:p>
          <a:p>
            <a:pPr lvl="1">
              <a:buFont typeface="Wingdings" pitchFamily="2" charset="2"/>
              <a:buNone/>
            </a:pPr>
            <a:r>
              <a:rPr lang="he-IL" sz="7400" dirty="0" smtClean="0">
                <a:effectLst/>
              </a:rPr>
              <a:t>גירוי </a:t>
            </a:r>
            <a:r>
              <a:rPr lang="he-IL" sz="7400" dirty="0" smtClean="0">
                <a:effectLst/>
              </a:rPr>
              <a:t>מוגבר של חוש הטעם </a:t>
            </a:r>
            <a:r>
              <a:rPr lang="he-IL" sz="7400" u="sng" dirty="0" smtClean="0">
                <a:effectLst/>
              </a:rPr>
              <a:t>ע"י מיץ לימון </a:t>
            </a:r>
            <a:r>
              <a:rPr lang="he-IL" sz="7400" dirty="0" smtClean="0">
                <a:effectLst/>
              </a:rPr>
              <a:t>הגורם לגירוי חזק .</a:t>
            </a:r>
          </a:p>
          <a:p>
            <a:pPr lvl="1">
              <a:buFont typeface="Arial" pitchFamily="34" charset="0"/>
              <a:buChar char="•"/>
            </a:pPr>
            <a:r>
              <a:rPr lang="he-IL" sz="7400" u="sng" dirty="0" smtClean="0">
                <a:effectLst/>
              </a:rPr>
              <a:t>אפשרות נוספת: </a:t>
            </a:r>
            <a:r>
              <a:rPr lang="he-IL" sz="7400" dirty="0" smtClean="0">
                <a:effectLst/>
              </a:rPr>
              <a:t>גירוי המערכת הפרא - סימפתטית ע"י </a:t>
            </a:r>
            <a:r>
              <a:rPr lang="en-US" sz="7400" dirty="0" smtClean="0">
                <a:effectLst/>
              </a:rPr>
              <a:t/>
            </a:r>
            <a:br>
              <a:rPr lang="en-US" sz="7400" dirty="0" smtClean="0">
                <a:effectLst/>
              </a:rPr>
            </a:br>
            <a:r>
              <a:rPr lang="he-IL" sz="7400" dirty="0" smtClean="0">
                <a:effectLst/>
              </a:rPr>
              <a:t>ראיית </a:t>
            </a:r>
            <a:r>
              <a:rPr lang="he-IL" sz="7400" dirty="0" smtClean="0">
                <a:effectLst/>
              </a:rPr>
              <a:t>מזון או מחשבה עליו</a:t>
            </a:r>
            <a:r>
              <a:rPr lang="he-IL" sz="7400" dirty="0" smtClean="0"/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he-IL" sz="7400" dirty="0" smtClean="0"/>
              <a:t>כך נגרום לגירוי בלוטות </a:t>
            </a:r>
            <a:r>
              <a:rPr lang="he-IL" sz="7400" dirty="0" smtClean="0">
                <a:effectLst/>
              </a:rPr>
              <a:t>הרוק </a:t>
            </a:r>
            <a:r>
              <a:rPr lang="he-IL" sz="7400" dirty="0" smtClean="0">
                <a:effectLst/>
              </a:rPr>
              <a:t>באמצעות </a:t>
            </a:r>
            <a:r>
              <a:rPr lang="he-IL" sz="7400" u="sng" dirty="0" smtClean="0">
                <a:effectLst/>
              </a:rPr>
              <a:t>בקרת ריור </a:t>
            </a:r>
            <a:r>
              <a:rPr lang="he-IL" sz="7400" dirty="0" smtClean="0">
                <a:effectLst/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he-IL" sz="7400" dirty="0" smtClean="0"/>
              <a:t>נשתמש בגירוי הנ"ל על מנת לעורר את בלוטות הרוק או </a:t>
            </a:r>
            <a:r>
              <a:rPr lang="he-IL" sz="7400" dirty="0" smtClean="0"/>
              <a:t>כאשר </a:t>
            </a:r>
            <a:endParaRPr lang="he-IL" sz="7400" dirty="0" smtClean="0"/>
          </a:p>
          <a:p>
            <a:pPr lvl="1">
              <a:buFont typeface="Wingdings" pitchFamily="2" charset="2"/>
              <a:buNone/>
            </a:pPr>
            <a:r>
              <a:rPr lang="he-IL" sz="7400" dirty="0" smtClean="0"/>
              <a:t>   </a:t>
            </a:r>
            <a:r>
              <a:rPr lang="he-IL" sz="7400" dirty="0" smtClean="0"/>
              <a:t>קיים </a:t>
            </a:r>
            <a:r>
              <a:rPr lang="he-IL" sz="7400" dirty="0" smtClean="0"/>
              <a:t>יובש פה </a:t>
            </a:r>
            <a:r>
              <a:rPr lang="he-IL" sz="7400" dirty="0" smtClean="0"/>
              <a:t>,או </a:t>
            </a:r>
            <a:r>
              <a:rPr lang="he-IL" sz="7400" dirty="0" smtClean="0"/>
              <a:t>בעיה בהפרשת רוק מהבלוטות.</a:t>
            </a:r>
          </a:p>
          <a:p>
            <a:pPr lvl="1">
              <a:buFont typeface="Wingdings" pitchFamily="2" charset="2"/>
              <a:buNone/>
            </a:pPr>
            <a:endParaRPr lang="en-US" sz="4400" dirty="0" smtClean="0"/>
          </a:p>
          <a:p>
            <a:pPr lvl="1">
              <a:buFont typeface="Wingdings" pitchFamily="2" charset="2"/>
              <a:buNone/>
            </a:pPr>
            <a:r>
              <a:rPr lang="he-IL" sz="7400" u="sng" dirty="0" smtClean="0"/>
              <a:t>פתולוגיות:</a:t>
            </a:r>
          </a:p>
          <a:p>
            <a:pPr lvl="1">
              <a:buFont typeface="Wingdings" pitchFamily="2" charset="2"/>
              <a:buNone/>
            </a:pPr>
            <a:r>
              <a:rPr lang="he-IL" sz="7400" dirty="0" smtClean="0"/>
              <a:t>סוכרת </a:t>
            </a:r>
            <a:endParaRPr lang="en-US" sz="7400" dirty="0" smtClean="0"/>
          </a:p>
          <a:p>
            <a:pPr lvl="1">
              <a:buFont typeface="Wingdings" pitchFamily="2" charset="2"/>
              <a:buNone/>
            </a:pPr>
            <a:r>
              <a:rPr lang="he-IL" sz="7400" dirty="0" smtClean="0"/>
              <a:t>מחלות בלוטות</a:t>
            </a:r>
            <a:r>
              <a:rPr lang="en-US" sz="7400" dirty="0" smtClean="0"/>
              <a:t> </a:t>
            </a:r>
            <a:r>
              <a:rPr lang="he-IL" sz="7400" dirty="0" smtClean="0"/>
              <a:t>הרוק </a:t>
            </a:r>
            <a:endParaRPr lang="en-US" sz="7400" dirty="0" smtClean="0"/>
          </a:p>
          <a:p>
            <a:pPr lvl="1">
              <a:buFont typeface="Wingdings" pitchFamily="2" charset="2"/>
              <a:buNone/>
            </a:pPr>
            <a:r>
              <a:rPr lang="he-IL" sz="7400" dirty="0" smtClean="0"/>
              <a:t>אפילפסיה </a:t>
            </a:r>
          </a:p>
          <a:p>
            <a:pPr lvl="1">
              <a:buFont typeface="Wingdings" pitchFamily="2" charset="2"/>
              <a:buNone/>
            </a:pPr>
            <a:r>
              <a:rPr lang="he-IL" sz="7400" dirty="0" smtClean="0"/>
              <a:t>נטילת תרופות פסיכיאטריות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כל הזכויות שמורות להדס פדהאל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490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עצבוב בלוטת הרוק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he-IL" sz="2400" u="sng" dirty="0" smtClean="0"/>
              <a:t>המשך פתולוגיות של יובש פה :</a:t>
            </a:r>
          </a:p>
          <a:p>
            <a:pPr marL="0" indent="0">
              <a:buNone/>
            </a:pPr>
            <a:r>
              <a:rPr lang="he-IL" sz="2400" dirty="0" smtClean="0"/>
              <a:t>    תסמונת שיוגרן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    דלקות חוזרות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    אבנים של בלוטות הרוק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    דיכאון וחרדה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    נשימת פה /מנשך פתוח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11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37" y="4149080"/>
            <a:ext cx="4158573" cy="21064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3829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P.H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ה-</a:t>
            </a:r>
            <a:r>
              <a:rPr lang="en-US" sz="2400" dirty="0" smtClean="0"/>
              <a:t>pH</a:t>
            </a:r>
            <a:r>
              <a:rPr lang="he-IL" sz="2400" dirty="0" smtClean="0"/>
              <a:t> ברוק (רמת החומציות) הוא בסביבות 7.</a:t>
            </a:r>
          </a:p>
          <a:p>
            <a:r>
              <a:rPr lang="he-IL" sz="2400" dirty="0" smtClean="0"/>
              <a:t>מתחת ל-</a:t>
            </a:r>
            <a:r>
              <a:rPr lang="en-US" sz="2400" dirty="0" smtClean="0"/>
              <a:t>pH=5.5</a:t>
            </a:r>
            <a:r>
              <a:rPr lang="he-IL" sz="2400" dirty="0" smtClean="0"/>
              <a:t> יתחיל תהליך</a:t>
            </a:r>
            <a:r>
              <a:rPr lang="he-IL" sz="2400" u="sng" dirty="0" smtClean="0"/>
              <a:t> דה-מינרליזציה</a:t>
            </a:r>
            <a:r>
              <a:rPr lang="he-IL" sz="2400" dirty="0" smtClean="0"/>
              <a:t> באמייל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 השכבה החיצונית של השן) שיוביל לעששת .</a:t>
            </a:r>
          </a:p>
          <a:p>
            <a:endParaRPr lang="he-IL" sz="2400" u="sng" dirty="0" smtClean="0"/>
          </a:p>
          <a:p>
            <a:r>
              <a:rPr lang="he-IL" sz="2400" u="sng" dirty="0" smtClean="0"/>
              <a:t>בריאות הפה תלויה באופן ישיר ב-</a:t>
            </a:r>
            <a:r>
              <a:rPr lang="en-US" sz="2400" u="sng" dirty="0" smtClean="0"/>
              <a:t> P.H </a:t>
            </a:r>
            <a:r>
              <a:rPr lang="he-IL" sz="2400" u="sng" dirty="0" smtClean="0"/>
              <a:t>מאוזן </a:t>
            </a:r>
          </a:p>
          <a:p>
            <a:r>
              <a:rPr lang="he-IL" sz="2400" dirty="0" smtClean="0"/>
              <a:t>מכאן </a:t>
            </a:r>
            <a:r>
              <a:rPr lang="he-IL" sz="2400" dirty="0" smtClean="0"/>
              <a:t>,כאשר הארוחה תהיה חומצית או, כאשר יהיו </a:t>
            </a:r>
            <a:r>
              <a:rPr lang="he-IL" sz="2400" dirty="0" smtClean="0"/>
              <a:t>שאריות מזון על השיניים לאחר ארוחה ,רמת החומציות תרד ,ובכך יתחיל תהליך דה- מינרליזציה .</a:t>
            </a:r>
          </a:p>
          <a:p>
            <a:r>
              <a:rPr lang="he-IL" sz="2400" dirty="0" smtClean="0"/>
              <a:t>בשל כך יש חשיבות לניקוי הפה לאחר </a:t>
            </a:r>
            <a:r>
              <a:rPr lang="he-IL" sz="2400" dirty="0" smtClean="0"/>
              <a:t>ארוחה ( לא לצחצח).</a:t>
            </a:r>
            <a:endParaRPr lang="he-IL" sz="2400" dirty="0" smtClean="0"/>
          </a:p>
          <a:p>
            <a:r>
              <a:rPr lang="he-IL" sz="2400" dirty="0" smtClean="0"/>
              <a:t>יש אפשרות לשטוף את הפה במים </a:t>
            </a:r>
          </a:p>
          <a:p>
            <a:r>
              <a:rPr lang="he-IL" sz="2400" dirty="0" smtClean="0"/>
              <a:t>ניקוי השיניים עם אמצעי עזר דנטליים </a:t>
            </a:r>
          </a:p>
          <a:p>
            <a:r>
              <a:rPr lang="he-IL" sz="2400" dirty="0" smtClean="0"/>
              <a:t>לאכול מאכלים בסיסים בסיום הארוחה </a:t>
            </a:r>
            <a:r>
              <a:rPr lang="he-IL" sz="2400" dirty="0" smtClean="0"/>
              <a:t>(מלפפון למשל).</a:t>
            </a:r>
            <a:endParaRPr lang="he-IL" sz="2400" dirty="0" smtClean="0"/>
          </a:p>
          <a:p>
            <a:r>
              <a:rPr lang="he-IL" sz="2400" u="sng" dirty="0" smtClean="0"/>
              <a:t>דגש חשוב </a:t>
            </a:r>
            <a:r>
              <a:rPr lang="he-IL" sz="2400" dirty="0" smtClean="0"/>
              <a:t>- לא לצחצח את השיניים לאחר הארוחה !!!</a:t>
            </a:r>
          </a:p>
          <a:p>
            <a:pPr marL="0" indent="0">
              <a:buNone/>
            </a:pPr>
            <a:endParaRPr lang="he-IL" sz="2400" u="sng" dirty="0" smtClean="0"/>
          </a:p>
          <a:p>
            <a:pPr marL="0" indent="0">
              <a:buNone/>
            </a:pPr>
            <a:endParaRPr lang="he-IL" sz="2400" u="sng" dirty="0" smtClean="0"/>
          </a:p>
          <a:p>
            <a:endParaRPr lang="he-IL" sz="28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44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פתולוגיות של חוסר עצבוב בלוטות רוק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יובש פה (קסרוסטומיה)</a:t>
            </a:r>
          </a:p>
          <a:p>
            <a:r>
              <a:rPr lang="he-IL" sz="2400" dirty="0" smtClean="0"/>
              <a:t>מחלות זיהומיות (חזרת, דלקת)</a:t>
            </a:r>
          </a:p>
          <a:p>
            <a:r>
              <a:rPr lang="he-IL" sz="2400" dirty="0" smtClean="0"/>
              <a:t>מחלות חסימתיות (אבן)</a:t>
            </a:r>
          </a:p>
          <a:p>
            <a:r>
              <a:rPr lang="he-IL" sz="2400" dirty="0" smtClean="0"/>
              <a:t>טראומה לבלוטת הרוק (מכה, </a:t>
            </a:r>
            <a:r>
              <a:rPr lang="he-IL" sz="2400" dirty="0" smtClean="0"/>
              <a:t>אלחוש</a:t>
            </a:r>
            <a:r>
              <a:rPr lang="he-IL" sz="2400" dirty="0" smtClean="0"/>
              <a:t>)</a:t>
            </a:r>
          </a:p>
          <a:p>
            <a:r>
              <a:rPr lang="he-IL" sz="2400" dirty="0" smtClean="0"/>
              <a:t>מחלות גידוליות</a:t>
            </a:r>
          </a:p>
          <a:p>
            <a:r>
              <a:rPr lang="he-IL" sz="2400" dirty="0" smtClean="0"/>
              <a:t>נשימת פה </a:t>
            </a:r>
            <a:endParaRPr lang="en-US" sz="2400" dirty="0" smtClean="0"/>
          </a:p>
          <a:p>
            <a:r>
              <a:rPr lang="he-IL" sz="2400" dirty="0" smtClean="0"/>
              <a:t>תסמונת שיוגרן </a:t>
            </a:r>
          </a:p>
          <a:p>
            <a:r>
              <a:rPr lang="he-IL" sz="2400" dirty="0" smtClean="0"/>
              <a:t>סוכרת </a:t>
            </a:r>
            <a:endParaRPr lang="he-IL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692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דלקת חניכיים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דלקת זיהומית חיידקית הגורמת לנפיחות של החניכיים ואף לדימום.</a:t>
            </a:r>
          </a:p>
          <a:p>
            <a:r>
              <a:rPr lang="he-IL" sz="2400" dirty="0" smtClean="0"/>
              <a:t>אינה פוגעת ברקמת האחיזה של השן ושל העצם האלוואולרית .</a:t>
            </a:r>
          </a:p>
          <a:p>
            <a:r>
              <a:rPr lang="he-IL" sz="2400" dirty="0" smtClean="0"/>
              <a:t>הבדל בין דלקת למחלת חניכיים היא כאשר יש הפרה של איזון ואחיזה של העצם והאחיזה של השן .</a:t>
            </a:r>
          </a:p>
          <a:p>
            <a:r>
              <a:rPr lang="he-IL" sz="2400" dirty="0" smtClean="0"/>
              <a:t>לעיתים נגרמת מהיגיינה לקויה .</a:t>
            </a:r>
          </a:p>
          <a:p>
            <a:r>
              <a:rPr lang="he-IL" sz="2400" dirty="0" smtClean="0"/>
              <a:t>תמונת ראי המציגה תהליך של </a:t>
            </a:r>
            <a:r>
              <a:rPr lang="he-IL" sz="2400" u="sng" dirty="0" smtClean="0"/>
              <a:t>חסרים תזונתיים </a:t>
            </a:r>
            <a:r>
              <a:rPr lang="he-IL" sz="2400" dirty="0" smtClean="0"/>
              <a:t>יחד עם פיזור רעלים .</a:t>
            </a:r>
          </a:p>
          <a:p>
            <a:r>
              <a:rPr lang="he-IL" sz="2400" dirty="0" smtClean="0"/>
              <a:t>יש להבדיל בין נפיחות חניכיים לא מודלקת לבין דלקת חניכיים </a:t>
            </a:r>
            <a:r>
              <a:rPr lang="he-IL" sz="2400" dirty="0" smtClean="0"/>
              <a:t>.</a:t>
            </a:r>
            <a:endParaRPr lang="he-IL" sz="2400" dirty="0" smtClean="0"/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20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אבחנה מבדלת בדלקות חניכיים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אפילפסיה </a:t>
            </a:r>
          </a:p>
          <a:p>
            <a:r>
              <a:rPr lang="he-IL" sz="2400" dirty="0" smtClean="0"/>
              <a:t>סוכרת</a:t>
            </a:r>
          </a:p>
          <a:p>
            <a:r>
              <a:rPr lang="he-IL" sz="2400" dirty="0" smtClean="0"/>
              <a:t>יובש פה </a:t>
            </a:r>
          </a:p>
          <a:p>
            <a:r>
              <a:rPr lang="he-IL" sz="2400" dirty="0" smtClean="0"/>
              <a:t>לופוס / זאבת</a:t>
            </a:r>
          </a:p>
          <a:p>
            <a:r>
              <a:rPr lang="he-IL" sz="2400" dirty="0" smtClean="0"/>
              <a:t>הריון</a:t>
            </a:r>
          </a:p>
          <a:p>
            <a:r>
              <a:rPr lang="he-IL" sz="2400" dirty="0" smtClean="0"/>
              <a:t>חוסר איזון הורמונלי </a:t>
            </a:r>
          </a:p>
          <a:p>
            <a:r>
              <a:rPr lang="he-IL" sz="2400" dirty="0" smtClean="0"/>
              <a:t>חסרים תזונתיים </a:t>
            </a:r>
          </a:p>
          <a:p>
            <a:r>
              <a:rPr lang="he-IL" sz="2400" dirty="0" smtClean="0"/>
              <a:t>מחלות </a:t>
            </a:r>
            <a:r>
              <a:rPr lang="he-IL" sz="2400" dirty="0" smtClean="0"/>
              <a:t>אוטואימוניות</a:t>
            </a:r>
          </a:p>
          <a:p>
            <a:r>
              <a:rPr lang="he-IL" sz="2400" dirty="0" smtClean="0"/>
              <a:t>מחלות עוריות כגון: פסוריאזיס</a:t>
            </a:r>
          </a:p>
          <a:p>
            <a:r>
              <a:rPr lang="he-IL" sz="2400" dirty="0" smtClean="0"/>
              <a:t>חוסר ויטמינים כגון:</a:t>
            </a:r>
            <a:r>
              <a:rPr lang="en-US" sz="2400" dirty="0" smtClean="0"/>
              <a:t>C,A,E</a:t>
            </a:r>
            <a:endParaRPr lang="he-IL" sz="2400" dirty="0" smtClean="0"/>
          </a:p>
          <a:p>
            <a:pPr marL="0" indent="0">
              <a:buNone/>
            </a:pPr>
            <a:endParaRPr lang="he-IL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15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0"/>
            <a:ext cx="4032448" cy="43924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</p:spTree>
    <p:extLst>
      <p:ext uri="{BB962C8B-B14F-4D97-AF65-F5344CB8AC3E}">
        <p14:creationId xmlns:p14="http://schemas.microsoft.com/office/powerpoint/2010/main" val="112934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פתולוגיה של חניכיים בצביעה חומה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נראה בעיקר בחולי לימפומה </a:t>
            </a:r>
          </a:p>
          <a:p>
            <a:r>
              <a:rPr lang="en-US" sz="2400" dirty="0" smtClean="0"/>
              <a:t>HIV</a:t>
            </a:r>
            <a:endParaRPr lang="he-IL" sz="2400" dirty="0" smtClean="0"/>
          </a:p>
          <a:p>
            <a:r>
              <a:rPr lang="he-IL" sz="2400" dirty="0" smtClean="0"/>
              <a:t>אנשים מעשנים</a:t>
            </a:r>
          </a:p>
          <a:p>
            <a:r>
              <a:rPr lang="he-IL" sz="2400" dirty="0" smtClean="0"/>
              <a:t>גנטיקה </a:t>
            </a:r>
          </a:p>
          <a:p>
            <a:r>
              <a:rPr lang="he-IL" sz="2400" dirty="0" smtClean="0"/>
              <a:t>לעיסת גת </a:t>
            </a:r>
          </a:p>
          <a:p>
            <a:r>
              <a:rPr lang="he-IL" sz="2400" dirty="0" smtClean="0"/>
              <a:t>משחות שיניים מסוימות/ שטיפות פה  </a:t>
            </a: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15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צביעות חניכיים ושיניים צהוב עד ירוק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צהבת</a:t>
            </a:r>
          </a:p>
          <a:p>
            <a:r>
              <a:rPr lang="he-IL" sz="2400" dirty="0" smtClean="0"/>
              <a:t>עגבת </a:t>
            </a:r>
          </a:p>
          <a:p>
            <a:r>
              <a:rPr lang="he-IL" sz="2400" dirty="0" smtClean="0"/>
              <a:t>חוסר בוויטמינים ומינרלים ,במצב של חוסר מלא </a:t>
            </a:r>
            <a:r>
              <a:rPr lang="he-IL" sz="2400" dirty="0" smtClean="0"/>
              <a:t>למשל: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ויטמין </a:t>
            </a:r>
            <a:r>
              <a:rPr lang="en-US" sz="2400" dirty="0" smtClean="0"/>
              <a:t>C- </a:t>
            </a:r>
            <a:br>
              <a:rPr lang="en-US" sz="2400" dirty="0" smtClean="0"/>
            </a:br>
            <a:r>
              <a:rPr lang="he-IL" sz="2400" dirty="0" smtClean="0"/>
              <a:t>ויטמין -</a:t>
            </a:r>
            <a:r>
              <a:rPr lang="en-US" sz="2400" dirty="0" smtClean="0"/>
              <a:t>D </a:t>
            </a:r>
            <a:endParaRPr lang="he-IL" sz="2400" dirty="0"/>
          </a:p>
          <a:p>
            <a:r>
              <a:rPr lang="he-IL" sz="2400" dirty="0" smtClean="0"/>
              <a:t>הקרנות </a:t>
            </a:r>
            <a:endParaRPr lang="he-IL" sz="2400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40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דימומים בלתי פוסקים ללא סיבה מהחניכיים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e-IL" sz="2600" dirty="0" smtClean="0"/>
              <a:t>המערכת העצבית המרכזית שולטת על כיווץ הלב והריאות .</a:t>
            </a:r>
          </a:p>
          <a:p>
            <a:r>
              <a:rPr lang="he-IL" sz="2600" dirty="0" smtClean="0"/>
              <a:t>בהעדר איזון המערכת נראה ליקוי בשליטה על </a:t>
            </a:r>
            <a:r>
              <a:rPr lang="he-IL" sz="2600" dirty="0" smtClean="0"/>
              <a:t>הפולסיים - </a:t>
            </a:r>
            <a:r>
              <a:rPr lang="he-IL" sz="2600" dirty="0" smtClean="0"/>
              <a:t>החשמליים בלב וחוסר איזון בין </a:t>
            </a:r>
            <a:r>
              <a:rPr lang="en-US" sz="2600" dirty="0" smtClean="0"/>
              <a:t> </a:t>
            </a:r>
            <a:r>
              <a:rPr lang="en-US" sz="2200" dirty="0" smtClean="0"/>
              <a:t>SA- NODE </a:t>
            </a:r>
            <a:r>
              <a:rPr lang="he-IL" sz="2600" dirty="0" smtClean="0"/>
              <a:t>לבין </a:t>
            </a:r>
            <a:r>
              <a:rPr lang="en-US" sz="2200" dirty="0" smtClean="0"/>
              <a:t>NA-NODE</a:t>
            </a:r>
            <a:endParaRPr lang="he-IL" sz="2200" dirty="0" smtClean="0"/>
          </a:p>
          <a:p>
            <a:pPr marL="0" indent="0">
              <a:buNone/>
            </a:pPr>
            <a:r>
              <a:rPr lang="he-IL" sz="2600" b="1" u="sng" dirty="0" smtClean="0"/>
              <a:t>פתולוגיות :</a:t>
            </a:r>
            <a:endParaRPr lang="he-IL" sz="2600" b="1" u="sng" dirty="0"/>
          </a:p>
          <a:p>
            <a:r>
              <a:rPr lang="he-IL" sz="2600" dirty="0" smtClean="0"/>
              <a:t>ל"ד גבוהה</a:t>
            </a:r>
          </a:p>
          <a:p>
            <a:r>
              <a:rPr lang="he-IL" sz="2600" dirty="0" smtClean="0"/>
              <a:t>מחלות לב </a:t>
            </a:r>
          </a:p>
          <a:p>
            <a:r>
              <a:rPr lang="he-IL" sz="2600" dirty="0" smtClean="0"/>
              <a:t>בעיות קרישה </a:t>
            </a:r>
          </a:p>
          <a:p>
            <a:r>
              <a:rPr lang="he-IL" sz="2600" dirty="0" smtClean="0"/>
              <a:t>הריון</a:t>
            </a:r>
            <a:endParaRPr lang="en-US" sz="2600" dirty="0" smtClean="0"/>
          </a:p>
          <a:p>
            <a:r>
              <a:rPr lang="he-IL" sz="2600" dirty="0" smtClean="0"/>
              <a:t>נגע חניכי  </a:t>
            </a:r>
          </a:p>
          <a:p>
            <a:r>
              <a:rPr lang="he-IL" sz="2600" dirty="0" smtClean="0"/>
              <a:t>סוכרת</a:t>
            </a:r>
          </a:p>
          <a:p>
            <a:r>
              <a:rPr lang="en-US" sz="2600" dirty="0" smtClean="0"/>
              <a:t>HIV</a:t>
            </a:r>
            <a:endParaRPr lang="he-IL" sz="2600" dirty="0" smtClean="0"/>
          </a:p>
          <a:p>
            <a:r>
              <a:rPr lang="he-IL" sz="2600" dirty="0" smtClean="0"/>
              <a:t>חוסר של ויטמינים כגון: ויטמין </a:t>
            </a:r>
            <a:r>
              <a:rPr lang="he-IL" sz="2600" dirty="0" smtClean="0"/>
              <a:t>- </a:t>
            </a:r>
            <a:r>
              <a:rPr lang="en-US" sz="2600" dirty="0" smtClean="0"/>
              <a:t>C</a:t>
            </a:r>
            <a:r>
              <a:rPr lang="en-US" sz="2600" dirty="0" smtClean="0"/>
              <a:t>,A,E</a:t>
            </a:r>
            <a:endParaRPr lang="he-IL" sz="2600" dirty="0" smtClean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835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דימום חניכי במגע קל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כ- 50% אחוז מהמחלות הכרוניות הזיהוי שלהן מתחיל בפה .</a:t>
            </a:r>
            <a:endParaRPr lang="he-IL" sz="2400" dirty="0"/>
          </a:p>
          <a:p>
            <a:r>
              <a:rPr lang="he-IL" sz="2400" dirty="0" smtClean="0"/>
              <a:t>זיהוי מחלות ראשוני ניכר בחניכיים ובפה </a:t>
            </a:r>
            <a:r>
              <a:rPr lang="he-IL" sz="2400" dirty="0" smtClean="0"/>
              <a:t>למשל: </a:t>
            </a:r>
            <a:r>
              <a:rPr lang="he-IL" sz="2400" dirty="0" smtClean="0"/>
              <a:t>מחלת </a:t>
            </a:r>
            <a:r>
              <a:rPr lang="he-IL" sz="2400" u="sng" dirty="0" smtClean="0"/>
              <a:t>הלוקמיה</a:t>
            </a:r>
            <a:endParaRPr lang="en-US" sz="2400" u="sng" dirty="0" smtClean="0"/>
          </a:p>
          <a:p>
            <a:r>
              <a:rPr lang="he-IL" sz="2400" dirty="0"/>
              <a:t>בשלבים הראשונים לוקמיה יכולה להיות </a:t>
            </a:r>
            <a:r>
              <a:rPr lang="he-IL" sz="2400" dirty="0" smtClean="0"/>
              <a:t>מזוהה באזור של: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</a:t>
            </a:r>
            <a:r>
              <a:rPr lang="en-US" sz="2400" dirty="0" smtClean="0"/>
              <a:t> free  -gingiva- </a:t>
            </a:r>
            <a:r>
              <a:rPr lang="en-US" sz="2400" dirty="0"/>
              <a:t>יהיה </a:t>
            </a:r>
            <a:r>
              <a:rPr lang="en-US" sz="2400" dirty="0" smtClean="0"/>
              <a:t>אודם</a:t>
            </a:r>
            <a:r>
              <a:rPr lang="he-IL" sz="2400" dirty="0" smtClean="0"/>
              <a:t> ,דימום</a:t>
            </a:r>
            <a:r>
              <a:rPr lang="en-US" sz="2400" dirty="0" smtClean="0"/>
              <a:t> בקלות </a:t>
            </a:r>
            <a:r>
              <a:rPr lang="en-US" sz="2400" dirty="0"/>
              <a:t>ע</a:t>
            </a:r>
            <a:r>
              <a:rPr lang="he-IL" sz="2400" dirty="0"/>
              <a:t>"י כל </a:t>
            </a:r>
            <a:r>
              <a:rPr lang="he-IL" sz="2400" dirty="0" smtClean="0"/>
              <a:t>מגע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למרות </a:t>
            </a:r>
            <a:r>
              <a:rPr lang="he-IL" sz="2400" dirty="0"/>
              <a:t>שהשיניים יכולות להיות נקיות לחלוטין . </a:t>
            </a:r>
            <a:endParaRPr lang="he-IL" sz="2400" dirty="0" smtClean="0"/>
          </a:p>
          <a:p>
            <a:r>
              <a:rPr lang="he-IL" sz="2400" dirty="0" smtClean="0"/>
              <a:t>כלומר יש </a:t>
            </a:r>
            <a:r>
              <a:rPr lang="he-IL" sz="2400" dirty="0"/>
              <a:t>נפיחות </a:t>
            </a:r>
            <a:r>
              <a:rPr lang="he-IL" sz="2400" dirty="0" smtClean="0"/>
              <a:t>בשל </a:t>
            </a:r>
            <a:r>
              <a:rPr lang="he-IL" sz="2400" dirty="0"/>
              <a:t>הצטברות תאים בכלי דם ואין </a:t>
            </a:r>
            <a:r>
              <a:rPr lang="he-IL" sz="2400" dirty="0" smtClean="0"/>
              <a:t>דלקת .</a:t>
            </a:r>
            <a:endParaRPr lang="en-US" sz="2400" dirty="0"/>
          </a:p>
          <a:p>
            <a:r>
              <a:rPr lang="he-IL" sz="2400" dirty="0"/>
              <a:t>18% מלוקמיות חריפות הסימן הראשוני יהיה בחניכיים </a:t>
            </a:r>
            <a:r>
              <a:rPr lang="en-US" sz="2400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758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אבחנה מבדלת לדימום ספונטני במגע קל מהחניכיים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דלקת חניכיים והעדר היגיינת פה </a:t>
            </a:r>
          </a:p>
          <a:p>
            <a:r>
              <a:rPr lang="he-IL" sz="2400" dirty="0" smtClean="0"/>
              <a:t>הריון </a:t>
            </a:r>
          </a:p>
          <a:p>
            <a:r>
              <a:rPr lang="he-IL" sz="2400" dirty="0" smtClean="0"/>
              <a:t>שחמת כבד </a:t>
            </a:r>
          </a:p>
          <a:p>
            <a:r>
              <a:rPr lang="he-IL" sz="2400" dirty="0" smtClean="0"/>
              <a:t>נטילת תרופות</a:t>
            </a:r>
          </a:p>
          <a:p>
            <a:r>
              <a:rPr lang="he-IL" sz="2400" dirty="0" smtClean="0"/>
              <a:t>סוכרת לא מאוזנת </a:t>
            </a:r>
            <a:endParaRPr lang="he-IL" sz="2400" dirty="0" smtClean="0"/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sz="2400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411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הפרעות במפרק-</a:t>
            </a:r>
            <a:r>
              <a:rPr lang="en-US" dirty="0" smtClean="0"/>
              <a:t>TMJ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e-IL" sz="2400" dirty="0" smtClean="0"/>
              <a:t>כאב כרוני, עמום חד צדי, קשה למיקום </a:t>
            </a:r>
            <a:endParaRPr lang="he-IL" sz="2400" dirty="0"/>
          </a:p>
          <a:p>
            <a:pPr>
              <a:lnSpc>
                <a:spcPct val="80000"/>
              </a:lnSpc>
            </a:pPr>
            <a:r>
              <a:rPr lang="he-IL" sz="2400" dirty="0" smtClean="0"/>
              <a:t>בד"כ סביב האוזן בזווית המפרק .</a:t>
            </a:r>
          </a:p>
          <a:p>
            <a:pPr>
              <a:lnSpc>
                <a:spcPct val="80000"/>
              </a:lnSpc>
            </a:pPr>
            <a:r>
              <a:rPr lang="he-IL" sz="2400" dirty="0" smtClean="0"/>
              <a:t>פעולות שגורמות להגברת כאב: פיהוק, לעיסה ,דיבור</a:t>
            </a:r>
          </a:p>
          <a:p>
            <a:pPr>
              <a:lnSpc>
                <a:spcPct val="80000"/>
              </a:lnSpc>
            </a:pPr>
            <a:endParaRPr lang="he-IL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he-IL" sz="2400" u="sng" dirty="0" smtClean="0"/>
              <a:t>דיספונקציה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he-IL" sz="2400" dirty="0" smtClean="0"/>
              <a:t>הגבלה וסטייה בפתיחת הפה +עייפות </a:t>
            </a:r>
            <a:r>
              <a:rPr lang="he-IL" sz="2400" dirty="0" smtClean="0"/>
              <a:t>בזמן לעיסה</a:t>
            </a:r>
            <a:endParaRPr lang="he-IL" sz="2400" dirty="0" smtClean="0"/>
          </a:p>
          <a:p>
            <a:pPr>
              <a:lnSpc>
                <a:spcPct val="80000"/>
              </a:lnSpc>
            </a:pPr>
            <a:endParaRPr lang="he-IL" sz="2400" dirty="0"/>
          </a:p>
          <a:p>
            <a:pPr>
              <a:lnSpc>
                <a:spcPct val="80000"/>
              </a:lnSpc>
            </a:pPr>
            <a:r>
              <a:rPr lang="he-IL" sz="2400" u="sng" dirty="0" smtClean="0"/>
              <a:t>פתולוגיות :</a:t>
            </a:r>
          </a:p>
          <a:p>
            <a:pPr>
              <a:lnSpc>
                <a:spcPct val="80000"/>
              </a:lnSpc>
            </a:pPr>
            <a:r>
              <a:rPr lang="he-IL" sz="2400" dirty="0"/>
              <a:t>סחרחורת </a:t>
            </a:r>
          </a:p>
          <a:p>
            <a:pPr>
              <a:lnSpc>
                <a:spcPct val="80000"/>
              </a:lnSpc>
            </a:pPr>
            <a:r>
              <a:rPr lang="he-IL" sz="2400" dirty="0" smtClean="0"/>
              <a:t>צלצולי </a:t>
            </a:r>
            <a:r>
              <a:rPr lang="he-IL" sz="2400" dirty="0"/>
              <a:t>אוזניים </a:t>
            </a:r>
            <a:r>
              <a:rPr lang="he-IL" sz="2400" dirty="0" smtClean="0"/>
              <a:t>(</a:t>
            </a:r>
            <a:r>
              <a:rPr lang="en-US" sz="2400" dirty="0" smtClean="0"/>
              <a:t>Tinutnus</a:t>
            </a:r>
            <a:r>
              <a:rPr lang="he-IL" sz="2400" dirty="0" smtClean="0"/>
              <a:t>)</a:t>
            </a:r>
            <a:endParaRPr lang="he-IL" sz="2400" dirty="0"/>
          </a:p>
          <a:p>
            <a:pPr>
              <a:lnSpc>
                <a:spcPct val="80000"/>
              </a:lnSpc>
            </a:pPr>
            <a:r>
              <a:rPr lang="he-IL" sz="2400" dirty="0" smtClean="0"/>
              <a:t>לעיתים </a:t>
            </a:r>
            <a:r>
              <a:rPr lang="he-IL" sz="2400" dirty="0"/>
              <a:t>קליקים במפרק</a:t>
            </a:r>
          </a:p>
          <a:p>
            <a:pPr>
              <a:lnSpc>
                <a:spcPct val="80000"/>
              </a:lnSpc>
            </a:pPr>
            <a:r>
              <a:rPr lang="he-IL" sz="2400" dirty="0" smtClean="0"/>
              <a:t>קושי </a:t>
            </a:r>
            <a:r>
              <a:rPr lang="he-IL" sz="2400" dirty="0"/>
              <a:t>בלעיסה </a:t>
            </a:r>
            <a:endParaRPr lang="en-US" sz="2400" dirty="0"/>
          </a:p>
          <a:p>
            <a:pPr>
              <a:lnSpc>
                <a:spcPct val="80000"/>
              </a:lnSpc>
            </a:pPr>
            <a:endParaRPr lang="he-IL" sz="2400" dirty="0" smtClean="0"/>
          </a:p>
          <a:p>
            <a:pPr>
              <a:lnSpc>
                <a:spcPct val="80000"/>
              </a:lnSpc>
            </a:pPr>
            <a:endParaRPr lang="he-IL" sz="2800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21</a:t>
            </a:fld>
            <a:endParaRPr lang="he-IL"/>
          </a:p>
        </p:txBody>
      </p:sp>
      <p:pic>
        <p:nvPicPr>
          <p:cNvPr id="6" name="Picture 4" descr="tm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38098"/>
            <a:ext cx="3532454" cy="252028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40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אפטות ופצעים בפה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sz="2600" dirty="0" smtClean="0"/>
              <a:t>מצבים בהם נראה </a:t>
            </a:r>
            <a:r>
              <a:rPr lang="he-IL" sz="2600" dirty="0" smtClean="0"/>
              <a:t>בפה אפטות ,יהיה כאשר קיים </a:t>
            </a:r>
            <a:r>
              <a:rPr lang="he-IL" sz="2600" u="sng" dirty="0" smtClean="0"/>
              <a:t>ליקוי במערכת העיכול.</a:t>
            </a:r>
            <a:r>
              <a:rPr lang="en-US" sz="2600" u="sng" dirty="0" smtClean="0"/>
              <a:t/>
            </a:r>
            <a:br>
              <a:rPr lang="en-US" sz="2600" u="sng" dirty="0" smtClean="0"/>
            </a:br>
            <a:endParaRPr lang="he-IL" sz="2600" u="sng" dirty="0" smtClean="0"/>
          </a:p>
          <a:p>
            <a:r>
              <a:rPr lang="he-IL" sz="2400" u="sng" dirty="0" smtClean="0"/>
              <a:t>כמו כן נחשוד בנוכחות מחלות עיכול מסוימות כגון: </a:t>
            </a:r>
            <a:r>
              <a:rPr lang="en-US" sz="2400" u="sng" dirty="0" smtClean="0"/>
              <a:t/>
            </a:r>
            <a:br>
              <a:rPr lang="en-US" sz="2400" u="sng" dirty="0" smtClean="0"/>
            </a:br>
            <a:r>
              <a:rPr lang="he-IL" sz="2400" dirty="0" smtClean="0"/>
              <a:t>צליאק ,קרוהן, קוליטיס ,סוכרת ,</a:t>
            </a:r>
            <a:r>
              <a:rPr lang="en-US" sz="2400" dirty="0" smtClean="0"/>
              <a:t>HIV</a:t>
            </a:r>
            <a:r>
              <a:rPr lang="he-IL" sz="2400" dirty="0" smtClean="0"/>
              <a:t> ,כיב קיבה </a:t>
            </a:r>
          </a:p>
          <a:p>
            <a:endParaRPr lang="he-IL" sz="2400" u="sng" dirty="0" smtClean="0"/>
          </a:p>
          <a:p>
            <a:r>
              <a:rPr lang="he-IL" sz="2400" u="sng" dirty="0" smtClean="0"/>
              <a:t>חוסר איזון מערכת החיסונית </a:t>
            </a:r>
          </a:p>
          <a:p>
            <a:r>
              <a:rPr lang="he-IL" sz="2400" dirty="0" smtClean="0"/>
              <a:t>לאחר חום גבוהה</a:t>
            </a:r>
          </a:p>
          <a:p>
            <a:r>
              <a:rPr lang="he-IL" sz="2400" dirty="0" smtClean="0"/>
              <a:t>תסמונת פאפא </a:t>
            </a:r>
          </a:p>
          <a:p>
            <a:r>
              <a:rPr lang="he-IL" sz="2400" dirty="0" smtClean="0"/>
              <a:t>מחלת </a:t>
            </a:r>
            <a:r>
              <a:rPr lang="en-US" sz="2400" dirty="0" smtClean="0"/>
              <a:t>FMF </a:t>
            </a:r>
            <a:endParaRPr lang="he-IL" sz="2400" dirty="0" smtClean="0"/>
          </a:p>
          <a:p>
            <a:r>
              <a:rPr lang="he-IL" sz="2400" dirty="0" smtClean="0"/>
              <a:t>תסמונת שיוגרן</a:t>
            </a:r>
          </a:p>
          <a:p>
            <a:r>
              <a:rPr lang="he-IL" sz="2400" dirty="0" smtClean="0"/>
              <a:t>סוכרת</a:t>
            </a:r>
            <a:endParaRPr lang="en-US" sz="2400" dirty="0" smtClean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830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אפטות ופצעים בפה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5472608"/>
          </a:xfrm>
        </p:spPr>
        <p:txBody>
          <a:bodyPr>
            <a:normAutofit lnSpcReduction="10000"/>
          </a:bodyPr>
          <a:lstStyle/>
          <a:p>
            <a:r>
              <a:rPr lang="he-IL" sz="2400" dirty="0"/>
              <a:t>מחלת הפה והטלפיים </a:t>
            </a:r>
          </a:p>
          <a:p>
            <a:r>
              <a:rPr lang="he-IL" sz="2400" u="sng" dirty="0"/>
              <a:t>חסרים של ויטמינים ומינרלים למשל: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ברזל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ח. פולית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B-12</a:t>
            </a:r>
            <a:br>
              <a:rPr lang="en-US" sz="2400" dirty="0" smtClean="0"/>
            </a:br>
            <a:r>
              <a:rPr lang="he-IL" sz="2400" dirty="0" smtClean="0"/>
              <a:t>ויטמין-</a:t>
            </a:r>
            <a:r>
              <a:rPr lang="en-US" sz="2400" dirty="0" smtClean="0"/>
              <a:t>C</a:t>
            </a:r>
            <a:br>
              <a:rPr lang="en-US" sz="2400" dirty="0" smtClean="0"/>
            </a:br>
            <a:r>
              <a:rPr lang="he-IL" sz="2400" dirty="0" smtClean="0"/>
              <a:t>אבץ ,ויטמין </a:t>
            </a:r>
            <a:r>
              <a:rPr lang="en-US" sz="2400" dirty="0" smtClean="0"/>
              <a:t>A</a:t>
            </a:r>
            <a:r>
              <a:rPr lang="he-IL" sz="2400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חוסר של </a:t>
            </a:r>
            <a:r>
              <a:rPr lang="he-IL" sz="2400" u="sng" dirty="0" smtClean="0"/>
              <a:t>ח. אמינו ליזין </a:t>
            </a:r>
            <a:r>
              <a:rPr lang="he-IL" sz="2400" dirty="0" smtClean="0"/>
              <a:t>-אשר חשובה לתהליך ריפוי אפטות.</a:t>
            </a:r>
          </a:p>
          <a:p>
            <a:r>
              <a:rPr lang="he-IL" sz="2400" dirty="0" smtClean="0"/>
              <a:t>אפשרות </a:t>
            </a:r>
            <a:r>
              <a:rPr lang="he-IL" sz="2400" dirty="0"/>
              <a:t>נוספת היא </a:t>
            </a:r>
            <a:r>
              <a:rPr lang="he-IL" sz="2400" u="sng" dirty="0"/>
              <a:t>אלרגיה</a:t>
            </a:r>
            <a:r>
              <a:rPr lang="he-IL" sz="2400" dirty="0"/>
              <a:t> למזונות </a:t>
            </a:r>
            <a:r>
              <a:rPr lang="he-IL" sz="2400" dirty="0" smtClean="0"/>
              <a:t>מסוימים או מזונות מותססים </a:t>
            </a:r>
            <a:r>
              <a:rPr lang="he-IL" sz="2400" dirty="0"/>
              <a:t>כגון</a:t>
            </a:r>
            <a:r>
              <a:rPr lang="he-IL" sz="2400" dirty="0" smtClean="0"/>
              <a:t>: מאכלים </a:t>
            </a:r>
            <a:r>
              <a:rPr lang="he-IL" sz="2400" dirty="0"/>
              <a:t>חריפים , תותים , מלפפון חמוץ ,מוצרי חלב ,פירות </a:t>
            </a:r>
            <a:r>
              <a:rPr lang="he-IL" sz="2400" dirty="0" smtClean="0"/>
              <a:t>הדר.</a:t>
            </a:r>
            <a:endParaRPr lang="he-IL" sz="2400" dirty="0" smtClean="0"/>
          </a:p>
          <a:p>
            <a:r>
              <a:rPr lang="he-IL" sz="2400" dirty="0" smtClean="0"/>
              <a:t>תרופות אשר מדכאות את המערכת החיסונית </a:t>
            </a:r>
          </a:p>
          <a:p>
            <a:r>
              <a:rPr lang="he-IL" sz="2400" dirty="0" smtClean="0"/>
              <a:t>חומציות יתר  </a:t>
            </a:r>
          </a:p>
          <a:p>
            <a:r>
              <a:rPr lang="he-IL" sz="2400" dirty="0" smtClean="0"/>
              <a:t>אמצעים מכאניים או מתכתיים בגוף ,כמו למשל טבעת לקיצור קיבה וכד'.</a:t>
            </a:r>
            <a:endParaRPr lang="he-IL" sz="2400" dirty="0"/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sz="24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כל הזכויות שמורות להדס פדהאל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1735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אפטה לעומת כיב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כיבים בפה נגרמים מנשיכה או מפציעה לעיתים מנשיכה </a:t>
            </a:r>
            <a:r>
              <a:rPr lang="he-IL" sz="2400" dirty="0" smtClean="0"/>
              <a:t>עצמית.</a:t>
            </a:r>
            <a:endParaRPr lang="he-IL" sz="2400" dirty="0" smtClean="0"/>
          </a:p>
          <a:p>
            <a:r>
              <a:rPr lang="he-IL" sz="2400" dirty="0" smtClean="0"/>
              <a:t>שתיית משקה חם</a:t>
            </a:r>
          </a:p>
          <a:p>
            <a:r>
              <a:rPr lang="he-IL" sz="2400" dirty="0" smtClean="0"/>
              <a:t>אכילת מאכל קשה אשר גורם לפציעה .</a:t>
            </a:r>
          </a:p>
          <a:p>
            <a:r>
              <a:rPr lang="he-IL" sz="2400" dirty="0" smtClean="0"/>
              <a:t>פציעה מהתקן דנטלי חדש או משן שבורה /שחזור לקוי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ואף מצחצוח אגרסיבי. </a:t>
            </a:r>
          </a:p>
          <a:p>
            <a:r>
              <a:rPr lang="he-IL" sz="2400" dirty="0" smtClean="0"/>
              <a:t>לעיתים נראה כיבים בשל כשל חיסוני.</a:t>
            </a:r>
          </a:p>
          <a:p>
            <a:r>
              <a:rPr lang="he-IL" sz="2400" dirty="0" smtClean="0"/>
              <a:t>האפטה מחולקת לפי </a:t>
            </a:r>
            <a:r>
              <a:rPr lang="he-IL" sz="2400" u="sng" dirty="0" smtClean="0"/>
              <a:t>גודל הנגע וצורתו</a:t>
            </a:r>
            <a:r>
              <a:rPr lang="he-IL" sz="2400" dirty="0" smtClean="0"/>
              <a:t> ,צורתו של הנגע לרוב עגולה בעל גוון אפור צהוב ובשוליו רקמה אדומה דלקתית בצבע לבן אשר מסביבה הילה אדומה .</a:t>
            </a:r>
          </a:p>
          <a:p>
            <a:r>
              <a:rPr lang="he-IL" sz="2400" dirty="0" smtClean="0"/>
              <a:t>הבדל נוסף הוא משך </a:t>
            </a:r>
            <a:r>
              <a:rPr lang="he-IL" sz="2400" u="sng" dirty="0" smtClean="0"/>
              <a:t>זמן הימצאות הנגע 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במידה והנגע נמצא יותר מ-14 יום נחשוד בכשל חיסוני 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כל הזכויות שמורות להדס פדהאל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24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387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אפטה לעומת כיב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    </a:t>
            </a:r>
            <a:r>
              <a:rPr lang="he-IL" dirty="0" smtClean="0"/>
              <a:t>   </a:t>
            </a:r>
            <a:r>
              <a:rPr lang="he-IL" u="sng" dirty="0" smtClean="0"/>
              <a:t>אפטה</a:t>
            </a:r>
            <a:r>
              <a:rPr lang="he-IL" dirty="0" smtClean="0"/>
              <a:t>                                        </a:t>
            </a:r>
            <a:r>
              <a:rPr lang="he-IL" u="sng" dirty="0" smtClean="0"/>
              <a:t>כיב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25</a:t>
            </a:fld>
            <a:endParaRPr lang="he-IL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60972"/>
            <a:ext cx="3389313" cy="2277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JG07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60971"/>
            <a:ext cx="3816424" cy="22775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824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דמוי אפטה נראה במצבים הנ"ל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נבדיל בין מצב דמוי אפטות מסוג זה נראה אותן במחלות הנ"ל:</a:t>
            </a:r>
          </a:p>
          <a:p>
            <a:r>
              <a:rPr lang="he-IL" sz="2400" dirty="0" smtClean="0"/>
              <a:t>תסמונת באכצ'ט </a:t>
            </a:r>
          </a:p>
          <a:p>
            <a:r>
              <a:rPr lang="en-US" sz="2400" dirty="0" smtClean="0"/>
              <a:t>HIV</a:t>
            </a:r>
            <a:r>
              <a:rPr lang="he-IL" sz="2400" dirty="0" smtClean="0"/>
              <a:t> </a:t>
            </a:r>
          </a:p>
          <a:p>
            <a:r>
              <a:rPr lang="he-IL" sz="2400" dirty="0" smtClean="0"/>
              <a:t>הרפס סימפלקס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26</a:t>
            </a:fld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3221435" cy="214762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behcet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98317"/>
            <a:ext cx="3312368" cy="218236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67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נגע לבן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נגע נוסף </a:t>
            </a:r>
            <a:r>
              <a:rPr lang="he-IL" sz="2400" dirty="0" smtClean="0"/>
              <a:t>אשר קיימת </a:t>
            </a:r>
            <a:r>
              <a:rPr lang="he-IL" sz="2400" dirty="0" smtClean="0"/>
              <a:t>אפשרות להתבלבל איתו וצריך </a:t>
            </a:r>
            <a:r>
              <a:rPr lang="he-IL" sz="2400" dirty="0" smtClean="0"/>
              <a:t>להבדיל </a:t>
            </a:r>
            <a:r>
              <a:rPr lang="he-IL" sz="2400" dirty="0" smtClean="0"/>
              <a:t>בין אפטה לבין נגע </a:t>
            </a:r>
            <a:r>
              <a:rPr lang="he-IL" sz="2400" dirty="0" smtClean="0"/>
              <a:t>לבן הנקרא לאוקופלקיה .</a:t>
            </a:r>
            <a:endParaRPr lang="he-IL" sz="2400" dirty="0" smtClean="0"/>
          </a:p>
          <a:p>
            <a:r>
              <a:rPr lang="he-IL" sz="2400" dirty="0" smtClean="0"/>
              <a:t>לאוקופלקיה </a:t>
            </a:r>
            <a:r>
              <a:rPr lang="he-IL" sz="2400" dirty="0" smtClean="0"/>
              <a:t>הינו </a:t>
            </a:r>
            <a:r>
              <a:rPr lang="he-IL" sz="2400" dirty="0" smtClean="0"/>
              <a:t>נגע רשתי לבן אשר נמצע בד"כ על הרירית הרכה של הלחי הפנימי של החניכיים יכול להופיע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גם באזורים אחרים של הפה.</a:t>
            </a:r>
          </a:p>
          <a:p>
            <a:r>
              <a:rPr lang="he-IL" sz="2400" dirty="0" smtClean="0"/>
              <a:t>מתחיל ונראה בהתחלה כמו אפטה </a:t>
            </a:r>
          </a:p>
          <a:p>
            <a:r>
              <a:rPr lang="he-IL" sz="2400" dirty="0" smtClean="0"/>
              <a:t>ללא כאב   </a:t>
            </a:r>
          </a:p>
          <a:p>
            <a:r>
              <a:rPr lang="he-IL" sz="2400" dirty="0" smtClean="0"/>
              <a:t>ללא הילה אדומה</a:t>
            </a:r>
          </a:p>
          <a:p>
            <a:r>
              <a:rPr lang="he-IL" sz="2400" dirty="0" smtClean="0"/>
              <a:t>עם סיכוי להתמרה סרטנית </a:t>
            </a:r>
          </a:p>
          <a:p>
            <a:r>
              <a:rPr lang="he-IL" sz="2400" dirty="0" smtClean="0"/>
              <a:t>נגרם לעיתים </a:t>
            </a:r>
            <a:r>
              <a:rPr lang="he-IL" sz="2400" dirty="0" smtClean="0"/>
              <a:t>מנשיכה מתמשכת </a:t>
            </a:r>
            <a:r>
              <a:rPr lang="he-IL" sz="2400" dirty="0" smtClean="0"/>
              <a:t>של הלחי הפנימית של הפה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27</a:t>
            </a:fld>
            <a:endParaRPr lang="he-I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16" y="3212976"/>
            <a:ext cx="2549277" cy="204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188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"באשת פה"- </a:t>
            </a:r>
            <a:r>
              <a:rPr lang="en-US" dirty="0" smtClean="0"/>
              <a:t>halitosis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הליקובקטר - פילורי </a:t>
            </a:r>
          </a:p>
          <a:p>
            <a:r>
              <a:rPr lang="he-IL" sz="2400" dirty="0" smtClean="0"/>
              <a:t>מחלות סינוסים וחסימות סינוס </a:t>
            </a:r>
          </a:p>
          <a:p>
            <a:r>
              <a:rPr lang="he-IL" sz="2400" dirty="0" smtClean="0"/>
              <a:t>כשל כבדי -נראה בבדיקות דם </a:t>
            </a:r>
            <a:r>
              <a:rPr lang="he-IL" sz="2400" dirty="0"/>
              <a:t>וכן </a:t>
            </a:r>
            <a:r>
              <a:rPr lang="he-IL" sz="2400" dirty="0" smtClean="0"/>
              <a:t>בדיקת אנזימי </a:t>
            </a:r>
            <a:r>
              <a:rPr lang="he-IL" sz="2400" dirty="0"/>
              <a:t>כבד</a:t>
            </a:r>
            <a:endParaRPr lang="he-IL" sz="2400" dirty="0" smtClean="0"/>
          </a:p>
          <a:p>
            <a:r>
              <a:rPr lang="he-IL" sz="2400" dirty="0" smtClean="0"/>
              <a:t>לקוי תפקודי קרישה</a:t>
            </a:r>
          </a:p>
          <a:p>
            <a:r>
              <a:rPr lang="he-IL" sz="2400" dirty="0" smtClean="0"/>
              <a:t>אבנים בשקדים בגרון</a:t>
            </a:r>
          </a:p>
          <a:p>
            <a:r>
              <a:rPr lang="he-IL" sz="2400" dirty="0" smtClean="0"/>
              <a:t>זיהומים במערכת נשימה תחתונה </a:t>
            </a:r>
          </a:p>
          <a:p>
            <a:r>
              <a:rPr lang="he-IL" sz="2400" dirty="0" smtClean="0"/>
              <a:t>כשל כלייתי </a:t>
            </a:r>
          </a:p>
          <a:p>
            <a:r>
              <a:rPr lang="he-IL" sz="2400" dirty="0" smtClean="0"/>
              <a:t>בקע סרעפתי </a:t>
            </a:r>
          </a:p>
          <a:p>
            <a:r>
              <a:rPr lang="he-IL" sz="2400" dirty="0" smtClean="0"/>
              <a:t>הרס של הרקמה החניכים </a:t>
            </a:r>
            <a:endParaRPr lang="he-IL" sz="2400" dirty="0" smtClean="0"/>
          </a:p>
          <a:p>
            <a:pPr marL="0" indent="0">
              <a:buNone/>
            </a:pP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262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"באשת פה"- </a:t>
            </a:r>
            <a:r>
              <a:rPr lang="en-US" dirty="0" smtClean="0"/>
              <a:t>halitosis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ריפלוקס </a:t>
            </a:r>
          </a:p>
          <a:p>
            <a:r>
              <a:rPr lang="he-IL" sz="2400" dirty="0" smtClean="0"/>
              <a:t>כיב קיבה </a:t>
            </a:r>
          </a:p>
          <a:p>
            <a:r>
              <a:rPr lang="he-IL" sz="2400" dirty="0" smtClean="0"/>
              <a:t>נשימת פה </a:t>
            </a:r>
          </a:p>
          <a:p>
            <a:r>
              <a:rPr lang="he-IL" sz="2400" dirty="0" smtClean="0"/>
              <a:t>שן רקובה / טיפול שורש ללא כתר קבוע </a:t>
            </a:r>
            <a:endParaRPr lang="he-IL" sz="2400" dirty="0" smtClean="0"/>
          </a:p>
          <a:p>
            <a:r>
              <a:rPr lang="he-IL" sz="2400" dirty="0" smtClean="0"/>
              <a:t>חסרים של ויטמינים כגון: </a:t>
            </a:r>
            <a:r>
              <a:rPr lang="en-US" sz="2400" dirty="0" smtClean="0"/>
              <a:t>C,A,E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954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אז מהו מקור הריח ?</a:t>
            </a:r>
            <a:endParaRPr lang="he-IL" dirty="0"/>
          </a:p>
        </p:txBody>
      </p:sp>
      <p:graphicFrame>
        <p:nvGraphicFramePr>
          <p:cNvPr id="6" name="מציין מיקום תוכן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278902"/>
              </p:ext>
            </p:extLst>
          </p:nvPr>
        </p:nvGraphicFramePr>
        <p:xfrm>
          <a:off x="467544" y="1556792"/>
          <a:ext cx="8207014" cy="3747854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138562"/>
                <a:gridCol w="4068452"/>
              </a:tblGrid>
              <a:tr h="44927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dirty="0" smtClean="0">
                          <a:effectLst/>
                        </a:rPr>
                        <a:t>הבעיה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dirty="0" smtClean="0">
                          <a:effectLst/>
                        </a:rPr>
                        <a:t>מקור הריח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590271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י</a:t>
                      </a:r>
                      <a:r>
                        <a:rPr lang="he-IL" sz="1800" b="1" dirty="0">
                          <a:effectLst/>
                        </a:rPr>
                        <a:t>ובש בפה</a:t>
                      </a:r>
                      <a:r>
                        <a:rPr lang="he-IL" sz="1800" dirty="0">
                          <a:effectLst/>
                        </a:rPr>
                        <a:t>, אין מספיק רוק בפה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הריח מופיע לאחר צום, דיאטה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he-IL" sz="1800" dirty="0">
                          <a:effectLst/>
                        </a:rPr>
                        <a:t>שינה, נטילת תרופות, דיבור </a:t>
                      </a:r>
                      <a:r>
                        <a:rPr lang="he-IL" sz="1800" dirty="0" smtClean="0">
                          <a:effectLst/>
                        </a:rPr>
                        <a:t>ממושך.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12497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מחלות חניכיים</a:t>
                      </a:r>
                      <a:r>
                        <a:rPr lang="he-IL" sz="1800" dirty="0">
                          <a:effectLst/>
                        </a:rPr>
                        <a:t>, </a:t>
                      </a:r>
                      <a:r>
                        <a:rPr lang="he-IL" sz="1800" dirty="0" smtClean="0">
                          <a:effectLst/>
                        </a:rPr>
                        <a:t>חוסר</a:t>
                      </a:r>
                      <a:r>
                        <a:rPr lang="he-IL" sz="1800" baseline="0" dirty="0" smtClean="0">
                          <a:effectLst/>
                        </a:rPr>
                        <a:t> ויטמינים/היגיינה לקויה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>
                          <a:effectLst/>
                        </a:rPr>
                        <a:t>החניכיים מדממות ו/או מדיפות ריח רע 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312497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אבני שקדים </a:t>
                      </a:r>
                      <a:r>
                        <a:rPr lang="he-IL" sz="1800" dirty="0" smtClean="0">
                          <a:effectLst/>
                        </a:rPr>
                        <a:t>מהקריפטיות </a:t>
                      </a:r>
                      <a:r>
                        <a:rPr lang="he-IL" sz="1800" dirty="0">
                          <a:effectLst/>
                        </a:rPr>
                        <a:t>של השקדים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>
                          <a:effectLst/>
                        </a:rPr>
                        <a:t>אבנים לבנות על גבי הלשון המלוות בריח 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312497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תחילת דלקת גרון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ריח רע מופיע באופן </a:t>
                      </a:r>
                      <a:r>
                        <a:rPr lang="he-IL" sz="1800" dirty="0" smtClean="0">
                          <a:effectLst/>
                        </a:rPr>
                        <a:t>פתאומי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590271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b="1" dirty="0">
                          <a:solidFill>
                            <a:schemeClr val="tx1"/>
                          </a:solidFill>
                          <a:effectLst/>
                        </a:rPr>
                        <a:t>תותבות</a:t>
                      </a:r>
                      <a:r>
                        <a:rPr lang="he-IL" sz="1800" dirty="0">
                          <a:effectLst/>
                        </a:rPr>
                        <a:t> המורכבות כל היום או לא מנוקות כמו שצריך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>
                          <a:effectLst/>
                        </a:rPr>
                        <a:t>ריח רע ממרכיבי תותבות 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590271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סינוסיטיס, פוליפים, </a:t>
                      </a:r>
                      <a:r>
                        <a:rPr lang="he-IL" sz="1800" dirty="0">
                          <a:effectLst/>
                        </a:rPr>
                        <a:t>יובש, גוף זר, חוסר מעבר אוויר או נוזל </a:t>
                      </a:r>
                      <a:r>
                        <a:rPr lang="he-IL" sz="1800" b="1" dirty="0">
                          <a:effectLst/>
                        </a:rPr>
                        <a:t>רוק סמיך </a:t>
                      </a:r>
                      <a:endParaRPr lang="en-US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>
                          <a:effectLst/>
                        </a:rPr>
                        <a:t>ריח רע מהפה 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590271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 smtClean="0">
                          <a:effectLst/>
                        </a:rPr>
                        <a:t>היגיינה </a:t>
                      </a:r>
                      <a:r>
                        <a:rPr lang="he-IL" sz="1800" dirty="0">
                          <a:effectLst/>
                        </a:rPr>
                        <a:t>אורלית לקויה, מחלות חניכים, פעילות יתר חיידקית על גבי הלשון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800" dirty="0" smtClean="0">
                          <a:effectLst/>
                          <a:latin typeface="+mn-lt"/>
                          <a:ea typeface="+mn-ea"/>
                        </a:rPr>
                        <a:t>הצטברות</a:t>
                      </a:r>
                      <a:r>
                        <a:rPr lang="he-IL" sz="1800" baseline="0" dirty="0" smtClean="0">
                          <a:effectLst/>
                          <a:latin typeface="+mn-lt"/>
                          <a:ea typeface="+mn-ea"/>
                        </a:rPr>
                        <a:t> של שאריות דם על החניכיים שאריות מזון על השיניים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26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קנדידה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נראה חיפוי </a:t>
            </a:r>
            <a:r>
              <a:rPr lang="he-IL" sz="2400" dirty="0" smtClean="0"/>
              <a:t>לבן לכל אורך הלשון , לא במצבי צום .</a:t>
            </a:r>
          </a:p>
          <a:p>
            <a:r>
              <a:rPr lang="he-IL" sz="2400" dirty="0" smtClean="0"/>
              <a:t>במקרים </a:t>
            </a:r>
            <a:r>
              <a:rPr lang="he-IL" sz="2400" dirty="0" smtClean="0"/>
              <a:t>מסוימים </a:t>
            </a:r>
            <a:r>
              <a:rPr lang="he-IL" sz="2400" dirty="0" smtClean="0"/>
              <a:t>,צביעה </a:t>
            </a:r>
            <a:r>
              <a:rPr lang="he-IL" sz="2400" dirty="0" smtClean="0"/>
              <a:t>צהובה ירקרקה מעט על גבי </a:t>
            </a:r>
            <a:r>
              <a:rPr lang="he-IL" sz="2400" dirty="0" smtClean="0"/>
              <a:t>החניכיים נראה כאשר </a:t>
            </a:r>
            <a:r>
              <a:rPr lang="he-IL" sz="2400" dirty="0" smtClean="0"/>
              <a:t>הקנדידה לא </a:t>
            </a:r>
            <a:r>
              <a:rPr lang="he-IL" sz="2400" dirty="0" smtClean="0"/>
              <a:t>מטופלת, </a:t>
            </a:r>
            <a:r>
              <a:rPr lang="he-IL" sz="2400" dirty="0" smtClean="0"/>
              <a:t>ויש חוסר איזון כללי </a:t>
            </a:r>
            <a:r>
              <a:rPr lang="he-IL" sz="2400" dirty="0" smtClean="0"/>
              <a:t>לאורך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זמן </a:t>
            </a:r>
            <a:r>
              <a:rPr lang="he-IL" sz="2400" dirty="0" smtClean="0"/>
              <a:t>רב.</a:t>
            </a:r>
          </a:p>
          <a:p>
            <a:r>
              <a:rPr lang="he-IL" sz="2400" dirty="0" smtClean="0"/>
              <a:t>החיפוי הלבן על הלשון אינו מתגרד </a:t>
            </a:r>
            <a:r>
              <a:rPr lang="en-US" sz="2400" dirty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u="sng" dirty="0" smtClean="0"/>
              <a:t>פתולוגיות </a:t>
            </a:r>
            <a:r>
              <a:rPr lang="he-IL" sz="2400" dirty="0" smtClean="0"/>
              <a:t>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גסטריטיס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 smtClean="0"/>
              <a:t>פירוק לקוי של המזון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 smtClean="0"/>
              <a:t>תזונה לקויה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מחלות מין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עישון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 smtClean="0"/>
              <a:t>קנדידה רב מערכתית 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endParaRPr lang="he-IL" dirty="0" smtClean="0"/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85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לשון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310034"/>
            <a:ext cx="8229600" cy="4525963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לשון מוגדלת :מחלות כבד - לעיתים מעיד על כבד מוגדל </a:t>
            </a:r>
          </a:p>
          <a:p>
            <a:r>
              <a:rPr lang="he-IL" sz="2400" dirty="0" smtClean="0"/>
              <a:t>לשון לבנה מתגרדת : תעיד על ריבוי פתוגניים במערכת העיכול</a:t>
            </a:r>
          </a:p>
          <a:p>
            <a:r>
              <a:rPr lang="he-IL" sz="2400" dirty="0" smtClean="0"/>
              <a:t>לשון לבנה לא מתגרדת : קנדידה  </a:t>
            </a:r>
          </a:p>
          <a:p>
            <a:r>
              <a:rPr lang="he-IL" sz="2400" dirty="0" smtClean="0"/>
              <a:t>לשון עם נגעים אדומים : מצריך בירור מעמיק </a:t>
            </a:r>
          </a:p>
          <a:p>
            <a:r>
              <a:rPr lang="he-IL" sz="2400" dirty="0" smtClean="0"/>
              <a:t>לשון גאוגרפית : גנטיקה 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32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762" y="3573016"/>
            <a:ext cx="4352883" cy="28083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40936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צריבה ושריפה בפה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נגרם ממצב אשר קיימת חומציות יתר בחלל הפה </a:t>
            </a:r>
          </a:p>
          <a:p>
            <a:r>
              <a:rPr lang="he-IL" sz="2400" dirty="0" smtClean="0"/>
              <a:t>ירידה בכמות הרוק ואיכות הרוק </a:t>
            </a:r>
          </a:p>
          <a:p>
            <a:r>
              <a:rPr lang="he-IL" sz="2400" dirty="0" smtClean="0"/>
              <a:t>צרבת לא מטופלת </a:t>
            </a:r>
          </a:p>
          <a:p>
            <a:r>
              <a:rPr lang="he-IL" sz="2400" dirty="0" smtClean="0"/>
              <a:t>יובש פה כרוני </a:t>
            </a:r>
          </a:p>
          <a:p>
            <a:r>
              <a:rPr lang="he-IL" sz="2400" dirty="0" smtClean="0"/>
              <a:t>מחלות אוטואימוניות  </a:t>
            </a:r>
          </a:p>
          <a:p>
            <a:r>
              <a:rPr lang="he-IL" sz="2400" dirty="0" smtClean="0"/>
              <a:t>סוכרת </a:t>
            </a:r>
          </a:p>
          <a:p>
            <a:r>
              <a:rPr lang="he-IL" sz="2400" dirty="0" smtClean="0"/>
              <a:t>תסמונת שיוגרן </a:t>
            </a:r>
          </a:p>
          <a:p>
            <a:r>
              <a:rPr lang="he-IL" sz="2400" dirty="0"/>
              <a:t>אפשרות לאיזון </a:t>
            </a:r>
            <a:r>
              <a:rPr lang="he-IL" sz="2400" u="sng" dirty="0"/>
              <a:t>זמני</a:t>
            </a:r>
            <a:r>
              <a:rPr lang="he-IL" sz="2400" dirty="0"/>
              <a:t> ע"י שתייה סודה </a:t>
            </a:r>
            <a:r>
              <a:rPr lang="he-IL" sz="2400" dirty="0" smtClean="0"/>
              <a:t>לשתייה</a:t>
            </a:r>
          </a:p>
          <a:p>
            <a:r>
              <a:rPr lang="he-IL" sz="2400" dirty="0" smtClean="0"/>
              <a:t>נשימת פה / מנשך פתוח </a:t>
            </a:r>
            <a:endParaRPr lang="en-US" sz="2400" dirty="0"/>
          </a:p>
          <a:p>
            <a:pPr marL="0" indent="0">
              <a:buNone/>
            </a:pP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66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מחלות עור עם ביטוי בחלל הפה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en-US" sz="2400" u="sng" dirty="0"/>
              <a:t>Pemphigus </a:t>
            </a:r>
            <a:r>
              <a:rPr lang="en-US" sz="2400" u="sng" dirty="0" smtClean="0"/>
              <a:t>Vulgaris</a:t>
            </a:r>
            <a:r>
              <a:rPr lang="he-IL" sz="2400" u="sng" dirty="0" smtClean="0"/>
              <a:t>-(פמפיגוס </a:t>
            </a:r>
            <a:r>
              <a:rPr lang="he-IL" sz="2400" u="sng" dirty="0" smtClean="0"/>
              <a:t>ולגריס)</a:t>
            </a:r>
            <a:r>
              <a:rPr lang="en-US" sz="2400" u="sng" dirty="0" smtClean="0"/>
              <a:t/>
            </a:r>
            <a:br>
              <a:rPr lang="en-US" sz="2400" u="sng" dirty="0" smtClean="0"/>
            </a:br>
            <a:r>
              <a:rPr lang="he-IL" sz="2400" dirty="0" smtClean="0"/>
              <a:t>כ-60% מתחילים לראות את הנגעים והשלפוחיות בחלל הפה .</a:t>
            </a:r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sz="2400" dirty="0"/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sz="2400" dirty="0" smtClean="0"/>
          </a:p>
          <a:p>
            <a:r>
              <a:rPr lang="he-IL" sz="2400" u="sng" dirty="0" smtClean="0"/>
              <a:t>ליכן פלאנוס- </a:t>
            </a:r>
            <a:r>
              <a:rPr lang="en-US" sz="2400" u="sng" dirty="0"/>
              <a:t>Lichen Planus</a:t>
            </a:r>
            <a:r>
              <a:rPr lang="he-IL" sz="2400" u="sng" dirty="0" smtClean="0"/>
              <a:t> </a:t>
            </a:r>
            <a:r>
              <a:rPr lang="he-IL" sz="2400" dirty="0" smtClean="0"/>
              <a:t>:</a:t>
            </a:r>
          </a:p>
          <a:p>
            <a:r>
              <a:rPr lang="he-IL" sz="2400" dirty="0" smtClean="0"/>
              <a:t>על העור נראה נגעים אשר מעקצצים ומגרדים </a:t>
            </a:r>
          </a:p>
          <a:p>
            <a:r>
              <a:rPr lang="he-IL" sz="2400" dirty="0" smtClean="0"/>
              <a:t>נראה כמו פסוריאזיס התחלתי .</a:t>
            </a:r>
          </a:p>
          <a:p>
            <a:r>
              <a:rPr lang="he-IL" sz="2400" dirty="0" smtClean="0"/>
              <a:t>בחלל הפה נראה נגע לבן על רירית הרקמה הרכה בצורת רשת לבנה.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34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6" y="2259622"/>
            <a:ext cx="1865376" cy="186537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267523"/>
            <a:ext cx="2592288" cy="186537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99607"/>
            <a:ext cx="2952328" cy="2385406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V="1">
            <a:off x="5004048" y="3789043"/>
            <a:ext cx="432048" cy="5959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72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אין </a:t>
            </a:r>
            <a:r>
              <a:rPr lang="he-IL" dirty="0" smtClean="0"/>
              <a:t>טוב ממראה שיניים או חניכיים 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dirty="0" smtClean="0"/>
              <a:t>נקודות סיוע אשר יתנו אינדיקציה לאבחנה מבדלת למטופל בקליניקה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נתייחס לנקודות הנ"ל :</a:t>
            </a:r>
            <a:endParaRPr lang="he-IL" sz="2400" dirty="0"/>
          </a:p>
          <a:p>
            <a:r>
              <a:rPr lang="he-IL" sz="2400" dirty="0" smtClean="0"/>
              <a:t>הבל פה </a:t>
            </a:r>
          </a:p>
          <a:p>
            <a:r>
              <a:rPr lang="he-IL" sz="2400" dirty="0" smtClean="0"/>
              <a:t>צבע החניכיים </a:t>
            </a:r>
          </a:p>
          <a:p>
            <a:r>
              <a:rPr lang="he-IL" sz="2400" dirty="0" smtClean="0"/>
              <a:t>יובש פה </a:t>
            </a:r>
          </a:p>
          <a:p>
            <a:r>
              <a:rPr lang="he-IL" sz="2400" dirty="0" smtClean="0"/>
              <a:t>דימומים מהחניכיים </a:t>
            </a:r>
          </a:p>
          <a:p>
            <a:r>
              <a:rPr lang="he-IL" sz="2400" dirty="0" smtClean="0"/>
              <a:t>פצעים / אפטות בפה </a:t>
            </a:r>
          </a:p>
          <a:p>
            <a:r>
              <a:rPr lang="he-IL" sz="2400" dirty="0" smtClean="0"/>
              <a:t>נגעים בלשון / גודל וצבע הלשון </a:t>
            </a:r>
          </a:p>
          <a:p>
            <a:r>
              <a:rPr lang="he-IL" sz="2400" dirty="0" smtClean="0"/>
              <a:t>נגעים / פצעים באזור הלחיים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02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ניידות שיניים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נראה במצבי סוכרת לא מאוזנת ולא מטופלת</a:t>
            </a:r>
          </a:p>
          <a:p>
            <a:r>
              <a:rPr lang="he-IL" sz="2400" dirty="0" smtClean="0"/>
              <a:t>אוסטאופורוזיס </a:t>
            </a:r>
          </a:p>
          <a:p>
            <a:r>
              <a:rPr lang="he-IL" sz="2400" dirty="0" smtClean="0"/>
              <a:t>אוסטאופניה </a:t>
            </a:r>
          </a:p>
          <a:p>
            <a:r>
              <a:rPr lang="he-IL" sz="2400" dirty="0" smtClean="0"/>
              <a:t>גרנולות בחניכיים הנגרמות לאחר </a:t>
            </a:r>
            <a:r>
              <a:rPr lang="he-IL" sz="2400" dirty="0" smtClean="0"/>
              <a:t>חבלה /פגיעת ראש</a:t>
            </a:r>
            <a:endParaRPr lang="he-IL" sz="2400" dirty="0" smtClean="0"/>
          </a:p>
          <a:p>
            <a:r>
              <a:rPr lang="he-IL" sz="2400" dirty="0" smtClean="0"/>
              <a:t>מחלות כרוניות לא מטופלות </a:t>
            </a:r>
          </a:p>
          <a:p>
            <a:r>
              <a:rPr lang="he-IL" sz="2400" dirty="0" smtClean="0"/>
              <a:t>ל"ד גבוהה לא מאוזן </a:t>
            </a:r>
          </a:p>
          <a:p>
            <a:r>
              <a:rPr lang="he-IL" sz="2400" dirty="0" smtClean="0"/>
              <a:t>חבלה </a:t>
            </a:r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28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מחקר השפעת צמחי מרפא איורוודיים על שליטה בפלאק ודלקת חניכיים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e-IL" sz="9600" dirty="0" smtClean="0"/>
          </a:p>
          <a:p>
            <a:r>
              <a:rPr lang="he-IL" sz="9600" dirty="0" smtClean="0"/>
              <a:t>בניסוי מבוקר אקראי נבדקו מספר צמחים אשר ניתנו בפורמולה 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לכ-15 מטופלים .</a:t>
            </a:r>
          </a:p>
          <a:p>
            <a:r>
              <a:rPr lang="he-IL" sz="9600" dirty="0" smtClean="0"/>
              <a:t>המטופלים חולקו ל- 3 קבוצות .</a:t>
            </a:r>
          </a:p>
          <a:p>
            <a:r>
              <a:rPr lang="he-IL" sz="9600" dirty="0" smtClean="0"/>
              <a:t>מתוכן 2 קבוצות קיבלו טיפולים קונבנציונליים רגילים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כגון: </a:t>
            </a:r>
            <a:r>
              <a:rPr lang="he-IL" sz="9600" dirty="0" smtClean="0"/>
              <a:t>שטיפות פה </a:t>
            </a:r>
            <a:r>
              <a:rPr lang="he-IL" sz="9600" dirty="0" smtClean="0"/>
              <a:t>ומשחות </a:t>
            </a:r>
            <a:r>
              <a:rPr lang="he-IL" sz="9600" dirty="0" smtClean="0"/>
              <a:t>שיניים טיפוליות .</a:t>
            </a:r>
          </a:p>
          <a:p>
            <a:r>
              <a:rPr lang="he-IL" sz="9600" dirty="0" smtClean="0"/>
              <a:t>הקבוצה ה- 3 קיבלה פורמולת צמחים איורוודית.</a:t>
            </a:r>
          </a:p>
          <a:p>
            <a:r>
              <a:rPr lang="he-IL" sz="9600" dirty="0" smtClean="0"/>
              <a:t>על כל הקבוצות המשתתפות שנבדקו בוצע ביקורת </a:t>
            </a:r>
            <a:r>
              <a:rPr lang="he-IL" sz="9600" dirty="0" smtClean="0"/>
              <a:t>באמצעות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פלאק אינדקס.</a:t>
            </a:r>
            <a:endParaRPr lang="he-IL" sz="9600" dirty="0" smtClean="0"/>
          </a:p>
          <a:p>
            <a:r>
              <a:rPr lang="he-IL" sz="9600" dirty="0" smtClean="0"/>
              <a:t>בוצע בקרת מצב החניכיים וכן אינדקס דימום חניכי. </a:t>
            </a:r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/>
          </a:p>
          <a:p>
            <a:pPr marL="0" indent="0" algn="l">
              <a:buNone/>
            </a:pPr>
            <a:endParaRPr lang="he-IL" sz="2500" dirty="0" smtClean="0"/>
          </a:p>
          <a:p>
            <a:pPr marL="0" indent="0" algn="l">
              <a:buNone/>
            </a:pPr>
            <a:endParaRPr lang="he-IL" sz="2500" dirty="0"/>
          </a:p>
          <a:p>
            <a:pPr marL="0" indent="0" algn="l">
              <a:buNone/>
            </a:pPr>
            <a:r>
              <a:rPr lang="en-US" sz="3400" dirty="0" smtClean="0"/>
              <a:t>2011,oct,3-</a:t>
            </a:r>
            <a:r>
              <a:rPr lang="pt-BR" sz="3400" dirty="0" smtClean="0"/>
              <a:t>Kadam A, Prasad BS, Bagadia D, </a:t>
            </a:r>
            <a:r>
              <a:rPr lang="en-US" sz="3400" dirty="0" smtClean="0"/>
              <a:t/>
            </a:r>
            <a:br>
              <a:rPr lang="en-US" sz="3400" dirty="0" smtClean="0"/>
            </a:br>
            <a:r>
              <a:rPr lang="en-US" sz="3400" dirty="0" smtClean="0"/>
              <a:t>Effect of </a:t>
            </a:r>
            <a:r>
              <a:rPr lang="en-US" sz="3400" dirty="0" err="1" smtClean="0"/>
              <a:t>Ayurvedic</a:t>
            </a:r>
            <a:r>
              <a:rPr lang="en-US" sz="3400" dirty="0" smtClean="0"/>
              <a:t> herbs on control of plaque and gingivitis: A randomized controlled trial.</a:t>
            </a:r>
            <a:r>
              <a:rPr lang="pt-BR" sz="3400" dirty="0" smtClean="0"/>
              <a:t>Hiremath VR.</a:t>
            </a:r>
            <a:br>
              <a:rPr lang="pt-BR" sz="3400" dirty="0" smtClean="0"/>
            </a:br>
            <a:endParaRPr lang="he-IL" sz="3400" dirty="0" smtClean="0"/>
          </a:p>
          <a:p>
            <a:endParaRPr lang="he-IL" sz="3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70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מחקר </a:t>
            </a:r>
            <a:r>
              <a:rPr lang="he-IL" dirty="0" smtClean="0"/>
              <a:t>על השפעת </a:t>
            </a:r>
            <a:r>
              <a:rPr lang="he-IL" dirty="0"/>
              <a:t>צמחי מרפא איורוודיים על שליטה בפלאק ודלקת חניכיים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/>
              <a:t>תוצאות המחקר הראו </a:t>
            </a:r>
            <a:r>
              <a:rPr lang="he-IL" sz="2400" dirty="0" smtClean="0"/>
              <a:t>,כי לצמחי </a:t>
            </a:r>
            <a:r>
              <a:rPr lang="he-IL" sz="2400" dirty="0"/>
              <a:t>מרפא המוזכרים באיורוודה </a:t>
            </a:r>
            <a:r>
              <a:rPr lang="he-IL" sz="2400" dirty="0" smtClean="0"/>
              <a:t>יש תרומה </a:t>
            </a:r>
            <a:r>
              <a:rPr lang="he-IL" sz="2400" dirty="0"/>
              <a:t>בהטבה בהיגיינת </a:t>
            </a:r>
            <a:r>
              <a:rPr lang="he-IL" sz="2400" dirty="0" smtClean="0"/>
              <a:t>,הפה .</a:t>
            </a:r>
          </a:p>
          <a:p>
            <a:r>
              <a:rPr lang="he-IL" sz="2400" dirty="0" smtClean="0"/>
              <a:t>יש </a:t>
            </a:r>
            <a:r>
              <a:rPr lang="he-IL" sz="2400" dirty="0"/>
              <a:t>פוטנציאל לסיוע </a:t>
            </a:r>
            <a:r>
              <a:rPr lang="he-IL" sz="2400" dirty="0" smtClean="0"/>
              <a:t>בהם </a:t>
            </a:r>
            <a:r>
              <a:rPr lang="he-IL" sz="2400" dirty="0"/>
              <a:t>לטיפול בדלקת </a:t>
            </a:r>
            <a:r>
              <a:rPr lang="he-IL" sz="2400" dirty="0" smtClean="0"/>
              <a:t>חניכיים.</a:t>
            </a:r>
          </a:p>
          <a:p>
            <a:r>
              <a:rPr lang="he-IL" sz="2400" dirty="0" smtClean="0"/>
              <a:t>כמן </a:t>
            </a:r>
            <a:r>
              <a:rPr lang="he-IL" sz="2400" dirty="0"/>
              <a:t>כן, מחקר זה הדגים את התפקיד הפוטנציאלי של צמחי מרפא איורוודיים בניהול מחלות חניכיים</a:t>
            </a:r>
            <a:r>
              <a:rPr lang="he-IL" dirty="0"/>
              <a:t>. </a:t>
            </a:r>
            <a:endParaRPr lang="he-IL" dirty="0" smtClean="0"/>
          </a:p>
          <a:p>
            <a:r>
              <a:rPr lang="he-IL" sz="2400" dirty="0" smtClean="0"/>
              <a:t>ברשימת הצמחים שניתנו במחקר הופיע גם צמח הפיפר -מנט מתוך הרשימה .</a:t>
            </a:r>
            <a:endParaRPr lang="he-IL" sz="24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695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מחקר על בניית עצם אלוואולרית באמצעות  פורמולת צמחים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he-IL" sz="2600" dirty="0" smtClean="0"/>
              <a:t>במחקר מעקב מעבדתי נבדקה השפעת פורמולת צמחים על בניית העצם האלוואולרית ועל ריפוי החניכיים.</a:t>
            </a:r>
            <a:endParaRPr lang="en-US" sz="2600" dirty="0" smtClean="0"/>
          </a:p>
          <a:p>
            <a:r>
              <a:rPr lang="he-IL" sz="2600" u="sng" dirty="0" smtClean="0"/>
              <a:t>הרכב הצמחים בפורמולה היו: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זנתוקסליום-</a:t>
            </a:r>
            <a:r>
              <a:rPr lang="en-US" sz="2600" dirty="0" smtClean="0"/>
              <a:t>Zanthoxylum Spp </a:t>
            </a:r>
            <a:br>
              <a:rPr lang="en-US" sz="2600" dirty="0" smtClean="0"/>
            </a:br>
            <a:r>
              <a:rPr lang="he-IL" sz="2600" dirty="0" smtClean="0"/>
              <a:t>אנג'ליקה סינית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רימנייה .</a:t>
            </a:r>
          </a:p>
          <a:p>
            <a:r>
              <a:rPr lang="he-IL" sz="2600" u="sng" dirty="0" smtClean="0"/>
              <a:t>מטרת המחקר הייתה :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לבדוק את היכולת והחשיבות של הפורמולה לייצור מצב של בניית עצם אלוואולרית בשל תהליך ספיגת עצם .</a:t>
            </a:r>
          </a:p>
          <a:p>
            <a:r>
              <a:rPr lang="he-IL" sz="2600" dirty="0" smtClean="0"/>
              <a:t>מטרה נוספת לבדוק את ההשפעה של הצמחים על ריפוי הימצאות גרנולות תת חניכית .</a:t>
            </a:r>
          </a:p>
          <a:p>
            <a:endParaRPr lang="he-IL" sz="1400" dirty="0" smtClean="0"/>
          </a:p>
          <a:p>
            <a:endParaRPr lang="he-IL" sz="1400" dirty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endParaRPr lang="he-IL" sz="1400" dirty="0" smtClean="0"/>
          </a:p>
          <a:p>
            <a:pPr marL="0" indent="0" algn="l">
              <a:buNone/>
            </a:pPr>
            <a:r>
              <a:rPr lang="en-US" sz="1400" dirty="0" smtClean="0"/>
              <a:t>2017,jun,4 ,</a:t>
            </a:r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hye</a:t>
            </a:r>
            <a:r>
              <a:rPr lang="en-US" sz="1400" dirty="0" smtClean="0"/>
              <a:t> </a:t>
            </a:r>
            <a:r>
              <a:rPr lang="en-US" sz="1400" dirty="0" err="1" smtClean="0"/>
              <a:t>kim,Hye</a:t>
            </a:r>
            <a:r>
              <a:rPr lang="en-US" sz="1400" dirty="0" smtClean="0"/>
              <a:t> </a:t>
            </a:r>
            <a:r>
              <a:rPr lang="en-US" sz="1400" dirty="0" err="1" smtClean="0"/>
              <a:t>ju</a:t>
            </a:r>
            <a:r>
              <a:rPr lang="en-US" sz="1400" dirty="0" smtClean="0"/>
              <a:t> </a:t>
            </a:r>
            <a:r>
              <a:rPr lang="en-US" sz="1400" dirty="0" err="1" smtClean="0"/>
              <a:t>lee,jung</a:t>
            </a:r>
            <a:r>
              <a:rPr lang="en-US" sz="1400" dirty="0" smtClean="0"/>
              <a:t> </a:t>
            </a:r>
            <a:r>
              <a:rPr lang="en-US" sz="1400" dirty="0" err="1" smtClean="0"/>
              <a:t>chul</a:t>
            </a:r>
            <a:r>
              <a:rPr lang="en-US" sz="1400" dirty="0" smtClean="0"/>
              <a:t> park ,</a:t>
            </a:r>
            <a:r>
              <a:rPr lang="en-US" sz="1400" dirty="0" err="1" smtClean="0"/>
              <a:t>woong</a:t>
            </a:r>
            <a:r>
              <a:rPr lang="en-US" sz="1400" dirty="0" smtClean="0"/>
              <a:t> </a:t>
            </a:r>
            <a:r>
              <a:rPr lang="en-US" sz="1400" dirty="0" err="1" smtClean="0"/>
              <a:t>mo</a:t>
            </a:r>
            <a:r>
              <a:rPr lang="en-US" sz="1400" dirty="0" smtClean="0"/>
              <a:t> </a:t>
            </a:r>
            <a:r>
              <a:rPr lang="en-US" sz="1400" dirty="0" err="1" smtClean="0"/>
              <a:t>yang,Zanthoxylum</a:t>
            </a:r>
            <a:r>
              <a:rPr lang="en-US" sz="1400" dirty="0" smtClean="0"/>
              <a:t> </a:t>
            </a:r>
            <a:r>
              <a:rPr lang="en-US" sz="1400" dirty="0" err="1" smtClean="0"/>
              <a:t>piperitum</a:t>
            </a:r>
            <a:r>
              <a:rPr lang="en-US" sz="1400" dirty="0" smtClean="0"/>
              <a:t> reversed alveolar bone loss of periodontitis via regulation of bone remodeling-related factors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939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מחקר על בניית עצם אלוואולרית באמצעות  פורמולת צמחים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/>
              <a:t>בנוסף נבדקה השפעת הצמחים על ריפוי דלקת חניכית.</a:t>
            </a:r>
          </a:p>
          <a:p>
            <a:r>
              <a:rPr lang="he-IL" sz="2400" u="sng" dirty="0" smtClean="0"/>
              <a:t>תוצאות </a:t>
            </a:r>
            <a:r>
              <a:rPr lang="he-IL" sz="2400" u="sng" dirty="0"/>
              <a:t>המחקר היו </a:t>
            </a:r>
            <a:r>
              <a:rPr lang="he-IL" sz="2400" u="sng" dirty="0" smtClean="0"/>
              <a:t>:</a:t>
            </a:r>
          </a:p>
          <a:p>
            <a:r>
              <a:rPr lang="he-IL" sz="2400" dirty="0" smtClean="0"/>
              <a:t>לאחר </a:t>
            </a:r>
            <a:r>
              <a:rPr lang="he-IL" sz="2400" dirty="0"/>
              <a:t>נטילת הפורמולה לאורך זמן ולאחר בדיקה מקומית נרשמה הפחתה בפעילות אוסטאוקלסטית </a:t>
            </a:r>
            <a:r>
              <a:rPr lang="he-IL" sz="2400" dirty="0" smtClean="0"/>
              <a:t>(</a:t>
            </a:r>
            <a:r>
              <a:rPr lang="en-US" sz="2400" dirty="0" smtClean="0"/>
              <a:t> </a:t>
            </a:r>
            <a:r>
              <a:rPr lang="he-IL" sz="2400" dirty="0"/>
              <a:t>בניית </a:t>
            </a:r>
            <a:r>
              <a:rPr lang="he-IL" sz="2400" dirty="0" smtClean="0"/>
              <a:t>עצם )</a:t>
            </a:r>
            <a:r>
              <a:rPr lang="en-US" sz="2400" dirty="0" smtClean="0"/>
              <a:t> </a:t>
            </a:r>
            <a:r>
              <a:rPr lang="he-IL" sz="2400" dirty="0" smtClean="0"/>
              <a:t>.</a:t>
            </a:r>
            <a:endParaRPr lang="en-US" sz="2400" dirty="0"/>
          </a:p>
          <a:p>
            <a:r>
              <a:rPr lang="he-IL" sz="2400" dirty="0" smtClean="0"/>
              <a:t>נראתה </a:t>
            </a:r>
            <a:r>
              <a:rPr lang="he-IL" sz="2400" dirty="0"/>
              <a:t>בניית עצם בצילום רנטגני בבדיקה .</a:t>
            </a:r>
          </a:p>
          <a:p>
            <a:r>
              <a:rPr lang="he-IL" sz="2400" dirty="0"/>
              <a:t>יש לציין כי גם נראה שיפור במצב הדלקתיות בחניכיים.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40</a:t>
            </a:fld>
            <a:endParaRPr lang="he-IL"/>
          </a:p>
        </p:txBody>
      </p:sp>
      <p:pic>
        <p:nvPicPr>
          <p:cNvPr id="6" name="מציין מיקום תוכן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255586"/>
            <a:ext cx="3168352" cy="21122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3758767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מחקר פורמולה צמחית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47500" lnSpcReduction="20000"/>
          </a:bodyPr>
          <a:lstStyle/>
          <a:p>
            <a:r>
              <a:rPr lang="he-IL" sz="4600" dirty="0" smtClean="0"/>
              <a:t>במחקר </a:t>
            </a:r>
            <a:r>
              <a:rPr lang="he-IL" sz="4600" dirty="0"/>
              <a:t>תצפית מעקב אקראי </a:t>
            </a:r>
            <a:r>
              <a:rPr lang="he-IL" sz="4600" dirty="0" smtClean="0"/>
              <a:t>,שהתקיים בשנת 2023 בוצעה הערכה ובדיקה </a:t>
            </a:r>
            <a:r>
              <a:rPr lang="he-IL" sz="4600" dirty="0"/>
              <a:t>של פורמולת </a:t>
            </a:r>
            <a:r>
              <a:rPr lang="he-IL" sz="4600" dirty="0" smtClean="0"/>
              <a:t>צמחים ספציפית . </a:t>
            </a:r>
          </a:p>
          <a:p>
            <a:r>
              <a:rPr lang="he-IL" sz="4600" dirty="0" smtClean="0"/>
              <a:t>במחקר זה נבדק הסיוע של הפורמולה בתהליכי </a:t>
            </a:r>
            <a:r>
              <a:rPr lang="he-IL" sz="4600" dirty="0"/>
              <a:t>ריפוי במקרים שונים ואקראיים</a:t>
            </a:r>
            <a:r>
              <a:rPr lang="he-IL" sz="4600" dirty="0" smtClean="0"/>
              <a:t>.</a:t>
            </a:r>
          </a:p>
          <a:p>
            <a:r>
              <a:rPr lang="he-IL" sz="4600" dirty="0" smtClean="0"/>
              <a:t>משתתפי המחקר היו נשים וגברים .</a:t>
            </a:r>
            <a:r>
              <a:rPr lang="en-US" sz="4600" dirty="0" smtClean="0"/>
              <a:t/>
            </a:r>
            <a:br>
              <a:rPr lang="en-US" sz="4600" dirty="0" smtClean="0"/>
            </a:br>
            <a:endParaRPr lang="he-IL" sz="4600" dirty="0" smtClean="0"/>
          </a:p>
          <a:p>
            <a:r>
              <a:rPr lang="he-IL" sz="4600" u="sng" dirty="0" smtClean="0"/>
              <a:t>מטרת </a:t>
            </a:r>
            <a:r>
              <a:rPr lang="he-IL" sz="4600" u="sng" dirty="0"/>
              <a:t>המחקר: </a:t>
            </a:r>
            <a:r>
              <a:rPr lang="he-IL" sz="4600" dirty="0" smtClean="0"/>
              <a:t>לבדוק את יכולת והחשיבות של הפורמולה </a:t>
            </a:r>
            <a:r>
              <a:rPr lang="he-IL" sz="4600" dirty="0"/>
              <a:t>והערכה </a:t>
            </a:r>
            <a:r>
              <a:rPr lang="en-US" sz="4600" dirty="0" smtClean="0"/>
              <a:t/>
            </a:r>
            <a:br>
              <a:rPr lang="en-US" sz="4600" dirty="0" smtClean="0"/>
            </a:br>
            <a:r>
              <a:rPr lang="he-IL" sz="4600" dirty="0" smtClean="0"/>
              <a:t>האם </a:t>
            </a:r>
            <a:r>
              <a:rPr lang="he-IL" sz="4600" dirty="0"/>
              <a:t>מתקיימים תהליכי ריפוי באמצעותה </a:t>
            </a:r>
            <a:r>
              <a:rPr lang="he-IL" sz="4600" dirty="0" smtClean="0"/>
              <a:t>.</a:t>
            </a:r>
            <a:r>
              <a:rPr lang="en-US" sz="4600" dirty="0" smtClean="0"/>
              <a:t/>
            </a:r>
            <a:br>
              <a:rPr lang="en-US" sz="4600" dirty="0" smtClean="0"/>
            </a:br>
            <a:r>
              <a:rPr lang="he-IL" sz="4600" u="sng" dirty="0" smtClean="0"/>
              <a:t>שיטת </a:t>
            </a:r>
            <a:r>
              <a:rPr lang="he-IL" sz="4600" u="sng" dirty="0"/>
              <a:t>המחקר : </a:t>
            </a:r>
            <a:r>
              <a:rPr lang="he-IL" sz="4600" dirty="0"/>
              <a:t>חולקה פורמולה למטופלים עם בעיות חניכיים שונות </a:t>
            </a:r>
            <a:r>
              <a:rPr lang="he-IL" sz="4600" dirty="0" smtClean="0"/>
              <a:t>.</a:t>
            </a:r>
            <a:r>
              <a:rPr lang="en-US" sz="4600" dirty="0" smtClean="0"/>
              <a:t/>
            </a:r>
            <a:br>
              <a:rPr lang="en-US" sz="4600" dirty="0" smtClean="0"/>
            </a:br>
            <a:r>
              <a:rPr lang="he-IL" sz="4600" dirty="0" smtClean="0"/>
              <a:t>בוצע מעקב , בדיקת דימום ע"י אינדקס, בדיקת המקרה עם רישומים דנטליים.</a:t>
            </a:r>
            <a:r>
              <a:rPr lang="he-IL" sz="4600" dirty="0"/>
              <a:t/>
            </a:r>
            <a:br>
              <a:rPr lang="he-IL" sz="4600" dirty="0"/>
            </a:br>
            <a:r>
              <a:rPr lang="he-IL" sz="4600" dirty="0"/>
              <a:t> </a:t>
            </a:r>
            <a:endParaRPr lang="he-IL" sz="4600" dirty="0" smtClean="0"/>
          </a:p>
          <a:p>
            <a:r>
              <a:rPr lang="he-IL" sz="4600" u="sng" dirty="0" smtClean="0"/>
              <a:t>הפורמולה </a:t>
            </a:r>
            <a:r>
              <a:rPr lang="he-IL" sz="4600" u="sng" dirty="0"/>
              <a:t>הכילה את הצמחים הבאים</a:t>
            </a:r>
            <a:r>
              <a:rPr lang="he-IL" sz="4600" dirty="0" smtClean="0"/>
              <a:t>:  </a:t>
            </a:r>
            <a:r>
              <a:rPr lang="en-US" sz="4600" dirty="0" smtClean="0"/>
              <a:t>Boswellia </a:t>
            </a:r>
            <a:r>
              <a:rPr lang="en-US" sz="4600" dirty="0"/>
              <a:t>serrate</a:t>
            </a:r>
            <a:br>
              <a:rPr lang="en-US" sz="4600" dirty="0"/>
            </a:br>
            <a:r>
              <a:rPr lang="en-US" sz="4600" dirty="0"/>
              <a:t>			</a:t>
            </a:r>
            <a:r>
              <a:rPr lang="en-US" sz="4600" dirty="0" smtClean="0"/>
              <a:t>       </a:t>
            </a:r>
            <a:r>
              <a:rPr lang="he-IL" sz="4600" dirty="0" smtClean="0"/>
              <a:t>            </a:t>
            </a:r>
            <a:r>
              <a:rPr lang="en-US" sz="4600" dirty="0" smtClean="0"/>
              <a:t>           </a:t>
            </a:r>
            <a:r>
              <a:rPr lang="en-US" sz="4600" dirty="0"/>
              <a:t>Calendula </a:t>
            </a:r>
            <a:r>
              <a:rPr lang="en-US" sz="4600" dirty="0" smtClean="0"/>
              <a:t>officinalis</a:t>
            </a:r>
            <a:r>
              <a:rPr lang="en-US" sz="4600" dirty="0"/>
              <a:t/>
            </a:r>
            <a:br>
              <a:rPr lang="en-US" sz="4600" dirty="0"/>
            </a:br>
            <a:r>
              <a:rPr lang="en-US" sz="4600" dirty="0"/>
              <a:t> 	</a:t>
            </a:r>
            <a:r>
              <a:rPr lang="he-IL" sz="4600" dirty="0"/>
              <a:t>			</a:t>
            </a:r>
            <a:r>
              <a:rPr lang="he-IL" sz="4600" dirty="0" smtClean="0"/>
              <a:t>             </a:t>
            </a:r>
            <a:r>
              <a:rPr lang="en-US" sz="4600" dirty="0" smtClean="0"/>
              <a:t>Pistacia </a:t>
            </a:r>
            <a:r>
              <a:rPr lang="en-US" sz="4000" dirty="0"/>
              <a:t>lantuscus</a:t>
            </a:r>
            <a:r>
              <a:rPr lang="he-IL" sz="4000" dirty="0"/>
              <a:t>  </a:t>
            </a:r>
            <a:br>
              <a:rPr lang="he-IL" sz="4000" dirty="0"/>
            </a:br>
            <a:r>
              <a:rPr lang="he-IL" sz="4000" dirty="0"/>
              <a:t>                                           </a:t>
            </a:r>
            <a:r>
              <a:rPr lang="en-US" sz="4000" dirty="0" smtClean="0"/>
              <a:t>Commiphora myrrha                   </a:t>
            </a:r>
            <a:r>
              <a:rPr lang="he-IL" sz="4000" dirty="0" smtClean="0"/>
              <a:t>      </a:t>
            </a:r>
            <a:r>
              <a:rPr lang="en-US" sz="3500" dirty="0"/>
              <a:t/>
            </a:r>
            <a:br>
              <a:rPr lang="en-US" sz="3500" dirty="0"/>
            </a:br>
            <a:endParaRPr lang="en-US" sz="3500" dirty="0" smtClean="0"/>
          </a:p>
          <a:p>
            <a:r>
              <a:rPr lang="he-IL" sz="3300" dirty="0" smtClean="0"/>
              <a:t>הנתונים נאספו במסגרת מחקר שנערך ע"י הדס פדהאל ואמיר לוי המרכז לרפואה טבעית </a:t>
            </a:r>
            <a:endParaRPr lang="he-IL" sz="33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01297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מחקר פורמולה צמחית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77500" lnSpcReduction="20000"/>
          </a:bodyPr>
          <a:lstStyle/>
          <a:p>
            <a:r>
              <a:rPr lang="he-IL" sz="2800" u="sng" dirty="0" smtClean="0"/>
              <a:t>הפורמולה </a:t>
            </a:r>
            <a:r>
              <a:rPr lang="he-IL" sz="2800" u="sng" dirty="0"/>
              <a:t>נבדקה על המקרים </a:t>
            </a:r>
            <a:r>
              <a:rPr lang="he-IL" sz="2800" u="sng" dirty="0" smtClean="0"/>
              <a:t>הפריודונטלים הבאים </a:t>
            </a:r>
            <a:r>
              <a:rPr lang="he-IL" sz="2800" u="sng" dirty="0"/>
              <a:t>:</a:t>
            </a:r>
            <a:endParaRPr lang="en-US" sz="2800" u="sng" dirty="0"/>
          </a:p>
          <a:p>
            <a:r>
              <a:rPr lang="he-IL" sz="2800" dirty="0"/>
              <a:t>נבדק </a:t>
            </a:r>
            <a:r>
              <a:rPr lang="he-IL" sz="2800" dirty="0" smtClean="0"/>
              <a:t>מקרה </a:t>
            </a:r>
            <a:r>
              <a:rPr lang="he-IL" sz="2800" dirty="0"/>
              <a:t>של </a:t>
            </a:r>
            <a:r>
              <a:rPr lang="he-IL" sz="2800" u="sng" dirty="0"/>
              <a:t>אבצס </a:t>
            </a:r>
            <a:r>
              <a:rPr lang="he-IL" sz="2800" dirty="0"/>
              <a:t>מפריש מורסה ,אשר נמצא מתחת לתותבת נשלפת בלסת תחתונה . </a:t>
            </a:r>
            <a:endParaRPr lang="he-IL" sz="2800" dirty="0" smtClean="0"/>
          </a:p>
          <a:p>
            <a:r>
              <a:rPr lang="he-IL" sz="2800" dirty="0" smtClean="0"/>
              <a:t>לאחר </a:t>
            </a:r>
            <a:r>
              <a:rPr lang="he-IL" sz="2800" dirty="0"/>
              <a:t>שימוש של כ- 3 ימים האבצס החל להיסגר ולא הופרשה יותר מורסה . </a:t>
            </a:r>
            <a:r>
              <a:rPr lang="he-IL" sz="2800" dirty="0" smtClean="0"/>
              <a:t>( </a:t>
            </a:r>
            <a:r>
              <a:rPr lang="he-IL" sz="2800" dirty="0"/>
              <a:t>נציין כי אופן השימוש היה נקודתי).</a:t>
            </a:r>
            <a:endParaRPr lang="en-US" sz="2800" dirty="0"/>
          </a:p>
          <a:p>
            <a:endParaRPr lang="he-IL" sz="2800" dirty="0" smtClean="0"/>
          </a:p>
          <a:p>
            <a:r>
              <a:rPr lang="he-IL" sz="2800" dirty="0" smtClean="0"/>
              <a:t>הפורמולה </a:t>
            </a:r>
            <a:r>
              <a:rPr lang="he-IL" sz="2800" dirty="0"/>
              <a:t>נבדקה במקרה של, </a:t>
            </a:r>
            <a:r>
              <a:rPr lang="he-IL" sz="2800" u="sng" dirty="0"/>
              <a:t>דלקת חניכיים אקוטית </a:t>
            </a:r>
            <a:r>
              <a:rPr lang="he-IL" sz="2800" dirty="0" smtClean="0"/>
              <a:t>-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he-IL" sz="2800" dirty="0" smtClean="0"/>
              <a:t>( </a:t>
            </a:r>
            <a:r>
              <a:rPr lang="en-US" sz="2800" dirty="0" smtClean="0"/>
              <a:t>Acute </a:t>
            </a:r>
            <a:r>
              <a:rPr lang="en-US" sz="2800" dirty="0"/>
              <a:t>gingivitis </a:t>
            </a:r>
            <a:r>
              <a:rPr lang="he-IL" sz="2800" dirty="0"/>
              <a:t>) עם חניכיים נפוחות ומדממות לאחר </a:t>
            </a:r>
            <a:r>
              <a:rPr lang="he-IL" sz="2800" dirty="0" smtClean="0"/>
              <a:t>צחצוח. </a:t>
            </a:r>
            <a:r>
              <a:rPr lang="he-IL" sz="2800" dirty="0"/>
              <a:t>הפורמולה ניתנה במצב של גרגור </a:t>
            </a:r>
            <a:r>
              <a:rPr lang="he-IL" sz="2800" dirty="0" smtClean="0"/>
              <a:t>ובנוסף בוצע צחצוח </a:t>
            </a:r>
            <a:r>
              <a:rPr lang="he-IL" sz="2800" dirty="0"/>
              <a:t>איתה לאחר צחצוח עם משחת שיניים. </a:t>
            </a:r>
            <a:endParaRPr lang="he-IL" sz="2800" dirty="0" smtClean="0"/>
          </a:p>
          <a:p>
            <a:r>
              <a:rPr lang="he-IL" sz="2800" dirty="0" smtClean="0"/>
              <a:t>לאחר 3 ימים ,של שימוש עם הפורמולה הדימום </a:t>
            </a:r>
            <a:r>
              <a:rPr lang="he-IL" sz="2800" dirty="0"/>
              <a:t>נפסק </a:t>
            </a:r>
            <a:r>
              <a:rPr lang="he-IL" sz="2800" dirty="0" smtClean="0"/>
              <a:t>ונראה שיפור במראה החניכיים .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  <a:p>
            <a:r>
              <a:rPr lang="he-IL" sz="2800" dirty="0"/>
              <a:t>נבדק מקרה נוסף :</a:t>
            </a:r>
            <a:r>
              <a:rPr lang="he-IL" sz="2800" dirty="0" smtClean="0"/>
              <a:t>מצב </a:t>
            </a:r>
            <a:r>
              <a:rPr lang="he-IL" sz="2800" dirty="0"/>
              <a:t>של </a:t>
            </a:r>
            <a:r>
              <a:rPr lang="he-IL" sz="2800" u="sng" dirty="0"/>
              <a:t>דלקת חניכיים המשולבת עם אובדן עצם וגרנולות בחניכיים </a:t>
            </a:r>
            <a:r>
              <a:rPr lang="he-IL" sz="2800" dirty="0"/>
              <a:t>, במשך </a:t>
            </a:r>
            <a:r>
              <a:rPr lang="he-IL" sz="2800" dirty="0" smtClean="0"/>
              <a:t>5 ימים </a:t>
            </a:r>
            <a:r>
              <a:rPr lang="he-IL" sz="2800" dirty="0"/>
              <a:t>בוצע גרגור של הפורמולה בפה </a:t>
            </a:r>
            <a:r>
              <a:rPr lang="he-IL" sz="2800" dirty="0" smtClean="0"/>
              <a:t>המטופל.</a:t>
            </a:r>
          </a:p>
          <a:p>
            <a:r>
              <a:rPr lang="he-IL" sz="2800" dirty="0" smtClean="0"/>
              <a:t>בבדיקת דימום אינדקס חניכי ,נראה </a:t>
            </a:r>
            <a:r>
              <a:rPr lang="he-IL" sz="2800" dirty="0"/>
              <a:t>כי יש שיפור מבחינת </a:t>
            </a:r>
            <a:r>
              <a:rPr lang="he-IL" sz="2800" dirty="0" smtClean="0"/>
              <a:t>דימום במגע.</a:t>
            </a:r>
            <a:endParaRPr lang="en-US" sz="28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79891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מחקר פורמולה צמחית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he-IL" sz="2200" u="sng" dirty="0"/>
              <a:t>מסקנות המחקר </a:t>
            </a:r>
            <a:r>
              <a:rPr lang="he-IL" sz="2200" u="sng" dirty="0" smtClean="0"/>
              <a:t>:</a:t>
            </a:r>
            <a:r>
              <a:rPr lang="he-IL" sz="2200" dirty="0" smtClean="0"/>
              <a:t> נראה </a:t>
            </a:r>
            <a:r>
              <a:rPr lang="he-IL" sz="2200" dirty="0"/>
              <a:t>כי </a:t>
            </a:r>
            <a:r>
              <a:rPr lang="he-IL" sz="2200" dirty="0" smtClean="0"/>
              <a:t>הפורמולה מראה שיפור משמעותי במקרים שנבדקו ,ועל כן יש </a:t>
            </a:r>
            <a:r>
              <a:rPr lang="he-IL" sz="2200" dirty="0"/>
              <a:t>שיפור משמעותי מבחינת ריפוי והן מבחינת אינדקס דימום חניכי </a:t>
            </a:r>
            <a:r>
              <a:rPr lang="he-IL" sz="2200" dirty="0" smtClean="0"/>
              <a:t>.</a:t>
            </a:r>
          </a:p>
          <a:p>
            <a:r>
              <a:rPr lang="he-IL" sz="2200" dirty="0"/>
              <a:t>כל המקרים שנבדקו הראו </a:t>
            </a:r>
            <a:r>
              <a:rPr lang="he-IL" sz="2200" dirty="0" smtClean="0"/>
              <a:t>שיפור לאחר שימוש בפורמולה .</a:t>
            </a:r>
            <a:endParaRPr lang="en-US" sz="2200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/>
          </a:p>
          <a:p>
            <a:r>
              <a:rPr lang="he-IL" sz="1600" dirty="0" smtClean="0"/>
              <a:t>הנתונים </a:t>
            </a:r>
            <a:r>
              <a:rPr lang="he-IL" sz="1600" dirty="0"/>
              <a:t>נאספו במסגרת מחקר שנערך ע"י הדס פדהאל </a:t>
            </a:r>
            <a:r>
              <a:rPr lang="he-IL" sz="1600" dirty="0" smtClean="0"/>
              <a:t>ואמיר </a:t>
            </a:r>
            <a:r>
              <a:rPr lang="he-IL" sz="1600" dirty="0"/>
              <a:t>לוי המרכז לרפואה טבעית 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2625-3DBF-4996-8952-26555CF96F4B}" type="slidenum">
              <a:rPr lang="he-IL" smtClean="0"/>
              <a:t>43</a:t>
            </a:fld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114" y="3284984"/>
            <a:ext cx="3813008" cy="25420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295225346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קלאסי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294091</TotalTime>
  <Words>1764</Words>
  <Application>Microsoft Office PowerPoint</Application>
  <PresentationFormat>‫הצגה על המסך (4:3)</PresentationFormat>
  <Paragraphs>453</Paragraphs>
  <Slides>43</Slides>
  <Notes>4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43</vt:i4>
      </vt:variant>
    </vt:vector>
  </HeadingPairs>
  <TitlesOfParts>
    <vt:vector size="44" baseType="lpstr">
      <vt:lpstr>ערכת נושא Office</vt:lpstr>
      <vt:lpstr>זיהוי מחלות וביטויים באזור הפה וסביבותיו -ככלי עזר לאבחנה מבדלת </vt:lpstr>
      <vt:lpstr>החיבור הרב מערכתי </vt:lpstr>
      <vt:lpstr>הכרות קצרה עם חלל הפה </vt:lpstr>
      <vt:lpstr>חניכיים שיניים ועוד...</vt:lpstr>
      <vt:lpstr> בלוטות הרוק </vt:lpstr>
      <vt:lpstr>תפקידי הרוק </vt:lpstr>
      <vt:lpstr>הרכב הרוק </vt:lpstr>
      <vt:lpstr>הרוק </vt:lpstr>
      <vt:lpstr>בלוטות הרוק </vt:lpstr>
      <vt:lpstr>עצבוב בלוטת הרוק </vt:lpstr>
      <vt:lpstr>עצבוב בלוטת הרוק </vt:lpstr>
      <vt:lpstr>P.H</vt:lpstr>
      <vt:lpstr>פתולוגיות של חוסר עצבוב בלוטות רוק </vt:lpstr>
      <vt:lpstr>דלקת חניכיים </vt:lpstr>
      <vt:lpstr>אבחנה מבדלת בדלקות חניכיים </vt:lpstr>
      <vt:lpstr>פתולוגיה של חניכיים בצביעה חומה </vt:lpstr>
      <vt:lpstr>צביעות חניכיים ושיניים צהוב עד ירוק</vt:lpstr>
      <vt:lpstr>דימומים בלתי פוסקים ללא סיבה מהחניכיים </vt:lpstr>
      <vt:lpstr>דימום חניכי במגע קל </vt:lpstr>
      <vt:lpstr>אבחנה מבדלת לדימום ספונטני במגע קל מהחניכיים </vt:lpstr>
      <vt:lpstr>הפרעות במפרק-TMJ</vt:lpstr>
      <vt:lpstr>אפטות ופצעים בפה </vt:lpstr>
      <vt:lpstr>אפטות ופצעים בפה </vt:lpstr>
      <vt:lpstr>אפטה לעומת כיב</vt:lpstr>
      <vt:lpstr>אפטה לעומת כיב</vt:lpstr>
      <vt:lpstr>דמוי אפטה נראה במצבים הנ"ל </vt:lpstr>
      <vt:lpstr>נגע לבן </vt:lpstr>
      <vt:lpstr>"באשת פה"- halitosis </vt:lpstr>
      <vt:lpstr>"באשת פה"- halitosis </vt:lpstr>
      <vt:lpstr>אז מהו מקור הריח ?</vt:lpstr>
      <vt:lpstr>קנדידה </vt:lpstr>
      <vt:lpstr>לשון</vt:lpstr>
      <vt:lpstr>צריבה ושריפה בפה </vt:lpstr>
      <vt:lpstr>מחלות עור עם ביטוי בחלל הפה </vt:lpstr>
      <vt:lpstr>אין טוב ממראה שיניים או חניכיים  </vt:lpstr>
      <vt:lpstr>ניידות שיניים </vt:lpstr>
      <vt:lpstr>מחקר השפעת צמחי מרפא איורוודיים על שליטה בפלאק ודלקת חניכיים</vt:lpstr>
      <vt:lpstr>מחקר על השפעת צמחי מרפא איורוודיים על שליטה בפלאק ודלקת חניכיים</vt:lpstr>
      <vt:lpstr>מחקר על בניית עצם אלוואולרית באמצעות  פורמולת צמחים </vt:lpstr>
      <vt:lpstr>מחקר על בניית עצם אלוואולרית באמצעות  פורמולת צמחים </vt:lpstr>
      <vt:lpstr>מחקר פורמולה צמחית </vt:lpstr>
      <vt:lpstr>מחקר פורמולה צמחית </vt:lpstr>
      <vt:lpstr>מחקר פורמולה צמחית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Hadassa</dc:creator>
  <cp:lastModifiedBy>Hadassa</cp:lastModifiedBy>
  <cp:revision>367</cp:revision>
  <dcterms:created xsi:type="dcterms:W3CDTF">2023-02-12T22:47:43Z</dcterms:created>
  <dcterms:modified xsi:type="dcterms:W3CDTF">2024-01-01T14:35:27Z</dcterms:modified>
</cp:coreProperties>
</file>