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סגנון ביניים 2 - הדגשה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סגנון ביניים 2 - הדגשה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סגנון ביניים 3 - הדגשה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סגנון כהה 2 - הדגשה 3/הדגשה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2" d="100"/>
          <a:sy n="52" d="100"/>
        </p:scale>
        <p:origin x="-603" y="-7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C11-D62A-4143-ABF6-D1C11A9219DB}" type="datetimeFigureOut">
              <a:rPr lang="he-IL" smtClean="0"/>
              <a:t>י"ג/טבת/תשפ"ה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8BA5-DD4E-40D9-AA55-06D4DE8E45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1836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C11-D62A-4143-ABF6-D1C11A9219DB}" type="datetimeFigureOut">
              <a:rPr lang="he-IL" smtClean="0"/>
              <a:t>י"ג/טבת/תשפ"ה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8BA5-DD4E-40D9-AA55-06D4DE8E45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0449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C11-D62A-4143-ABF6-D1C11A9219DB}" type="datetimeFigureOut">
              <a:rPr lang="he-IL" smtClean="0"/>
              <a:t>י"ג/טבת/תשפ"ה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8BA5-DD4E-40D9-AA55-06D4DE8E45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4759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C11-D62A-4143-ABF6-D1C11A9219DB}" type="datetimeFigureOut">
              <a:rPr lang="he-IL" smtClean="0"/>
              <a:t>י"ג/טבת/תשפ"ה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8BA5-DD4E-40D9-AA55-06D4DE8E45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29848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C11-D62A-4143-ABF6-D1C11A9219DB}" type="datetimeFigureOut">
              <a:rPr lang="he-IL" smtClean="0"/>
              <a:t>י"ג/טבת/תשפ"ה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8BA5-DD4E-40D9-AA55-06D4DE8E45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0707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C11-D62A-4143-ABF6-D1C11A9219DB}" type="datetimeFigureOut">
              <a:rPr lang="he-IL" smtClean="0"/>
              <a:t>י"ג/טבת/תשפ"ה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8BA5-DD4E-40D9-AA55-06D4DE8E45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81271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C11-D62A-4143-ABF6-D1C11A9219DB}" type="datetimeFigureOut">
              <a:rPr lang="he-IL" smtClean="0"/>
              <a:t>י"ג/טבת/תשפ"ה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8BA5-DD4E-40D9-AA55-06D4DE8E45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116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C11-D62A-4143-ABF6-D1C11A9219DB}" type="datetimeFigureOut">
              <a:rPr lang="he-IL" smtClean="0"/>
              <a:t>י"ג/טבת/תשפ"ה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8BA5-DD4E-40D9-AA55-06D4DE8E45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718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C11-D62A-4143-ABF6-D1C11A9219DB}" type="datetimeFigureOut">
              <a:rPr lang="he-IL" smtClean="0"/>
              <a:t>י"ג/טבת/תשפ"ה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8BA5-DD4E-40D9-AA55-06D4DE8E45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8635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C11-D62A-4143-ABF6-D1C11A9219DB}" type="datetimeFigureOut">
              <a:rPr lang="he-IL" smtClean="0"/>
              <a:t>י"ג/טבת/תשפ"ה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8BA5-DD4E-40D9-AA55-06D4DE8E45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23199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C11-D62A-4143-ABF6-D1C11A9219DB}" type="datetimeFigureOut">
              <a:rPr lang="he-IL" smtClean="0"/>
              <a:t>י"ג/טבת/תשפ"ה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8BA5-DD4E-40D9-AA55-06D4DE8E45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2408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AAC11-D62A-4143-ABF6-D1C11A9219DB}" type="datetimeFigureOut">
              <a:rPr lang="he-IL" smtClean="0"/>
              <a:t>י"ג/טבת/תשפ"ה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88BA5-DD4E-40D9-AA55-06D4DE8E45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1992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87" r="-43907"/>
          <a:stretch/>
        </p:blipFill>
        <p:spPr>
          <a:xfrm>
            <a:off x="0" y="0"/>
            <a:ext cx="12096000" cy="685800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608" y="3140968"/>
            <a:ext cx="3528392" cy="3528392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הריון והנקה - צמחי מרפא 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smtClean="0"/>
              <a:t>אמיר לוי </a:t>
            </a:r>
            <a:endParaRPr lang="he-IL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76672"/>
            <a:ext cx="6192688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340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צמחים להכנה ללידה </a:t>
            </a:r>
            <a:endParaRPr lang="he-IL" dirty="0"/>
          </a:p>
        </p:txBody>
      </p:sp>
      <p:graphicFrame>
        <p:nvGraphicFramePr>
          <p:cNvPr id="6" name="מציין מיקום תוכן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5931986"/>
              </p:ext>
            </p:extLst>
          </p:nvPr>
        </p:nvGraphicFramePr>
        <p:xfrm>
          <a:off x="1" y="1268760"/>
          <a:ext cx="9144000" cy="5472609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886120"/>
                <a:gridCol w="3859461"/>
                <a:gridCol w="3398419"/>
              </a:tblGrid>
              <a:tr h="426361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צמחים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פעילות רפואית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מינון מומלץ והערות </a:t>
                      </a:r>
                      <a:endParaRPr lang="he-IL" dirty="0"/>
                    </a:p>
                  </a:txBody>
                  <a:tcPr/>
                </a:tc>
              </a:tr>
              <a:tr h="1682083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s </a:t>
                      </a:r>
                      <a:r>
                        <a:rPr lang="en-US" dirty="0" err="1" smtClean="0"/>
                        <a:t>Rubus</a:t>
                      </a:r>
                      <a:r>
                        <a:rPr lang="en-US" dirty="0" smtClean="0"/>
                        <a:t> -</a:t>
                      </a:r>
                      <a:r>
                        <a:rPr lang="he-IL" dirty="0" smtClean="0"/>
                        <a:t>עלי פטל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dirty="0" smtClean="0"/>
                        <a:t>חיזוק הרחם לקראת הלידה, זירוז הצירים לקראת מועד הלידה ובכך קיצור משך זמן הלידה</a:t>
                      </a:r>
                      <a:endParaRPr lang="he-I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500" dirty="0" smtClean="0"/>
                        <a:t>כף חליטה לכוס מים 3 פעמים ביום. או </a:t>
                      </a:r>
                      <a:r>
                        <a:rPr lang="he-IL" sz="1500" dirty="0" err="1" smtClean="0"/>
                        <a:t>ת.נוזלית</a:t>
                      </a:r>
                      <a:r>
                        <a:rPr lang="he-IL" sz="1500" dirty="0" smtClean="0"/>
                        <a:t> 50 טיפות במעט מים 3 פעמים ביום.</a:t>
                      </a:r>
                    </a:p>
                    <a:p>
                      <a:pPr rtl="1"/>
                      <a:r>
                        <a:rPr lang="he-IL" sz="1500" dirty="0" smtClean="0"/>
                        <a:t>מומלץ לנטילה החל משבוע 36 ואילך. בחדר הלידה ניתן להגביר את הנטילה, ניתן מנה כל שעתיים</a:t>
                      </a:r>
                      <a:endParaRPr lang="he-IL" sz="1500" dirty="0"/>
                    </a:p>
                  </a:txBody>
                  <a:tcPr/>
                </a:tc>
              </a:tr>
              <a:tr h="14192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a </a:t>
                      </a:r>
                      <a:r>
                        <a:rPr lang="en-US" dirty="0" err="1" smtClean="0"/>
                        <a:t>Urtica</a:t>
                      </a:r>
                      <a:r>
                        <a:rPr lang="en-US" dirty="0" smtClean="0"/>
                        <a:t> -</a:t>
                      </a:r>
                      <a:r>
                        <a:rPr lang="he-IL" dirty="0" smtClean="0"/>
                        <a:t>עלי סרפד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dirty="0" smtClean="0"/>
                        <a:t>מזין ובונה דם גם במהלך </a:t>
                      </a:r>
                      <a:r>
                        <a:rPr lang="he-IL" sz="1800" dirty="0" err="1" smtClean="0"/>
                        <a:t>ההריון</a:t>
                      </a:r>
                      <a:r>
                        <a:rPr lang="he-IL" sz="1800" dirty="0" smtClean="0"/>
                        <a:t> וגם לאחר הלידה, מקצר משך דימום, משפר תנובת חלב אם.</a:t>
                      </a:r>
                      <a:endParaRPr lang="he-I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500" dirty="0" smtClean="0"/>
                        <a:t>כף חליטה לכוס מים 3 פעמים ביום. או </a:t>
                      </a:r>
                      <a:r>
                        <a:rPr lang="he-IL" sz="1500" dirty="0" err="1" smtClean="0"/>
                        <a:t>ת.נוזלית</a:t>
                      </a:r>
                      <a:r>
                        <a:rPr lang="he-IL" sz="1500" dirty="0" smtClean="0"/>
                        <a:t> 50 טיפות במעט מים 3 פעמים ביום.</a:t>
                      </a:r>
                      <a:r>
                        <a:rPr lang="en-US" sz="1500" dirty="0" smtClean="0"/>
                        <a:t/>
                      </a:r>
                      <a:br>
                        <a:rPr lang="en-US" sz="1500" dirty="0" smtClean="0"/>
                      </a:br>
                      <a:r>
                        <a:rPr lang="he-IL" sz="1500" dirty="0" smtClean="0"/>
                        <a:t>יש לזכור שהצמח אלטרטיבי ולכן ניתן במינון נמוך וסמוך ללידה ולאחריה.</a:t>
                      </a:r>
                      <a:endParaRPr lang="he-IL" sz="1500" dirty="0"/>
                    </a:p>
                  </a:txBody>
                  <a:tcPr/>
                </a:tc>
              </a:tr>
              <a:tr h="1944908"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קוהוש</a:t>
                      </a:r>
                      <a:r>
                        <a:rPr lang="he-IL" dirty="0" smtClean="0"/>
                        <a:t> כחול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dirty="0" smtClean="0"/>
                        <a:t>לתמיכה וזירוז הלידה, ניתן בחדר הלידה יחד עם </a:t>
                      </a:r>
                      <a:r>
                        <a:rPr lang="he-IL" sz="1800" dirty="0" err="1" smtClean="0"/>
                        <a:t>קוהוש</a:t>
                      </a:r>
                      <a:r>
                        <a:rPr lang="he-IL" sz="1800" dirty="0" smtClean="0"/>
                        <a:t> שחור בחלקים שווים. .</a:t>
                      </a:r>
                      <a:endParaRPr lang="he-I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500" dirty="0" err="1" smtClean="0"/>
                        <a:t>ת.נוזלית</a:t>
                      </a:r>
                      <a:r>
                        <a:rPr lang="he-IL" sz="1500" dirty="0" smtClean="0"/>
                        <a:t> 30 טיפות במעט מים כל שעה. לקראת פתיחה משמעותית ניתן לקחת מנה כל 15 דקות.</a:t>
                      </a:r>
                      <a:r>
                        <a:rPr lang="en-US" sz="1500" dirty="0" smtClean="0"/>
                        <a:t/>
                      </a:r>
                      <a:br>
                        <a:rPr lang="en-US" sz="1500" dirty="0" smtClean="0"/>
                      </a:br>
                      <a:r>
                        <a:rPr lang="he-IL" sz="1500" dirty="0" smtClean="0"/>
                        <a:t>לפעמים יוצא שמגיעים עם צירים לבית החולים והרופאים שולחים הביתה ולכן לא ליטול עד שיודעים בוודאות שהגיע שעת הלידה.</a:t>
                      </a:r>
                      <a:endParaRPr lang="he-IL" sz="15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0086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229600" cy="1143000"/>
          </a:xfrm>
        </p:spPr>
        <p:txBody>
          <a:bodyPr/>
          <a:lstStyle/>
          <a:p>
            <a:r>
              <a:rPr lang="he-IL" dirty="0" smtClean="0"/>
              <a:t>מערכת עצבית </a:t>
            </a:r>
            <a:endParaRPr lang="he-IL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3869932"/>
              </p:ext>
            </p:extLst>
          </p:nvPr>
        </p:nvGraphicFramePr>
        <p:xfrm>
          <a:off x="-26154" y="764704"/>
          <a:ext cx="9170154" cy="6093297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427657"/>
                <a:gridCol w="4598225"/>
                <a:gridCol w="3144272"/>
              </a:tblGrid>
              <a:tr h="434045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/>
                        <a:t>צמחים </a:t>
                      </a:r>
                      <a:endParaRPr lang="he-I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/>
                        <a:t>פעילות רפואית </a:t>
                      </a:r>
                      <a:endParaRPr lang="he-I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/>
                        <a:t>מינון מומלץ והערות</a:t>
                      </a:r>
                      <a:endParaRPr lang="he-IL" sz="1800" dirty="0"/>
                    </a:p>
                  </a:txBody>
                  <a:tcPr/>
                </a:tc>
              </a:tr>
              <a:tr h="1654803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Valeriana officinalis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dirty="0" smtClean="0"/>
                        <a:t>מותווה לחרדות, היסטריה, חוסר שקט. מחזק מע' העצבים ומרגיע, נדודי שינה. מפחית לחץ דם עקב סטרס גבוה. מניע ומזין את צי' הלב ובכך מחזק אותו.</a:t>
                      </a:r>
                      <a:endParaRPr lang="he-I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500" dirty="0" err="1" smtClean="0"/>
                        <a:t>ת.נוזלית</a:t>
                      </a:r>
                      <a:r>
                        <a:rPr lang="he-IL" sz="1500" dirty="0" smtClean="0"/>
                        <a:t> 50 טיפות במעט מים 2 פעמים ביום או כמוסה אחת בוקר וערב. </a:t>
                      </a:r>
                      <a:r>
                        <a:rPr lang="en-US" sz="1500" dirty="0" smtClean="0"/>
                        <a:t/>
                      </a:r>
                      <a:br>
                        <a:rPr lang="en-US" sz="1500" dirty="0" smtClean="0"/>
                      </a:br>
                      <a:r>
                        <a:rPr lang="he-IL" sz="1500" dirty="0" smtClean="0"/>
                        <a:t>הצמח בטוח לשימוש משך כל זמן </a:t>
                      </a:r>
                      <a:r>
                        <a:rPr lang="he-IL" sz="1500" dirty="0" err="1" smtClean="0"/>
                        <a:t>ההריון</a:t>
                      </a:r>
                      <a:r>
                        <a:rPr lang="he-IL" sz="1500" dirty="0" smtClean="0"/>
                        <a:t> וההנקה. ניתן ליטול גם ע"פ הצורך, לפני השינה/לפני סיטואציות מלחיצות וכדומה.</a:t>
                      </a:r>
                      <a:endParaRPr lang="he-IL" sz="1500" dirty="0"/>
                    </a:p>
                  </a:txBody>
                  <a:tcPr/>
                </a:tc>
              </a:tr>
              <a:tr h="1431181">
                <a:tc>
                  <a:txBody>
                    <a:bodyPr/>
                    <a:lstStyle/>
                    <a:p>
                      <a:pPr rtl="1"/>
                      <a:r>
                        <a:rPr lang="en-US" dirty="0" err="1" smtClean="0"/>
                        <a:t>Cartaegus</a:t>
                      </a:r>
                      <a:r>
                        <a:rPr lang="en-US" baseline="0" dirty="0" smtClean="0"/>
                        <a:t>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dirty="0" smtClean="0"/>
                        <a:t>מחזק את הלב, מותווה ליתר לחץ דם עם חולשת שריר הלב, </a:t>
                      </a:r>
                      <a:r>
                        <a:rPr lang="he-IL" sz="1800" dirty="0" err="1" smtClean="0"/>
                        <a:t>לטכיקרדיה</a:t>
                      </a:r>
                      <a:r>
                        <a:rPr lang="he-IL" sz="1800" dirty="0" smtClean="0"/>
                        <a:t>, </a:t>
                      </a:r>
                      <a:r>
                        <a:rPr lang="he-IL" sz="1800" dirty="0" err="1" smtClean="0"/>
                        <a:t>פלפיטציות</a:t>
                      </a:r>
                      <a:r>
                        <a:rPr lang="he-IL" sz="1800" dirty="0" smtClean="0"/>
                        <a:t>, תעוקה, מרגיע. בטוח לשימוש ארוך טווח גם לצד תרופות</a:t>
                      </a:r>
                      <a:endParaRPr lang="he-I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500" dirty="0" smtClean="0"/>
                        <a:t>כף חליטה לכוס מים מס' פעמים ביום/ע"פ הצורך. או ת. נוזלית 40 טיפות במעט מים מס' פעמים ע"פ הצורך.</a:t>
                      </a:r>
                      <a:r>
                        <a:rPr lang="en-US" sz="1500" dirty="0" smtClean="0"/>
                        <a:t/>
                      </a:r>
                      <a:br>
                        <a:rPr lang="en-US" sz="1500" dirty="0" smtClean="0"/>
                      </a:br>
                      <a:r>
                        <a:rPr lang="he-IL" sz="1500" dirty="0" smtClean="0"/>
                        <a:t>בטוח לשימוש משך כל זמן </a:t>
                      </a:r>
                      <a:r>
                        <a:rPr lang="he-IL" sz="1500" dirty="0" err="1" smtClean="0"/>
                        <a:t>ההריון</a:t>
                      </a:r>
                      <a:r>
                        <a:rPr lang="he-IL" sz="1500" dirty="0" smtClean="0"/>
                        <a:t> והנקה. </a:t>
                      </a:r>
                      <a:endParaRPr lang="he-IL" sz="1500" dirty="0"/>
                    </a:p>
                  </a:txBody>
                  <a:tcPr/>
                </a:tc>
              </a:tr>
              <a:tr h="1286634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פסיפלורה (שעונית)-</a:t>
                      </a:r>
                      <a:r>
                        <a:rPr lang="en-US" dirty="0" smtClean="0"/>
                        <a:t>incarnata P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dirty="0" smtClean="0"/>
                        <a:t>צמח מרגיע, לחרדות, אי שקט, </a:t>
                      </a:r>
                      <a:r>
                        <a:rPr lang="he-IL" sz="1800" dirty="0" err="1" smtClean="0"/>
                        <a:t>פלפיטציות</a:t>
                      </a:r>
                      <a:r>
                        <a:rPr lang="he-IL" sz="1800" dirty="0" smtClean="0"/>
                        <a:t>, נדודי שינה, היסטריה, </a:t>
                      </a:r>
                      <a:r>
                        <a:rPr lang="he-IL" sz="1800" dirty="0" err="1" smtClean="0"/>
                        <a:t>יל"ד</a:t>
                      </a:r>
                      <a:r>
                        <a:rPr lang="he-IL" sz="1800" dirty="0" smtClean="0"/>
                        <a:t>. מתאים יותר לטיפוס חם מזג אך אפשרי גם בטיפוס חסר.</a:t>
                      </a:r>
                      <a:endParaRPr lang="he-I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500" dirty="0" smtClean="0"/>
                        <a:t>כף חליטה שטוחה לכוס מים ע"פ הצורך. או </a:t>
                      </a:r>
                      <a:r>
                        <a:rPr lang="he-IL" sz="1500" dirty="0" err="1" smtClean="0"/>
                        <a:t>ת.נוזלית</a:t>
                      </a:r>
                      <a:r>
                        <a:rPr lang="he-IL" sz="1500" dirty="0" smtClean="0"/>
                        <a:t> 50 טיפות במעט מים ע"פ הצורך.</a:t>
                      </a:r>
                      <a:r>
                        <a:rPr lang="en-US" sz="1500" dirty="0" smtClean="0"/>
                        <a:t/>
                      </a:r>
                      <a:br>
                        <a:rPr lang="en-US" sz="1500" dirty="0" smtClean="0"/>
                      </a:br>
                      <a:r>
                        <a:rPr lang="he-IL" sz="1600" dirty="0" smtClean="0"/>
                        <a:t>מומלץ לנטילה החל מהטרימסטר השני. </a:t>
                      </a:r>
                      <a:endParaRPr lang="he-IL" sz="1500" dirty="0"/>
                    </a:p>
                  </a:txBody>
                  <a:tcPr/>
                </a:tc>
              </a:tr>
              <a:tr h="1286634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תרזה - </a:t>
                      </a:r>
                      <a:r>
                        <a:rPr lang="en-US" dirty="0" err="1" smtClean="0"/>
                        <a:t>Tilia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dirty="0" smtClean="0"/>
                        <a:t>משמש להרגעה, הפחתה של לחץ הדם. </a:t>
                      </a:r>
                      <a:r>
                        <a:rPr lang="he-IL" sz="1800" dirty="0" err="1" smtClean="0"/>
                        <a:t>מייזע</a:t>
                      </a:r>
                      <a:r>
                        <a:rPr lang="he-IL" sz="1800" dirty="0" smtClean="0"/>
                        <a:t> קל ומשתן. כמו כן מתאים לחום, </a:t>
                      </a:r>
                      <a:r>
                        <a:rPr lang="he-IL" sz="1800" dirty="0" err="1" smtClean="0"/>
                        <a:t>שפעות</a:t>
                      </a:r>
                      <a:r>
                        <a:rPr lang="he-IL" sz="1800" dirty="0" smtClean="0"/>
                        <a:t>, כאבי ראש. </a:t>
                      </a:r>
                      <a:endParaRPr lang="he-I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500" dirty="0" smtClean="0"/>
                        <a:t>כף חליטה לכוס מים ע"פ הצורך. או </a:t>
                      </a:r>
                      <a:r>
                        <a:rPr lang="he-IL" sz="1500" dirty="0" err="1" smtClean="0"/>
                        <a:t>ת.נוזלית</a:t>
                      </a:r>
                      <a:r>
                        <a:rPr lang="he-IL" sz="1500" dirty="0" smtClean="0"/>
                        <a:t> 50 טיפות במעט מים ע"פ הצורך.</a:t>
                      </a:r>
                      <a:r>
                        <a:rPr lang="en-US" sz="1500" dirty="0" smtClean="0"/>
                        <a:t/>
                      </a:r>
                      <a:br>
                        <a:rPr lang="en-US" sz="1500" dirty="0" smtClean="0"/>
                      </a:br>
                      <a:r>
                        <a:rPr lang="he-IL" sz="1500" dirty="0" smtClean="0"/>
                        <a:t>מ</a:t>
                      </a:r>
                      <a:r>
                        <a:rPr lang="he-IL" sz="1600" dirty="0" smtClean="0"/>
                        <a:t>ומלץ לנטילה החל מהטרימסטר השני.</a:t>
                      </a:r>
                      <a:endParaRPr lang="he-IL" sz="15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06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he-IL" dirty="0" smtClean="0"/>
              <a:t>מערכת עצבית</a:t>
            </a:r>
            <a:endParaRPr lang="he-IL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3265584"/>
              </p:ext>
            </p:extLst>
          </p:nvPr>
        </p:nvGraphicFramePr>
        <p:xfrm>
          <a:off x="3" y="692696"/>
          <a:ext cx="9143997" cy="6165304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842924"/>
                <a:gridCol w="3663814"/>
                <a:gridCol w="3637259"/>
              </a:tblGrid>
              <a:tr h="369918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צמחים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פעילות</a:t>
                      </a:r>
                      <a:r>
                        <a:rPr lang="he-IL" baseline="0" dirty="0" smtClean="0"/>
                        <a:t> רפואית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מינון מומלץ והערות</a:t>
                      </a:r>
                      <a:r>
                        <a:rPr lang="he-IL" baseline="0" dirty="0" smtClean="0"/>
                        <a:t> </a:t>
                      </a:r>
                      <a:endParaRPr lang="he-IL" dirty="0"/>
                    </a:p>
                  </a:txBody>
                  <a:tcPr/>
                </a:tc>
              </a:tr>
              <a:tr h="1017275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a </a:t>
                      </a:r>
                      <a:r>
                        <a:rPr lang="en-US" dirty="0" err="1" smtClean="0"/>
                        <a:t>Olea</a:t>
                      </a:r>
                      <a:r>
                        <a:rPr lang="en-US" dirty="0" smtClean="0"/>
                        <a:t> - </a:t>
                      </a:r>
                      <a:r>
                        <a:rPr lang="he-IL" dirty="0" smtClean="0"/>
                        <a:t>עלי זית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ללחץ דם גבוה, לאיזון רמות סוכר גבוהות, אנטי ויראלי עדין.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500" dirty="0" smtClean="0"/>
                        <a:t>חליטה של כ-10עלים שלמים לכוס מים מס' פעמים ביום. או </a:t>
                      </a:r>
                      <a:r>
                        <a:rPr lang="he-IL" sz="1500" dirty="0" err="1" smtClean="0"/>
                        <a:t>ת.נוזלית</a:t>
                      </a:r>
                      <a:r>
                        <a:rPr lang="he-IL" sz="1500" dirty="0" smtClean="0"/>
                        <a:t> 50 טיפות מס' פעמים.</a:t>
                      </a:r>
                      <a:r>
                        <a:rPr lang="en-US" sz="1500" dirty="0" smtClean="0"/>
                        <a:t/>
                      </a:r>
                      <a:br>
                        <a:rPr lang="en-US" sz="1500" dirty="0" smtClean="0"/>
                      </a:br>
                      <a:r>
                        <a:rPr lang="he-IL" sz="1500" dirty="0" smtClean="0"/>
                        <a:t>בטוח לשימוש משך כל זמן </a:t>
                      </a:r>
                      <a:r>
                        <a:rPr lang="he-IL" sz="1500" dirty="0" err="1" smtClean="0"/>
                        <a:t>ההריון</a:t>
                      </a:r>
                      <a:r>
                        <a:rPr lang="he-IL" sz="1500" dirty="0" smtClean="0"/>
                        <a:t> והנקה. </a:t>
                      </a:r>
                      <a:endParaRPr lang="he-IL" sz="1500" dirty="0"/>
                    </a:p>
                  </a:txBody>
                  <a:tcPr/>
                </a:tc>
              </a:tr>
              <a:tr h="1572153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g </a:t>
                      </a:r>
                      <a:r>
                        <a:rPr lang="en-US" dirty="0" err="1" smtClean="0"/>
                        <a:t>Panax</a:t>
                      </a:r>
                      <a:r>
                        <a:rPr lang="en-US" dirty="0" smtClean="0"/>
                        <a:t> -</a:t>
                      </a:r>
                      <a:r>
                        <a:rPr lang="he-IL" dirty="0" smtClean="0"/>
                        <a:t>ג'ינסנג קוריאני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אדפטוגן, מחזק, ממריץ, מרומם נפש, לעייפות וחולשה, מאזן רמות סוכר בדם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dirty="0" err="1" smtClean="0"/>
                        <a:t>ת.נוזלית</a:t>
                      </a:r>
                      <a:r>
                        <a:rPr lang="he-IL" sz="1600" dirty="0" smtClean="0"/>
                        <a:t> 25-50 טיפות במעט מים 2פעמים ביום או כמוסה אחת בוקר וערב.</a:t>
                      </a:r>
                      <a:r>
                        <a:rPr lang="en-US" sz="1600" dirty="0" smtClean="0"/>
                        <a:t/>
                      </a:r>
                      <a:br>
                        <a:rPr lang="en-US" sz="1600" dirty="0" smtClean="0"/>
                      </a:br>
                      <a:r>
                        <a:rPr lang="he-IL" sz="1600" dirty="0" smtClean="0"/>
                        <a:t>נחשב לצמח חזק ובמרבית הפעמים נעדיף ליטול את הג'ינסנג הסיבירי או את </a:t>
                      </a:r>
                      <a:r>
                        <a:rPr lang="he-IL" sz="1600" dirty="0" err="1" smtClean="0"/>
                        <a:t>הקודונופסיס</a:t>
                      </a:r>
                      <a:r>
                        <a:rPr lang="he-IL" sz="1600" dirty="0" smtClean="0"/>
                        <a:t>. לא מומלץ לסובלות מעצירות.</a:t>
                      </a:r>
                      <a:endParaRPr lang="he-IL" sz="1500" dirty="0"/>
                    </a:p>
                  </a:txBody>
                  <a:tcPr/>
                </a:tc>
              </a:tr>
              <a:tr h="1078928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ג'ינסנג סיבירי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500" dirty="0" smtClean="0"/>
                        <a:t>אדפטוגן, מחזק, ממריץ, מרומם נפש, לעייפות וחולשה, מאזן רמות סוכר בדם.</a:t>
                      </a:r>
                      <a:endParaRPr lang="he-IL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dirty="0" err="1" smtClean="0"/>
                        <a:t>ת.נוזלית</a:t>
                      </a:r>
                      <a:r>
                        <a:rPr lang="he-IL" sz="1600" dirty="0" smtClean="0"/>
                        <a:t> 50 טיפות במעט מים 2פעמים ביום או כמוסה אחת בוקר וערב.</a:t>
                      </a:r>
                      <a:r>
                        <a:rPr lang="en-US" sz="1600" dirty="0" smtClean="0"/>
                        <a:t/>
                      </a:r>
                      <a:br>
                        <a:rPr lang="en-US" sz="1600" dirty="0" smtClean="0"/>
                      </a:br>
                      <a:r>
                        <a:rPr lang="he-IL" sz="1600" dirty="0" smtClean="0"/>
                        <a:t>בטוח משך כל </a:t>
                      </a:r>
                      <a:r>
                        <a:rPr lang="he-IL" sz="1600" dirty="0" err="1" smtClean="0"/>
                        <a:t>ההריון</a:t>
                      </a:r>
                      <a:r>
                        <a:rPr lang="he-IL" sz="1600" dirty="0" smtClean="0"/>
                        <a:t> </a:t>
                      </a:r>
                      <a:r>
                        <a:rPr lang="he-IL" sz="1600" dirty="0" err="1" smtClean="0"/>
                        <a:t>וההנקה.לא</a:t>
                      </a:r>
                      <a:r>
                        <a:rPr lang="he-IL" sz="1600" dirty="0" smtClean="0"/>
                        <a:t> מומלץ לסובלות מעצירות.</a:t>
                      </a:r>
                      <a:endParaRPr lang="he-IL" sz="1500" dirty="0"/>
                    </a:p>
                  </a:txBody>
                  <a:tcPr/>
                </a:tc>
              </a:tr>
              <a:tr h="1078928"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קודונופסיס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500" dirty="0" smtClean="0"/>
                        <a:t>אדפטוגן, מחזק מע' עיכול, לאנמיה, לעייפות וחולשה, לטחורים ודליות</a:t>
                      </a:r>
                      <a:endParaRPr lang="he-IL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dirty="0" err="1" smtClean="0"/>
                        <a:t>ת.נוזלית</a:t>
                      </a:r>
                      <a:r>
                        <a:rPr lang="he-IL" sz="1600" dirty="0" smtClean="0"/>
                        <a:t> 5 מ"ל במעט מים 3 פעמים ביום או 1-2 כמוסות 3 פעמים.</a:t>
                      </a:r>
                      <a:r>
                        <a:rPr lang="en-US" sz="1600" dirty="0" smtClean="0"/>
                        <a:t/>
                      </a:r>
                      <a:br>
                        <a:rPr lang="en-US" sz="1600" dirty="0" smtClean="0"/>
                      </a:br>
                      <a:r>
                        <a:rPr lang="he-IL" sz="1600" dirty="0" smtClean="0"/>
                        <a:t>בטוח לשימוש משך כל זמן </a:t>
                      </a:r>
                      <a:r>
                        <a:rPr lang="he-IL" sz="1600" dirty="0" err="1" smtClean="0"/>
                        <a:t>ההריון</a:t>
                      </a:r>
                      <a:r>
                        <a:rPr lang="he-IL" sz="1600" dirty="0" smtClean="0"/>
                        <a:t> והנקה.</a:t>
                      </a:r>
                      <a:endParaRPr lang="he-IL" sz="1500" dirty="0"/>
                    </a:p>
                  </a:txBody>
                  <a:tcPr/>
                </a:tc>
              </a:tr>
              <a:tr h="1048102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שורש </a:t>
                      </a:r>
                      <a:r>
                        <a:rPr lang="he-IL" dirty="0" err="1" smtClean="0"/>
                        <a:t>רמניה</a:t>
                      </a:r>
                      <a:r>
                        <a:rPr lang="he-IL" dirty="0" smtClean="0"/>
                        <a:t>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500" dirty="0" smtClean="0"/>
                        <a:t>מזינה, לאנמיה, נוגדת דלקת.</a:t>
                      </a:r>
                      <a:endParaRPr lang="he-IL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500" dirty="0" err="1" smtClean="0"/>
                        <a:t>ת.נוזלית</a:t>
                      </a:r>
                      <a:r>
                        <a:rPr lang="he-IL" sz="1500" dirty="0" smtClean="0"/>
                        <a:t> 50 טיפות במעט מים 2 פעמים ביום או כמוסה אחת בוקר וערב.</a:t>
                      </a:r>
                      <a:r>
                        <a:rPr lang="en-US" sz="1500" dirty="0" smtClean="0"/>
                        <a:t/>
                      </a:r>
                      <a:br>
                        <a:rPr lang="en-US" sz="1500" dirty="0" smtClean="0"/>
                      </a:br>
                      <a:r>
                        <a:rPr lang="he-IL" sz="1600" dirty="0" smtClean="0"/>
                        <a:t>הריון עדיף להמתין עד לטרימסטר אחרון. הנקה אפשרי.</a:t>
                      </a:r>
                      <a:endParaRPr lang="he-IL" sz="15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4838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מערכת חיסונית ומע' השתן</a:t>
            </a:r>
            <a:endParaRPr lang="he-IL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6674320"/>
              </p:ext>
            </p:extLst>
          </p:nvPr>
        </p:nvGraphicFramePr>
        <p:xfrm>
          <a:off x="1" y="1268760"/>
          <a:ext cx="9143998" cy="540060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2047313"/>
                <a:gridCol w="4120861"/>
                <a:gridCol w="2975824"/>
              </a:tblGrid>
              <a:tr h="462841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צמחים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פעילות רפואית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מינון מומלץ והערות </a:t>
                      </a:r>
                      <a:endParaRPr lang="he-IL" dirty="0"/>
                    </a:p>
                  </a:txBody>
                  <a:tcPr/>
                </a:tc>
              </a:tr>
              <a:tr h="1549101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Astragalus -</a:t>
                      </a:r>
                      <a:r>
                        <a:rPr lang="he-IL" dirty="0" smtClean="0"/>
                        <a:t>קדד סיני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מחזק כללי וחיסוני, בעיקר </a:t>
                      </a:r>
                      <a:r>
                        <a:rPr lang="he-IL" dirty="0" err="1" smtClean="0"/>
                        <a:t>למע</a:t>
                      </a:r>
                      <a:r>
                        <a:rPr lang="he-IL" dirty="0" smtClean="0"/>
                        <a:t>' הנשימה, אנטי ויראלי, תמיכה לאחר מחלה. לאנמיה, נוגד שלשול.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ת.נוזלית</a:t>
                      </a:r>
                      <a:r>
                        <a:rPr lang="he-IL" dirty="0" smtClean="0"/>
                        <a:t> 50-80 טיפות במעט מים 3 פעמים ביום או 1-2 כמוסות 3 פעמים.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בטוח משך כל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 לא מומלץ לסובלות מעצירות.</a:t>
                      </a:r>
                      <a:endParaRPr lang="he-IL" dirty="0"/>
                    </a:p>
                  </a:txBody>
                  <a:tcPr/>
                </a:tc>
              </a:tr>
              <a:tr h="1549101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אכינצאה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מעורר וממריץ מע' חיסון, מטהר דם מזיהומים על כול סוגיהם, אנטי ויראלי/בקטריאלי/פטרייתי. מומלץ בעיקר לשלב האקוטי ולא לחיזוק </a:t>
                      </a:r>
                      <a:r>
                        <a:rPr lang="he-IL" dirty="0" err="1" smtClean="0"/>
                        <a:t>המע</a:t>
                      </a:r>
                      <a:r>
                        <a:rPr lang="he-IL" dirty="0" smtClean="0"/>
                        <a:t>' החיסונית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ת.נוזלית</a:t>
                      </a:r>
                      <a:r>
                        <a:rPr lang="he-IL" dirty="0" smtClean="0"/>
                        <a:t> עד 30 מ"ל ביום.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בטוח לשימוש משך כל זמן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והנקה. יתאים לתסמיני שפעת וסינוסיטיס, דלקות גרון, דלקות בדרכי השתן וכדומה.</a:t>
                      </a:r>
                      <a:endParaRPr lang="he-IL" dirty="0"/>
                    </a:p>
                  </a:txBody>
                  <a:tcPr/>
                </a:tc>
              </a:tr>
              <a:tr h="1839557"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איסטיס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מעורר וממריץ מע' חיסון, מטהר דם מזיהומים על כול סוגיהם, אנטי ויראלי/בקטריאלי/פטרייתי. מומלץ בעיקר לשלב האקוטי ולא לחיזוק </a:t>
                      </a:r>
                      <a:r>
                        <a:rPr lang="he-IL" dirty="0" err="1" smtClean="0"/>
                        <a:t>המע</a:t>
                      </a:r>
                      <a:r>
                        <a:rPr lang="he-IL" dirty="0" smtClean="0"/>
                        <a:t>' החיסונית.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ת.נוזלית</a:t>
                      </a:r>
                      <a:r>
                        <a:rPr lang="he-IL" dirty="0" smtClean="0"/>
                        <a:t> עד 20 מ"ל ביום.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מתאים לשימוש החל מהטרימסטר השלישי. 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במרבית המקרים נעדיף את האכינצאה על פניו. הנקה אפשרי לשימוש.</a:t>
                      </a:r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429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3804281"/>
              </p:ext>
            </p:extLst>
          </p:nvPr>
        </p:nvGraphicFramePr>
        <p:xfrm>
          <a:off x="0" y="-5417"/>
          <a:ext cx="9144000" cy="6586529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2143472"/>
                <a:gridCol w="3480444"/>
                <a:gridCol w="3520084"/>
              </a:tblGrid>
              <a:tr h="532045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צמחים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פעילות רפואית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מינון והערות </a:t>
                      </a:r>
                      <a:endParaRPr lang="he-IL" dirty="0"/>
                    </a:p>
                  </a:txBody>
                  <a:tcPr/>
                </a:tc>
              </a:tr>
              <a:tr h="1453032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שום - </a:t>
                      </a:r>
                      <a:r>
                        <a:rPr lang="en-US" dirty="0" err="1" smtClean="0"/>
                        <a:t>sativum</a:t>
                      </a:r>
                      <a:r>
                        <a:rPr lang="en-US" dirty="0" smtClean="0"/>
                        <a:t> ALIUM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אנטי-ויראלי/בקטריאלי/פטרייתי, לזיהומים בדרכי נשימה והעיכול, קנדידה, תולעי מעיים ושאר פרזיטים </a:t>
                      </a:r>
                      <a:r>
                        <a:rPr lang="he-IL" dirty="0" err="1" smtClean="0"/>
                        <a:t>למינהם</a:t>
                      </a:r>
                      <a:r>
                        <a:rPr lang="he-IL" dirty="0" smtClean="0"/>
                        <a:t>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ת.נוזלית</a:t>
                      </a:r>
                      <a:r>
                        <a:rPr lang="he-IL" dirty="0" smtClean="0"/>
                        <a:t> מרוכזת 10-15 טיפות 3-4 פעמים ביום במעט מים.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למניעת גירוי </a:t>
                      </a:r>
                      <a:r>
                        <a:rPr lang="he-IL" dirty="0" err="1" smtClean="0"/>
                        <a:t>במע</a:t>
                      </a:r>
                      <a:r>
                        <a:rPr lang="he-IL" dirty="0" smtClean="0"/>
                        <a:t>' העיכול מומלץ להתחיל במינון נמוך ולהעלות בהדרגה.</a:t>
                      </a:r>
                      <a:endParaRPr lang="he-IL" dirty="0"/>
                    </a:p>
                  </a:txBody>
                  <a:tcPr/>
                </a:tc>
              </a:tr>
              <a:tr h="1665364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קורנית-</a:t>
                      </a:r>
                      <a:r>
                        <a:rPr lang="en-US" dirty="0" smtClean="0"/>
                        <a:t>vulgaris Thy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לטיפול בפתולוגיות מע' הנשימה, ברונכיטיס, זיהומים ודלקות. הצמח מחטא דרכי נשימה, מכייח יעיל ביותר, לשיעול. מתאים גם לבעיות עיכול-גזים, שלשולים, תולעים.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ת.נוזלית</a:t>
                      </a:r>
                      <a:r>
                        <a:rPr lang="he-IL" dirty="0" smtClean="0"/>
                        <a:t> 2.5-5 מ"ל במעט מים 6-3- פעמים ביום.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מתאים לשימוש החל מהטרימסטר השני. הנקה אפשרי לשימוש.</a:t>
                      </a:r>
                      <a:endParaRPr lang="he-IL" dirty="0"/>
                    </a:p>
                  </a:txBody>
                  <a:tcPr/>
                </a:tc>
              </a:tr>
              <a:tr h="999990"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שבטבט</a:t>
                      </a:r>
                      <a:r>
                        <a:rPr lang="he-IL" dirty="0" smtClean="0"/>
                        <a:t> -</a:t>
                      </a:r>
                      <a:r>
                        <a:rPr lang="en-US" dirty="0" err="1" smtClean="0"/>
                        <a:t>arvense</a:t>
                      </a:r>
                      <a:r>
                        <a:rPr lang="en-US" dirty="0" smtClean="0"/>
                        <a:t> E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מחזק ומחטא את דרכי השתן, למניעה ולטיפול דלקות וצריבות. לדליפות שתן לא רצונית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כף חליטה לכוס מים 3 פעמים ביום. או </a:t>
                      </a:r>
                      <a:r>
                        <a:rPr lang="he-IL" dirty="0" err="1" smtClean="0"/>
                        <a:t>ת.נוזלית</a:t>
                      </a:r>
                      <a:r>
                        <a:rPr lang="he-IL" dirty="0" smtClean="0"/>
                        <a:t> 50 טיפות במעט מים 3 פעמים </a:t>
                      </a:r>
                      <a:r>
                        <a:rPr lang="he-IL" dirty="0" err="1" smtClean="0"/>
                        <a:t>ביום.צמח</a:t>
                      </a:r>
                      <a:r>
                        <a:rPr lang="he-IL" dirty="0" smtClean="0"/>
                        <a:t> בטוח לשימוש משך כל זמן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 לדלקת בדרכי השתן מומלץ לשלב עם אכינצאה.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endParaRPr lang="he-IL" dirty="0"/>
                    </a:p>
                  </a:txBody>
                  <a:tcPr/>
                </a:tc>
              </a:tr>
              <a:tr h="1066671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זקן תירס-</a:t>
                      </a:r>
                      <a:r>
                        <a:rPr lang="en-US" dirty="0" smtClean="0"/>
                        <a:t>mays Z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משתן קל, בעל פעילות </a:t>
                      </a:r>
                      <a:r>
                        <a:rPr lang="he-IL" dirty="0" err="1" smtClean="0"/>
                        <a:t>אילחוש</a:t>
                      </a:r>
                      <a:r>
                        <a:rPr lang="he-IL" dirty="0" smtClean="0"/>
                        <a:t> לדרכי השתן, לטיפול באבנים ודלקות </a:t>
                      </a:r>
                      <a:r>
                        <a:rPr lang="he-IL" dirty="0" err="1" smtClean="0"/>
                        <a:t>במע</a:t>
                      </a:r>
                      <a:r>
                        <a:rPr lang="he-IL" dirty="0" smtClean="0"/>
                        <a:t>' השתן.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כף חליטה לכוס מים 3 פעמים ביום.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הצמח בטוח לשימוש משך כל זמן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 לדלקת בדרכי השתן מומלץ לשלב עם אכינצאה.</a:t>
                      </a:r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8960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מערכת העיכול </a:t>
            </a:r>
            <a:endParaRPr lang="he-IL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6627642"/>
              </p:ext>
            </p:extLst>
          </p:nvPr>
        </p:nvGraphicFramePr>
        <p:xfrm>
          <a:off x="1" y="1268760"/>
          <a:ext cx="9036495" cy="5537696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347662"/>
                <a:gridCol w="4676668"/>
                <a:gridCol w="3012165"/>
              </a:tblGrid>
              <a:tr h="437128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צמחים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פעילות רפואית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מינון והערות </a:t>
                      </a:r>
                      <a:endParaRPr lang="he-IL" dirty="0"/>
                    </a:p>
                  </a:txBody>
                  <a:tcPr/>
                </a:tc>
              </a:tr>
              <a:tr h="437128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זנגביל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מייזע</a:t>
                      </a:r>
                      <a:r>
                        <a:rPr lang="he-IL" dirty="0" smtClean="0"/>
                        <a:t>, ממריץ ומחמם. נוגד עווית, נוגד דלקת. מתאים להפרעות מע' עיכול כגון, </a:t>
                      </a:r>
                      <a:r>
                        <a:rPr lang="he-IL" dirty="0" err="1" smtClean="0"/>
                        <a:t>גאזים</a:t>
                      </a:r>
                      <a:r>
                        <a:rPr lang="he-IL" dirty="0" smtClean="0"/>
                        <a:t>, בחילות(</a:t>
                      </a:r>
                      <a:r>
                        <a:rPr lang="he-IL" dirty="0" err="1" smtClean="0"/>
                        <a:t>מצויין</a:t>
                      </a:r>
                      <a:r>
                        <a:rPr lang="he-IL" dirty="0" smtClean="0"/>
                        <a:t> בהריון), הקאות וכאבי בטן. משמש גם לטיפול בשפעת. תומך ומגן עיכולי.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ת.נוזלית</a:t>
                      </a:r>
                      <a:r>
                        <a:rPr lang="he-IL" dirty="0" smtClean="0"/>
                        <a:t> 10 טיפות במעט מים על פי הצורך או כמוסה אחת על פי הצורך.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הצמח בטוח לשימוש משך כל זמן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</a:t>
                      </a:r>
                      <a:endParaRPr lang="he-IL" dirty="0"/>
                    </a:p>
                  </a:txBody>
                  <a:tcPr/>
                </a:tc>
              </a:tr>
              <a:tr h="437128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בבונג -(</a:t>
                      </a:r>
                      <a:r>
                        <a:rPr lang="en-US" dirty="0" smtClean="0"/>
                        <a:t>Chamomile (Ma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אנטי </a:t>
                      </a:r>
                      <a:r>
                        <a:rPr lang="he-IL" dirty="0" err="1" smtClean="0"/>
                        <a:t>ספסמודי</a:t>
                      </a:r>
                      <a:r>
                        <a:rPr lang="he-IL" dirty="0" smtClean="0"/>
                        <a:t>, </a:t>
                      </a:r>
                      <a:r>
                        <a:rPr lang="he-IL" dirty="0" err="1" smtClean="0"/>
                        <a:t>קרמינטיבי</a:t>
                      </a:r>
                      <a:r>
                        <a:rPr lang="he-IL" dirty="0" smtClean="0"/>
                        <a:t>, לכאבי בטן, </a:t>
                      </a:r>
                      <a:r>
                        <a:rPr lang="he-IL" dirty="0" err="1" smtClean="0"/>
                        <a:t>גאזים</a:t>
                      </a:r>
                      <a:r>
                        <a:rPr lang="he-IL" dirty="0" smtClean="0"/>
                        <a:t>, בחילות, כיב פפטי, שלשול גם על רקע עצבני/דלקתי, לדלקות עיניים בשימוש חיצוני.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כף חליטה גדושה לכוס מים ע"פ הצורך. או </a:t>
                      </a:r>
                      <a:r>
                        <a:rPr lang="he-IL" dirty="0" err="1" smtClean="0"/>
                        <a:t>ת.נוזלית</a:t>
                      </a:r>
                      <a:r>
                        <a:rPr lang="he-IL" dirty="0" smtClean="0"/>
                        <a:t> 5-10 מ"ל במעט מים ע"פ הצורך.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הצמח בטוח לשימוש משך כל זמן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</a:t>
                      </a:r>
                      <a:endParaRPr lang="he-IL" dirty="0"/>
                    </a:p>
                  </a:txBody>
                  <a:tcPr/>
                </a:tc>
              </a:tr>
              <a:tr h="437128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עלי מנטה-</a:t>
                      </a:r>
                      <a:r>
                        <a:rPr lang="en-US" dirty="0" err="1" smtClean="0"/>
                        <a:t>piperita</a:t>
                      </a:r>
                      <a:r>
                        <a:rPr lang="en-US" dirty="0" smtClean="0"/>
                        <a:t> Me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מותווה לבעיות דרכי עיכול, נפיחויות, כאבי בטן, למעי רגיז, הקאות, בחילות, דלקות מעיים </a:t>
                      </a:r>
                      <a:r>
                        <a:rPr lang="he-IL" dirty="0" err="1" smtClean="0"/>
                        <a:t>ואולקוס.לבעיות</a:t>
                      </a:r>
                      <a:r>
                        <a:rPr lang="he-IL" dirty="0" smtClean="0"/>
                        <a:t> דרכי נשימה וגיהוקים מרובים.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כף חליטה שטוחה לכוס מים ע"פ הצורך. או </a:t>
                      </a:r>
                      <a:r>
                        <a:rPr lang="he-IL" dirty="0" err="1" smtClean="0"/>
                        <a:t>ת.נוזלית</a:t>
                      </a:r>
                      <a:r>
                        <a:rPr lang="he-IL" dirty="0" smtClean="0"/>
                        <a:t> 50 טיפות במעט מים ע"פ הצורך.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מינונים הנ"ל הצמח בטוח לשימוש משך כל זמן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</a:t>
                      </a:r>
                      <a:endParaRPr lang="he-IL" dirty="0"/>
                    </a:p>
                  </a:txBody>
                  <a:tcPr/>
                </a:tc>
              </a:tr>
              <a:tr h="437128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0879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מערכת העיכול</a:t>
            </a:r>
            <a:endParaRPr lang="he-IL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5339254"/>
              </p:ext>
            </p:extLst>
          </p:nvPr>
        </p:nvGraphicFramePr>
        <p:xfrm>
          <a:off x="107504" y="1600200"/>
          <a:ext cx="8928993" cy="466852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2976331"/>
                <a:gridCol w="2976331"/>
                <a:gridCol w="297633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צמחים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פעילות</a:t>
                      </a:r>
                      <a:r>
                        <a:rPr lang="he-IL" baseline="0" dirty="0" smtClean="0"/>
                        <a:t> רפואית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אופן שימוש והערות </a:t>
                      </a:r>
                      <a:endParaRPr lang="he-I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ספיראה</a:t>
                      </a:r>
                      <a:r>
                        <a:rPr lang="he-IL" dirty="0" smtClean="0"/>
                        <a:t> -</a:t>
                      </a:r>
                      <a:r>
                        <a:rPr lang="en-US" dirty="0" err="1" smtClean="0"/>
                        <a:t>Flilipenula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נוגד חומציות </a:t>
                      </a:r>
                      <a:r>
                        <a:rPr lang="he-IL" dirty="0" err="1" smtClean="0"/>
                        <a:t>במע</a:t>
                      </a:r>
                      <a:r>
                        <a:rPr lang="he-IL" dirty="0" smtClean="0"/>
                        <a:t>' העיכול, בעיקר לצרבות, ריפלוקס, בחילות </a:t>
                      </a:r>
                      <a:r>
                        <a:rPr lang="he-IL" dirty="0" err="1" smtClean="0"/>
                        <a:t>והקאות.לעודף</a:t>
                      </a:r>
                      <a:r>
                        <a:rPr lang="he-IL" dirty="0" smtClean="0"/>
                        <a:t> לחות במעיים, שלשולים-מכווץ, למעי דלקתי </a:t>
                      </a:r>
                      <a:r>
                        <a:rPr lang="he-IL" dirty="0" err="1" smtClean="0"/>
                        <a:t>ורגיז</a:t>
                      </a:r>
                      <a:r>
                        <a:rPr lang="he-IL" dirty="0" smtClean="0"/>
                        <a:t>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כף חליטה לכוס מים ע"פ הצורך. או </a:t>
                      </a:r>
                      <a:r>
                        <a:rPr lang="he-IL" dirty="0" err="1" smtClean="0"/>
                        <a:t>ת.נוזלית</a:t>
                      </a:r>
                      <a:r>
                        <a:rPr lang="he-IL" dirty="0" smtClean="0"/>
                        <a:t> 50 טיפות במעט מים ע"פ הצורך.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הצמח בטוח לשימוש משך כל זמן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 **כמו כן ניתן גם להשתמש בצמח </a:t>
                      </a:r>
                      <a:r>
                        <a:rPr lang="he-IL" dirty="0" err="1" smtClean="0"/>
                        <a:t>נטופית</a:t>
                      </a:r>
                      <a:r>
                        <a:rPr lang="he-IL" dirty="0" smtClean="0"/>
                        <a:t> רפואית - </a:t>
                      </a:r>
                      <a:r>
                        <a:rPr lang="en-US" dirty="0" smtClean="0"/>
                        <a:t>officinalis Althea.</a:t>
                      </a:r>
                      <a:endParaRPr lang="he-I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a </a:t>
                      </a:r>
                      <a:r>
                        <a:rPr lang="en-US" dirty="0" err="1" smtClean="0"/>
                        <a:t>Ulmus</a:t>
                      </a:r>
                      <a:r>
                        <a:rPr lang="en-US" dirty="0" smtClean="0"/>
                        <a:t> - </a:t>
                      </a:r>
                      <a:r>
                        <a:rPr lang="he-IL" dirty="0" smtClean="0"/>
                        <a:t>אולמוס (בוקיצה)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מתווה למצבים דלקתיים </a:t>
                      </a:r>
                      <a:r>
                        <a:rPr lang="he-IL" dirty="0" err="1" smtClean="0"/>
                        <a:t>במע</a:t>
                      </a:r>
                      <a:r>
                        <a:rPr lang="he-IL" dirty="0" smtClean="0"/>
                        <a:t>' העיכול, קרוהן, קוליטיס, </a:t>
                      </a:r>
                      <a:r>
                        <a:rPr lang="he-IL" dirty="0" err="1" smtClean="0"/>
                        <a:t>גסטריטיס</a:t>
                      </a:r>
                      <a:r>
                        <a:rPr lang="he-IL" dirty="0" smtClean="0"/>
                        <a:t>, </a:t>
                      </a:r>
                      <a:r>
                        <a:rPr lang="he-IL" dirty="0" err="1" smtClean="0"/>
                        <a:t>אנטריטיס</a:t>
                      </a:r>
                      <a:r>
                        <a:rPr lang="he-IL" dirty="0" smtClean="0"/>
                        <a:t>, כיבים וחומציות יתר בקיבה. מתאים גם לצרבות. כמו כן מרכך ומלחלח דרכי נשימה בעיקר לשיעול/גירוי יבש.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חצי כפית עד כפית 3 פעמים ביום במעט מים. לחלופין אפשרי בכמוסות.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הצמח בטוח לשימוש משך כל זמן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</a:t>
                      </a:r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8978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עצירות וטחורים </a:t>
            </a:r>
            <a:endParaRPr lang="he-IL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0654494"/>
              </p:ext>
            </p:extLst>
          </p:nvPr>
        </p:nvGraphicFramePr>
        <p:xfrm>
          <a:off x="39640" y="1196750"/>
          <a:ext cx="8996857" cy="5400602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2048043"/>
                <a:gridCol w="2266180"/>
                <a:gridCol w="4682634"/>
              </a:tblGrid>
              <a:tr h="460287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צמחים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פעילות רפואית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מינון</a:t>
                      </a:r>
                      <a:r>
                        <a:rPr lang="he-IL" baseline="0" dirty="0" smtClean="0"/>
                        <a:t> מומלץ והערות </a:t>
                      </a:r>
                      <a:endParaRPr lang="he-IL" dirty="0"/>
                    </a:p>
                  </a:txBody>
                  <a:tcPr/>
                </a:tc>
              </a:tr>
              <a:tr h="1491416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m </a:t>
                      </a:r>
                      <a:r>
                        <a:rPr lang="en-US" dirty="0" err="1" smtClean="0"/>
                        <a:t>Silybum</a:t>
                      </a:r>
                      <a:r>
                        <a:rPr lang="en-US" dirty="0" smtClean="0"/>
                        <a:t> -</a:t>
                      </a:r>
                      <a:r>
                        <a:rPr lang="he-IL" dirty="0" smtClean="0"/>
                        <a:t>גדילן מצוי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ממריץ מרה עדין, משלשל עדין, מגן על הכבד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ת.נוזלית</a:t>
                      </a:r>
                      <a:r>
                        <a:rPr lang="he-IL" dirty="0" smtClean="0"/>
                        <a:t> 30-50 טיפות במעט מים 3 פעמים ביום או כמוסה אחת בוקר וערב.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הצמח בטוח לשימוש משך כל זמן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 *לא מומלץ ליטול צמחים חזקים יותר מחשש לפינוי מטבולי אגרסיבי</a:t>
                      </a:r>
                      <a:endParaRPr lang="he-IL" dirty="0"/>
                    </a:p>
                  </a:txBody>
                  <a:tcPr/>
                </a:tc>
              </a:tr>
              <a:tr h="932135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לחך/ </a:t>
                      </a:r>
                      <a:r>
                        <a:rPr lang="he-IL" dirty="0" err="1" smtClean="0"/>
                        <a:t>פלנטגו</a:t>
                      </a:r>
                      <a:r>
                        <a:rPr lang="he-IL" dirty="0" smtClean="0"/>
                        <a:t> -(</a:t>
                      </a:r>
                      <a:r>
                        <a:rPr lang="en-US" dirty="0" err="1" smtClean="0"/>
                        <a:t>psyllium</a:t>
                      </a:r>
                      <a:r>
                        <a:rPr lang="en-US" dirty="0" smtClean="0"/>
                        <a:t> (P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לריכוך הצואה, לעצירות וטחורים.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לערבב 1-2 כפות </a:t>
                      </a:r>
                      <a:r>
                        <a:rPr lang="he-IL" dirty="0" err="1" smtClean="0"/>
                        <a:t>פסיליום</a:t>
                      </a:r>
                      <a:r>
                        <a:rPr lang="he-IL" dirty="0" smtClean="0"/>
                        <a:t> עם כוס מים גדולה.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בטוח כל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 מומלץ לשתות לפני השינה</a:t>
                      </a:r>
                      <a:endParaRPr lang="he-IL" dirty="0"/>
                    </a:p>
                  </a:txBody>
                  <a:tcPr/>
                </a:tc>
              </a:tr>
              <a:tr h="932135">
                <a:tc>
                  <a:txBody>
                    <a:bodyPr/>
                    <a:lstStyle/>
                    <a:p>
                      <a:pPr rtl="1"/>
                      <a:r>
                        <a:rPr lang="en-US" dirty="0" err="1" smtClean="0"/>
                        <a:t>usitatiddimum</a:t>
                      </a:r>
                      <a:r>
                        <a:rPr lang="en-US" dirty="0" smtClean="0"/>
                        <a:t> L</a:t>
                      </a:r>
                      <a:r>
                        <a:rPr lang="he-IL" dirty="0" smtClean="0"/>
                        <a:t>-פשתן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לריכוך הצואה, לעצירות וטחורים.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להשרות 1 כף זרעי פשתן בכוס מים ולשתות.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בטוח כל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 מומלץ להשרות מהבוקר למשך כל היום ולשתות בערב לפני השינה</a:t>
                      </a:r>
                      <a:endParaRPr lang="he-IL" dirty="0"/>
                    </a:p>
                  </a:txBody>
                  <a:tcPr/>
                </a:tc>
              </a:tr>
              <a:tr h="932135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p </a:t>
                      </a:r>
                      <a:r>
                        <a:rPr lang="en-US" dirty="0" err="1" smtClean="0"/>
                        <a:t>Aesculus</a:t>
                      </a:r>
                      <a:r>
                        <a:rPr lang="en-US" dirty="0" smtClean="0"/>
                        <a:t> - </a:t>
                      </a:r>
                      <a:r>
                        <a:rPr lang="he-IL" dirty="0" smtClean="0"/>
                        <a:t>ערמונית הסוסים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מחזק כלי דם, לדליות, דלקת ורידים, טחורים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ת.נוזלית</a:t>
                      </a:r>
                      <a:r>
                        <a:rPr lang="he-IL" dirty="0" smtClean="0"/>
                        <a:t> 20-25 טיפות במעט מים מס' פעמים </a:t>
                      </a:r>
                      <a:r>
                        <a:rPr lang="he-IL" dirty="0" err="1" smtClean="0"/>
                        <a:t>ביום.לנטילה</a:t>
                      </a:r>
                      <a:r>
                        <a:rPr lang="he-IL" dirty="0" smtClean="0"/>
                        <a:t> רק החל מחודש תשיעי, ובהנקה ולאחר הלידה</a:t>
                      </a:r>
                      <a:endParaRPr lang="he-IL" dirty="0"/>
                    </a:p>
                  </a:txBody>
                  <a:tcPr/>
                </a:tc>
              </a:tr>
              <a:tr h="652494"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הממליס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לטחורים </a:t>
                      </a:r>
                      <a:r>
                        <a:rPr lang="he-IL" dirty="0" err="1" smtClean="0"/>
                        <a:t>ופיסורות</a:t>
                      </a:r>
                      <a:r>
                        <a:rPr lang="he-IL" dirty="0" smtClean="0"/>
                        <a:t> (מריחה חיצונית בלבד).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מריחת המשחה 2-3 פעמים ביום על אזור נקי.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שימוש חיצוני בלבד, בטוח משך כל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</a:t>
                      </a:r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2162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עור</a:t>
            </a:r>
            <a:endParaRPr lang="he-IL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0796750"/>
              </p:ext>
            </p:extLst>
          </p:nvPr>
        </p:nvGraphicFramePr>
        <p:xfrm>
          <a:off x="107504" y="1268760"/>
          <a:ext cx="8928993" cy="5328592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2498865"/>
                <a:gridCol w="3453797"/>
                <a:gridCol w="2976331"/>
              </a:tblGrid>
              <a:tr h="469225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צמחים</a:t>
                      </a:r>
                      <a:r>
                        <a:rPr lang="he-IL" baseline="0" dirty="0" smtClean="0"/>
                        <a:t>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פעילות רפואית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מינון מומלץ</a:t>
                      </a:r>
                      <a:r>
                        <a:rPr lang="he-IL" baseline="0" dirty="0" smtClean="0"/>
                        <a:t> והערות</a:t>
                      </a:r>
                      <a:endParaRPr lang="he-IL" dirty="0"/>
                    </a:p>
                  </a:txBody>
                  <a:tcPr/>
                </a:tc>
              </a:tr>
              <a:tr h="150409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f Calendula - </a:t>
                      </a:r>
                      <a:r>
                        <a:rPr lang="he-IL" dirty="0" smtClean="0"/>
                        <a:t>ציפורני חתול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לגרד בעור, אגזמה, גירויים שונים, כוויות, אקנה.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מריחת המשחה 2-3 פעמים ביום על אזור נקי.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שימוש חיצוני בלבד, בטוח משך כל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</a:t>
                      </a:r>
                      <a:endParaRPr lang="he-IL" dirty="0"/>
                    </a:p>
                  </a:txBody>
                  <a:tcPr/>
                </a:tc>
              </a:tr>
              <a:tr h="150409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אלוורה-</a:t>
                      </a:r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aloevera</a:t>
                      </a:r>
                      <a:r>
                        <a:rPr lang="en-US" dirty="0" smtClean="0"/>
                        <a:t> (A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לגרד בעור, אגזמה, גירויים שונים, כוויות, עקיצות.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 smtClean="0"/>
                        <a:t>מריחה ע"פ הצורך.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שימוש חיצוני בלבד, בטוח משך כל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</a:t>
                      </a:r>
                    </a:p>
                    <a:p>
                      <a:pPr rtl="1"/>
                      <a:endParaRPr lang="he-IL" dirty="0"/>
                    </a:p>
                  </a:txBody>
                  <a:tcPr/>
                </a:tc>
              </a:tr>
              <a:tr h="185118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- </a:t>
                      </a:r>
                      <a:r>
                        <a:rPr lang="he-IL" dirty="0" err="1" smtClean="0"/>
                        <a:t>הממליס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לטחורים </a:t>
                      </a:r>
                      <a:r>
                        <a:rPr lang="he-IL" dirty="0" err="1" smtClean="0"/>
                        <a:t>ופיסורות</a:t>
                      </a:r>
                      <a:r>
                        <a:rPr lang="he-IL" dirty="0" smtClean="0"/>
                        <a:t> (מריחה חיצונית בלבד).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 smtClean="0"/>
                        <a:t>מריחת המשחה 2-3 פעמים ביום על אזור נקי.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שימוש חיצוני בלבד, בטוח משך כל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</a:t>
                      </a:r>
                    </a:p>
                    <a:p>
                      <a:pPr rtl="1"/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839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סוכרת הריון</a:t>
            </a:r>
            <a:endParaRPr lang="he-IL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5109746"/>
              </p:ext>
            </p:extLst>
          </p:nvPr>
        </p:nvGraphicFramePr>
        <p:xfrm>
          <a:off x="107504" y="1600200"/>
          <a:ext cx="8928991" cy="4925144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27187"/>
                <a:gridCol w="4325474"/>
                <a:gridCol w="2976330"/>
              </a:tblGrid>
              <a:tr h="463319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צמחים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פעילות רפואית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מינון מומלץ והערות </a:t>
                      </a:r>
                      <a:endParaRPr lang="he-IL" dirty="0"/>
                    </a:p>
                  </a:txBody>
                  <a:tcPr/>
                </a:tc>
              </a:tr>
              <a:tr h="2513347"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גימנמה</a:t>
                      </a:r>
                      <a:r>
                        <a:rPr lang="he-IL" baseline="0" dirty="0" smtClean="0"/>
                        <a:t>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הצמח המוביל לטיפול </a:t>
                      </a:r>
                      <a:r>
                        <a:rPr lang="he-IL" dirty="0" err="1" smtClean="0"/>
                        <a:t>בסכרת</a:t>
                      </a:r>
                      <a:r>
                        <a:rPr lang="he-IL" dirty="0" smtClean="0"/>
                        <a:t> בעיקר סוג 2 אך יתאים גם </a:t>
                      </a:r>
                      <a:r>
                        <a:rPr lang="he-IL" dirty="0" err="1" smtClean="0"/>
                        <a:t>לסכרת</a:t>
                      </a:r>
                      <a:r>
                        <a:rPr lang="he-IL" dirty="0" smtClean="0"/>
                        <a:t> הריונית. מגביר ייצור אינסולין בלבלב, מגביר רגישות וספיגה בתאים, מפחית תיאבון ומתוקים. עוזר להפחתת משקל עודף.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ת.נוזלית</a:t>
                      </a:r>
                      <a:r>
                        <a:rPr lang="he-IL" dirty="0" smtClean="0"/>
                        <a:t> 40-60 טיפות 3 פעמים ביום. או חליטה של כף לכוס מים 3 פעמים ביום.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בטוח משך כל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 יש להתחיל במינון נמוך ולהעלות בהדרגה </a:t>
                      </a:r>
                      <a:r>
                        <a:rPr lang="he-IL" dirty="0" err="1" smtClean="0"/>
                        <a:t>מחחש</a:t>
                      </a:r>
                      <a:r>
                        <a:rPr lang="he-IL" dirty="0" smtClean="0"/>
                        <a:t> להיפוגליקמיה.</a:t>
                      </a:r>
                      <a:endParaRPr lang="he-IL" dirty="0"/>
                    </a:p>
                  </a:txBody>
                  <a:tcPr/>
                </a:tc>
              </a:tr>
              <a:tr h="1485159">
                <a:tc>
                  <a:txBody>
                    <a:bodyPr/>
                    <a:lstStyle/>
                    <a:p>
                      <a:pPr rtl="1"/>
                      <a:r>
                        <a:rPr lang="he-IL" dirty="0" err="1" smtClean="0"/>
                        <a:t>סיטביה</a:t>
                      </a:r>
                      <a:r>
                        <a:rPr lang="en-US" dirty="0" err="1" smtClean="0"/>
                        <a:t>rebaudiana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Ste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ממתיק טבעי ללא ערך קלורי, עוזר להפחתת משקל עודף.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-5טיפות לכוס תה/קפה 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he-IL" dirty="0" smtClean="0"/>
                        <a:t>בטוח לשימוש משך כל </a:t>
                      </a:r>
                      <a:r>
                        <a:rPr lang="he-IL" dirty="0" err="1" smtClean="0"/>
                        <a:t>ההריון</a:t>
                      </a:r>
                      <a:r>
                        <a:rPr lang="he-IL" dirty="0" smtClean="0"/>
                        <a:t> וההנקה. קיים גם באבקה לאפיה כתחליף לסוכר.</a:t>
                      </a:r>
                      <a:endParaRPr lang="he-IL" dirty="0"/>
                    </a:p>
                  </a:txBody>
                  <a:tcPr/>
                </a:tc>
              </a:tr>
              <a:tr h="463319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17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e-IL" sz="4000" dirty="0" smtClean="0"/>
              <a:t>הגברת תנובת חלב אם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he-I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הערה: חלק נכבד מהצמחים הם בעלי פעילות חזקה להריון לכן הם מותווים לזמן הנקה בלבד </a:t>
            </a:r>
            <a:endParaRPr lang="he-IL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4541456"/>
              </p:ext>
            </p:extLst>
          </p:nvPr>
        </p:nvGraphicFramePr>
        <p:xfrm>
          <a:off x="6500" y="1504882"/>
          <a:ext cx="9144000" cy="532060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939082"/>
                <a:gridCol w="3492518"/>
                <a:gridCol w="3712400"/>
              </a:tblGrid>
              <a:tr h="163369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צמחים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פעילות רפואית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מינון מומלץ והערות </a:t>
                      </a:r>
                      <a:endParaRPr lang="he-IL" dirty="0"/>
                    </a:p>
                  </a:txBody>
                  <a:tcPr/>
                </a:tc>
              </a:tr>
              <a:tr h="851004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שומר</a:t>
                      </a:r>
                      <a:r>
                        <a:rPr lang="he-IL" baseline="0" dirty="0" smtClean="0"/>
                        <a:t>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שיפור והגברת תנובת החלב אצל האם המיניקה, </a:t>
                      </a:r>
                      <a:r>
                        <a:rPr lang="he-IL" dirty="0" err="1" smtClean="0"/>
                        <a:t>לגאזים</a:t>
                      </a:r>
                      <a:r>
                        <a:rPr lang="he-IL" dirty="0" smtClean="0"/>
                        <a:t> ונפיחות </a:t>
                      </a:r>
                      <a:r>
                        <a:rPr lang="he-IL" dirty="0" err="1" smtClean="0"/>
                        <a:t>במע</a:t>
                      </a:r>
                      <a:r>
                        <a:rPr lang="he-IL" dirty="0" smtClean="0"/>
                        <a:t>' העיכול.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500" dirty="0" err="1" smtClean="0"/>
                        <a:t>ת.נוזלית</a:t>
                      </a:r>
                      <a:r>
                        <a:rPr lang="he-IL" sz="1500" dirty="0" smtClean="0"/>
                        <a:t>- 50 טיפות 3 ביום. כמוסות1-3- ביום. </a:t>
                      </a:r>
                      <a:r>
                        <a:rPr lang="he-IL" sz="1500" dirty="0" err="1" smtClean="0"/>
                        <a:t>מרתח</a:t>
                      </a:r>
                      <a:r>
                        <a:rPr lang="he-IL" sz="1500" dirty="0" smtClean="0"/>
                        <a:t> זרעים1- כפית לכוס.</a:t>
                      </a:r>
                      <a:r>
                        <a:rPr lang="en-US" sz="1500" dirty="0" smtClean="0"/>
                        <a:t/>
                      </a:r>
                      <a:br>
                        <a:rPr lang="en-US" sz="1500" dirty="0" smtClean="0"/>
                      </a:br>
                      <a:r>
                        <a:rPr lang="he-IL" sz="1500" dirty="0" smtClean="0"/>
                        <a:t>מתאים לזמן ההנקה בלבד.</a:t>
                      </a:r>
                      <a:endParaRPr lang="he-IL" sz="1500" dirty="0"/>
                    </a:p>
                  </a:txBody>
                  <a:tcPr/>
                </a:tc>
              </a:tr>
              <a:tr h="88008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אנג'ליקה סינית-</a:t>
                      </a:r>
                      <a:r>
                        <a:rPr lang="en-US" dirty="0" err="1" smtClean="0"/>
                        <a:t>sinensis</a:t>
                      </a:r>
                      <a:r>
                        <a:rPr lang="en-US" dirty="0" smtClean="0"/>
                        <a:t> A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שיפור והגברת תנובת החלב אצל האם המיניקה, חיזוק פיסי, שיקום מהיר לאחר הלידה.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500" dirty="0" err="1" smtClean="0"/>
                        <a:t>ת.נוזלית</a:t>
                      </a:r>
                      <a:r>
                        <a:rPr lang="he-IL" sz="1500" dirty="0" smtClean="0"/>
                        <a:t>- 50 טיפות 3 ביום. כמוסות1-3- ביום. </a:t>
                      </a:r>
                      <a:r>
                        <a:rPr lang="he-IL" sz="1500" dirty="0" err="1" smtClean="0"/>
                        <a:t>מרתח</a:t>
                      </a:r>
                      <a:r>
                        <a:rPr lang="he-IL" sz="1500" dirty="0" smtClean="0"/>
                        <a:t> 1- כפית לכוס</a:t>
                      </a:r>
                      <a:r>
                        <a:rPr lang="en-US" sz="1500" dirty="0" smtClean="0"/>
                        <a:t/>
                      </a:r>
                      <a:br>
                        <a:rPr lang="en-US" sz="1500" dirty="0" smtClean="0"/>
                      </a:br>
                      <a:r>
                        <a:rPr lang="he-IL" sz="1500" dirty="0" smtClean="0"/>
                        <a:t>מתאים לזמן ההנקה בלבד.</a:t>
                      </a:r>
                    </a:p>
                    <a:p>
                      <a:pPr rtl="1"/>
                      <a:endParaRPr lang="he-IL" sz="1500" dirty="0"/>
                    </a:p>
                  </a:txBody>
                  <a:tcPr/>
                </a:tc>
              </a:tr>
              <a:tr h="771480">
                <a:tc>
                  <a:txBody>
                    <a:bodyPr/>
                    <a:lstStyle/>
                    <a:p>
                      <a:pPr rtl="1"/>
                      <a:r>
                        <a:rPr lang="en-US" dirty="0" err="1" smtClean="0"/>
                        <a:t>Trigonella</a:t>
                      </a:r>
                      <a:r>
                        <a:rPr lang="he-IL" dirty="0" err="1" smtClean="0"/>
                        <a:t>חילבה</a:t>
                      </a:r>
                      <a:r>
                        <a:rPr lang="he-IL" dirty="0" smtClean="0"/>
                        <a:t> זרעים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שיפור והגברת תנובת החלב אצל האם המיניקה, וויסות רמות השומנים והסוכר בדם.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500" dirty="0" err="1" smtClean="0"/>
                        <a:t>ת.נוזלית</a:t>
                      </a:r>
                      <a:r>
                        <a:rPr lang="he-IL" sz="1500" dirty="0" smtClean="0"/>
                        <a:t>- 50 טיפות 3 ביום. כמוסות1-3- ביום. </a:t>
                      </a:r>
                      <a:r>
                        <a:rPr lang="he-IL" sz="1500" dirty="0" err="1" smtClean="0"/>
                        <a:t>מרתח</a:t>
                      </a:r>
                      <a:r>
                        <a:rPr lang="he-IL" sz="1500" dirty="0" smtClean="0"/>
                        <a:t> זרעים1- כפית לכוס</a:t>
                      </a:r>
                      <a:r>
                        <a:rPr lang="en-US" sz="1500" dirty="0" smtClean="0"/>
                        <a:t/>
                      </a:r>
                      <a:br>
                        <a:rPr lang="en-US" sz="1500" dirty="0" smtClean="0"/>
                      </a:br>
                      <a:r>
                        <a:rPr lang="he-IL" sz="1500" dirty="0" smtClean="0"/>
                        <a:t>מתאים לזמן ההנקה בלבד.</a:t>
                      </a:r>
                    </a:p>
                    <a:p>
                      <a:pPr rtl="1"/>
                      <a:endParaRPr lang="he-IL" sz="1500" dirty="0"/>
                    </a:p>
                  </a:txBody>
                  <a:tcPr/>
                </a:tc>
              </a:tr>
              <a:tr h="102292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- officinalis Verbena-</a:t>
                      </a:r>
                      <a:r>
                        <a:rPr lang="he-IL" dirty="0" smtClean="0"/>
                        <a:t>וברנה</a:t>
                      </a:r>
                      <a:r>
                        <a:rPr lang="he-IL" baseline="0" dirty="0" smtClean="0"/>
                        <a:t>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שיפור והגברת תנובת החלב אצל האם המיניקה, נוגד דיכאון, לחוסר תיאבון.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500" dirty="0" err="1" smtClean="0"/>
                        <a:t>ת.נוזלית</a:t>
                      </a:r>
                      <a:r>
                        <a:rPr lang="he-IL" sz="1500" dirty="0" smtClean="0"/>
                        <a:t>- 50 טיפות 3 ביום. כמוסות1-3- ביום. </a:t>
                      </a:r>
                      <a:r>
                        <a:rPr lang="he-IL" sz="1500" dirty="0" err="1" smtClean="0"/>
                        <a:t>מרתח</a:t>
                      </a:r>
                      <a:r>
                        <a:rPr lang="he-IL" sz="1500" dirty="0" smtClean="0"/>
                        <a:t> 1- כפית לכוס.</a:t>
                      </a:r>
                      <a:r>
                        <a:rPr lang="en-US" sz="1500" dirty="0" smtClean="0"/>
                        <a:t/>
                      </a:r>
                      <a:br>
                        <a:rPr lang="en-US" sz="1500" dirty="0" smtClean="0"/>
                      </a:br>
                      <a:r>
                        <a:rPr lang="he-IL" sz="1500" dirty="0" smtClean="0"/>
                        <a:t>מתאים לזמן ההנקה בלבד.</a:t>
                      </a:r>
                    </a:p>
                    <a:p>
                      <a:pPr rtl="1"/>
                      <a:endParaRPr lang="he-IL" sz="1500" dirty="0"/>
                    </a:p>
                  </a:txBody>
                  <a:tcPr/>
                </a:tc>
              </a:tr>
              <a:tr h="972695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s </a:t>
                      </a:r>
                      <a:r>
                        <a:rPr lang="en-US" dirty="0" err="1" smtClean="0"/>
                        <a:t>agnus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Vitex</a:t>
                      </a:r>
                      <a:r>
                        <a:rPr lang="en-US" dirty="0" smtClean="0"/>
                        <a:t> - </a:t>
                      </a:r>
                      <a:r>
                        <a:rPr lang="he-IL" dirty="0" smtClean="0"/>
                        <a:t>שיח אברהם מצוי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שיפור והגברת תנובת החלב אצל האם המיניקה, חיזוק מנטלי-נפשי לאם לאחר הלידה.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500" dirty="0" err="1" smtClean="0"/>
                        <a:t>ת.נוזלית</a:t>
                      </a:r>
                      <a:r>
                        <a:rPr lang="he-IL" sz="1500" dirty="0" smtClean="0"/>
                        <a:t>- 25 טיפות 3 ביום. כמוסות1-3- ביום. </a:t>
                      </a:r>
                      <a:r>
                        <a:rPr lang="he-IL" sz="1500" dirty="0" err="1" smtClean="0"/>
                        <a:t>מרתח</a:t>
                      </a:r>
                      <a:r>
                        <a:rPr lang="he-IL" sz="1500" dirty="0" smtClean="0"/>
                        <a:t> פירות-חצי כפית לכוס.</a:t>
                      </a:r>
                      <a:r>
                        <a:rPr lang="en-US" sz="1500" dirty="0" smtClean="0"/>
                        <a:t/>
                      </a:r>
                      <a:br>
                        <a:rPr lang="en-US" sz="1500" dirty="0" smtClean="0"/>
                      </a:br>
                      <a:r>
                        <a:rPr lang="he-IL" sz="1500" dirty="0" smtClean="0"/>
                        <a:t>מתאים לזמן ההנקה בלבד.</a:t>
                      </a:r>
                    </a:p>
                    <a:p>
                      <a:pPr rtl="1"/>
                      <a:endParaRPr lang="he-IL" sz="15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03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16857</TotalTime>
  <Words>1487</Words>
  <Application>Microsoft Office PowerPoint</Application>
  <PresentationFormat>‫הצגה על המסך (4:3)</PresentationFormat>
  <Paragraphs>163</Paragraphs>
  <Slides>12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3" baseType="lpstr">
      <vt:lpstr>ערכת נושא Office</vt:lpstr>
      <vt:lpstr>הריון והנקה - צמחי מרפא </vt:lpstr>
      <vt:lpstr>צמחים להכנה ללידה </vt:lpstr>
      <vt:lpstr>מערכת עצבית </vt:lpstr>
      <vt:lpstr>מערכת עצבית</vt:lpstr>
      <vt:lpstr>מערכת חיסונית ומע' השתן</vt:lpstr>
      <vt:lpstr>מצגת של PowerPoint</vt:lpstr>
      <vt:lpstr>מערכת העיכול </vt:lpstr>
      <vt:lpstr>מערכת העיכול</vt:lpstr>
      <vt:lpstr>עצירות וטחורים </vt:lpstr>
      <vt:lpstr>עור</vt:lpstr>
      <vt:lpstr>סוכרת הריון</vt:lpstr>
      <vt:lpstr>הגברת תנובת חלב אם  הערה: חלק נכבד מהצמחים הם בעלי פעילות חזקה להריון לכן הם מותווים לזמן הנקה בלבד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Hadassa</dc:creator>
  <cp:lastModifiedBy>Hadassa</cp:lastModifiedBy>
  <cp:revision>77</cp:revision>
  <dcterms:created xsi:type="dcterms:W3CDTF">2025-01-01T13:50:39Z</dcterms:created>
  <dcterms:modified xsi:type="dcterms:W3CDTF">2025-01-13T15:22:45Z</dcterms:modified>
</cp:coreProperties>
</file>