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620" r:id="rId1"/>
  </p:sldMasterIdLst>
  <p:sldIdLst>
    <p:sldId id="259" r:id="rId2"/>
    <p:sldId id="334"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4" r:id="rId47"/>
    <p:sldId id="303"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24FC7673-2FA8-4041-B0A8-A82F3EF43884}" type="slidenum">
              <a:rPr lang="he-IL" smtClean="0">
                <a:solidFill>
                  <a:srgbClr val="FFFFFF"/>
                </a:solidFill>
              </a:rPr>
              <a:pPr>
                <a:defRPr/>
              </a:pPr>
              <a:t>‹#›</a:t>
            </a:fld>
            <a:endParaRPr lang="en-US">
              <a:solidFill>
                <a:srgbClr val="FFFFFF"/>
              </a:solidFill>
            </a:endParaRP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FE5718C5-2540-4C2D-ACAB-BCF6BE5221EC}"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7910BA80-0F0D-49AA-958B-B4AA5BD7548D}" type="slidenum">
              <a:rPr lang="he-IL" smtClean="0">
                <a:solidFill>
                  <a:srgbClr val="FFFFFF"/>
                </a:solidFill>
              </a:rPr>
              <a:pPr>
                <a:defRPr/>
              </a:pPr>
              <a:t>‹#›</a:t>
            </a:fld>
            <a:endParaRPr lang="en-US">
              <a:solidFill>
                <a:srgbClr val="FFFFFF"/>
              </a:solidFill>
            </a:endParaRP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Date Placeholder 4"/>
          <p:cNvSpPr>
            <a:spLocks noGrp="1"/>
          </p:cNvSpPr>
          <p:nvPr>
            <p:ph type="dt" sz="half" idx="10"/>
          </p:nvPr>
        </p:nvSpPr>
        <p:spPr/>
        <p:txBody>
          <a:body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p>
            <a:pPr>
              <a:defRPr/>
            </a:pPr>
            <a:fld id="{962C3538-0900-4497-BD7D-FC0FE4113039}"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pPr>
              <a:defRPr/>
            </a:pPr>
            <a:endParaRPr lang="en-US">
              <a:solidFill>
                <a:srgbClr val="FFFFFF"/>
              </a:solidFill>
            </a:endParaRPr>
          </a:p>
        </p:txBody>
      </p:sp>
      <p:sp>
        <p:nvSpPr>
          <p:cNvPr id="8" name="Footer Placeholder 7"/>
          <p:cNvSpPr>
            <a:spLocks noGrp="1"/>
          </p:cNvSpPr>
          <p:nvPr>
            <p:ph type="ftr" sz="quarter" idx="11"/>
          </p:nvPr>
        </p:nvSpPr>
        <p:spPr/>
        <p:txBody>
          <a:bodyPr/>
          <a:lstStyle/>
          <a:p>
            <a:pPr>
              <a:defRPr/>
            </a:pPr>
            <a:endParaRPr lang="en-US">
              <a:solidFill>
                <a:srgbClr val="FFFFFF"/>
              </a:solidFill>
            </a:endParaRPr>
          </a:p>
        </p:txBody>
      </p:sp>
      <p:sp>
        <p:nvSpPr>
          <p:cNvPr id="9" name="Slide Number Placeholder 8"/>
          <p:cNvSpPr>
            <a:spLocks noGrp="1"/>
          </p:cNvSpPr>
          <p:nvPr>
            <p:ph type="sldNum" sz="quarter" idx="12"/>
          </p:nvPr>
        </p:nvSpPr>
        <p:spPr/>
        <p:txBody>
          <a:bodyPr/>
          <a:lstStyle/>
          <a:p>
            <a:pPr>
              <a:defRPr/>
            </a:pPr>
            <a:fld id="{C8160F83-DC04-4EB7-8759-72F5BCA5C8D8}" type="slidenum">
              <a:rPr lang="he-IL" smtClean="0">
                <a:solidFill>
                  <a:srgbClr val="FFFFFF"/>
                </a:solidFill>
              </a:rPr>
              <a:pPr>
                <a:defRPr/>
              </a:pPr>
              <a:t>‹#›</a:t>
            </a:fld>
            <a:endParaRPr lang="en-US">
              <a:solidFill>
                <a:srgbClr val="FFFFFF"/>
              </a:solidFill>
            </a:endParaRP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pPr>
              <a:defRPr/>
            </a:pPr>
            <a:endParaRPr lang="en-US">
              <a:solidFill>
                <a:srgbClr val="FFFFFF"/>
              </a:solidFill>
            </a:endParaRPr>
          </a:p>
        </p:txBody>
      </p:sp>
      <p:sp>
        <p:nvSpPr>
          <p:cNvPr id="4" name="Footer Placeholder 3"/>
          <p:cNvSpPr>
            <a:spLocks noGrp="1"/>
          </p:cNvSpPr>
          <p:nvPr>
            <p:ph type="ftr" sz="quarter" idx="11"/>
          </p:nvPr>
        </p:nvSpPr>
        <p:spPr/>
        <p:txBody>
          <a:bodyPr/>
          <a:lstStyle/>
          <a:p>
            <a:pPr>
              <a:defRPr/>
            </a:pPr>
            <a:endParaRPr lang="en-US">
              <a:solidFill>
                <a:srgbClr val="FFFFFF"/>
              </a:solidFill>
            </a:endParaRPr>
          </a:p>
        </p:txBody>
      </p:sp>
      <p:sp>
        <p:nvSpPr>
          <p:cNvPr id="5" name="Slide Number Placeholder 4"/>
          <p:cNvSpPr>
            <a:spLocks noGrp="1"/>
          </p:cNvSpPr>
          <p:nvPr>
            <p:ph type="sldNum" sz="quarter" idx="12"/>
          </p:nvPr>
        </p:nvSpPr>
        <p:spPr/>
        <p:txBody>
          <a:bodyPr/>
          <a:lstStyle/>
          <a:p>
            <a:pPr>
              <a:defRPr/>
            </a:pPr>
            <a:fld id="{7FD22188-6FB5-482C-A6E8-228477542EB1}"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FFFFFF"/>
              </a:solidFill>
            </a:endParaRPr>
          </a:p>
        </p:txBody>
      </p:sp>
      <p:sp>
        <p:nvSpPr>
          <p:cNvPr id="3" name="Footer Placeholder 2"/>
          <p:cNvSpPr>
            <a:spLocks noGrp="1"/>
          </p:cNvSpPr>
          <p:nvPr>
            <p:ph type="ftr" sz="quarter" idx="11"/>
          </p:nvPr>
        </p:nvSpPr>
        <p:spPr/>
        <p:txBody>
          <a:bodyPr/>
          <a:lstStyle/>
          <a:p>
            <a:pPr>
              <a:defRPr/>
            </a:pPr>
            <a:endParaRPr lang="en-US">
              <a:solidFill>
                <a:srgbClr val="FFFFFF"/>
              </a:solidFill>
            </a:endParaRPr>
          </a:p>
        </p:txBody>
      </p:sp>
      <p:sp>
        <p:nvSpPr>
          <p:cNvPr id="4" name="Slide Number Placeholder 3"/>
          <p:cNvSpPr>
            <a:spLocks noGrp="1"/>
          </p:cNvSpPr>
          <p:nvPr>
            <p:ph type="sldNum" sz="quarter" idx="12"/>
          </p:nvPr>
        </p:nvSpPr>
        <p:spPr/>
        <p:txBody>
          <a:bodyPr/>
          <a:lstStyle/>
          <a:p>
            <a:pPr>
              <a:defRPr/>
            </a:pPr>
            <a:fld id="{38DE4684-E785-4391-AE2B-6888D21669C7}"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p>
            <a:pPr>
              <a:defRPr/>
            </a:pPr>
            <a:fld id="{27FBFD35-1F3F-4492-9B1E-FF9F5F5897D8}" type="slidenum">
              <a:rPr lang="he-IL" smtClean="0">
                <a:solidFill>
                  <a:srgbClr val="FFFFFF"/>
                </a:solidFill>
              </a:rPr>
              <a:pPr>
                <a:defRPr/>
              </a:pPr>
              <a:t>‹#›</a:t>
            </a:fld>
            <a:endParaRPr lang="en-US">
              <a:solidFill>
                <a:srgbClr val="FFFFFF"/>
              </a:solidFill>
            </a:endParaRP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he-IL"/>
              <a:t>לחץ כדי לערוך סגנון כותרת של תבנית בסיס</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p>
            <a:pPr>
              <a:defRPr/>
            </a:pPr>
            <a:fld id="{8D74A079-8975-4EA4-97B4-07305DBF26BF}"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FDEAC089-5757-428C-9279-D6473589CA11}"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1AE9174B-5B30-481B-B77B-3C35F77085DF}" type="slidenum">
              <a:rPr lang="he-IL" smtClean="0">
                <a:solidFill>
                  <a:srgbClr val="FFFFFF"/>
                </a:solidFill>
              </a:rPr>
              <a:pPr>
                <a:defRPr/>
              </a:pPr>
              <a:t>‹#›</a:t>
            </a:fld>
            <a:endParaRPr lang="en-US">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fontAlgn="base">
              <a:spcBef>
                <a:spcPct val="0"/>
              </a:spcBef>
              <a:spcAft>
                <a:spcPct val="0"/>
              </a:spcAft>
              <a:defRPr/>
            </a:pPr>
            <a:endParaRPr lang="en-US">
              <a:solidFill>
                <a:srgbClr val="FFFFFF"/>
              </a:solidFill>
            </a:endParaRP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fontAlgn="base">
              <a:spcBef>
                <a:spcPct val="0"/>
              </a:spcBef>
              <a:spcAft>
                <a:spcPct val="0"/>
              </a:spcAft>
              <a:defRPr/>
            </a:pPr>
            <a:endParaRPr lang="en-US">
              <a:solidFill>
                <a:srgbClr val="FFFFFF"/>
              </a:solidFill>
            </a:endParaRP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pPr fontAlgn="base">
              <a:spcBef>
                <a:spcPct val="0"/>
              </a:spcBef>
              <a:spcAft>
                <a:spcPct val="0"/>
              </a:spcAft>
              <a:defRPr/>
            </a:pPr>
            <a:fld id="{567D141A-5B72-4CC7-8705-279A347FCC8D}" type="slidenum">
              <a:rPr lang="he-IL" smtClean="0">
                <a:solidFill>
                  <a:srgbClr val="FFFFFF"/>
                </a:solidFill>
              </a:rPr>
              <a:pPr fontAlgn="base">
                <a:spcBef>
                  <a:spcPct val="0"/>
                </a:spcBef>
                <a:spcAft>
                  <a:spcPct val="0"/>
                </a:spcAft>
                <a:defRPr/>
              </a:pPr>
              <a:t>‹#›</a:t>
            </a:fld>
            <a:endParaRPr lang="en-US">
              <a:solidFill>
                <a:srgbClr val="FFFFFF"/>
              </a:solidFill>
            </a:endParaRP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xStyles>
    <p:titleStyle>
      <a:lvl1pPr algn="l" defTabSz="914400" rtl="1" eaLnBrk="1" latinLnBrk="0" hangingPunct="1">
        <a:spcBef>
          <a:spcPct val="0"/>
        </a:spcBef>
        <a:buNone/>
        <a:defRPr sz="54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r" defTabSz="914400" rtl="1"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r" defTabSz="914400" rtl="1"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r" defTabSz="914400" rtl="1"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www.ranherbs.com/dic_values.asp?did=482&amp;vti=1" TargetMode="External"/><Relationship Id="rId13" Type="http://schemas.openxmlformats.org/officeDocument/2006/relationships/hyperlink" Target="http://www.ranherbs.com/dic_values.asp?did=535&amp;vti=1" TargetMode="External"/><Relationship Id="rId3" Type="http://schemas.openxmlformats.org/officeDocument/2006/relationships/hyperlink" Target="http://www.ranherbs.com/dic_values.asp?did=443&amp;vti=1" TargetMode="External"/><Relationship Id="rId7" Type="http://schemas.openxmlformats.org/officeDocument/2006/relationships/hyperlink" Target="http://www.ranherbs.com/dic_values.asp?did=478&amp;vti=1" TargetMode="External"/><Relationship Id="rId12" Type="http://schemas.openxmlformats.org/officeDocument/2006/relationships/hyperlink" Target="http://www.ranherbs.com/dic_values.asp?did=530&amp;vti=1" TargetMode="External"/><Relationship Id="rId2" Type="http://schemas.openxmlformats.org/officeDocument/2006/relationships/hyperlink" Target="http://www.ranherbs.com/dic_values.asp?did=442&amp;vti=1" TargetMode="External"/><Relationship Id="rId1" Type="http://schemas.openxmlformats.org/officeDocument/2006/relationships/slideLayout" Target="../slideLayouts/slideLayout2.xml"/><Relationship Id="rId6" Type="http://schemas.openxmlformats.org/officeDocument/2006/relationships/hyperlink" Target="http://www.ranherbs.com/dic_values.asp?did=463&amp;vti=1" TargetMode="External"/><Relationship Id="rId11" Type="http://schemas.openxmlformats.org/officeDocument/2006/relationships/hyperlink" Target="http://www.ranherbs.com/dic_values.asp?did=534&amp;vti=1" TargetMode="External"/><Relationship Id="rId5" Type="http://schemas.openxmlformats.org/officeDocument/2006/relationships/hyperlink" Target="http://www.ranherbs.com/dic_values.asp?did=445&amp;vti=1" TargetMode="External"/><Relationship Id="rId10" Type="http://schemas.openxmlformats.org/officeDocument/2006/relationships/hyperlink" Target="http://www.ranherbs.com/dic_values.asp?did=525&amp;vti=1" TargetMode="External"/><Relationship Id="rId4" Type="http://schemas.openxmlformats.org/officeDocument/2006/relationships/hyperlink" Target="http://www.ranherbs.com/dic_values.asp?did=444&amp;vti=1" TargetMode="External"/><Relationship Id="rId9" Type="http://schemas.openxmlformats.org/officeDocument/2006/relationships/hyperlink" Target="http://www.ranherbs.com/dic_values.asp?did=484&amp;vti=1" TargetMode="External"/><Relationship Id="rId14" Type="http://schemas.openxmlformats.org/officeDocument/2006/relationships/hyperlink" Target="http://www.ranherbs.com/dic_values.asp?did=543&amp;vti=1"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hyperlink" Target="http://www.ranherbs.com/dic_values.asp?did=483&amp;vti=1" TargetMode="External"/><Relationship Id="rId13" Type="http://schemas.openxmlformats.org/officeDocument/2006/relationships/hyperlink" Target="http://www.ranherbs.com/dic_values.asp?did=519&amp;vti=1" TargetMode="External"/><Relationship Id="rId3" Type="http://schemas.openxmlformats.org/officeDocument/2006/relationships/hyperlink" Target="http://www.ranherbs.com/dic_values.asp?did=487&amp;vti=1" TargetMode="External"/><Relationship Id="rId7" Type="http://schemas.openxmlformats.org/officeDocument/2006/relationships/hyperlink" Target="http://www.ranherbs.com/dic_values.asp?did=478&amp;vti=1" TargetMode="External"/><Relationship Id="rId12" Type="http://schemas.openxmlformats.org/officeDocument/2006/relationships/hyperlink" Target="http://www.ranherbs.com/dic_values.asp?did=514&amp;vti=1" TargetMode="External"/><Relationship Id="rId2" Type="http://schemas.openxmlformats.org/officeDocument/2006/relationships/hyperlink" Target="http://www.ranherbs.com/dic_values.asp?did=445&amp;vti=1" TargetMode="External"/><Relationship Id="rId16" Type="http://schemas.openxmlformats.org/officeDocument/2006/relationships/hyperlink" Target="http://www.ranherbs.com/dic_values.asp?did=540&amp;vti=1" TargetMode="External"/><Relationship Id="rId1" Type="http://schemas.openxmlformats.org/officeDocument/2006/relationships/slideLayout" Target="../slideLayouts/slideLayout2.xml"/><Relationship Id="rId6" Type="http://schemas.openxmlformats.org/officeDocument/2006/relationships/hyperlink" Target="http://www.ranherbs.com/dic_values.asp?did=470&amp;vti=1" TargetMode="External"/><Relationship Id="rId11" Type="http://schemas.openxmlformats.org/officeDocument/2006/relationships/hyperlink" Target="http://www.ranherbs.com/dic_values.asp?did=501&amp;vti=1" TargetMode="External"/><Relationship Id="rId5" Type="http://schemas.openxmlformats.org/officeDocument/2006/relationships/hyperlink" Target="http://www.ranherbs.com/dic_values.asp?did=463&amp;vti=1" TargetMode="External"/><Relationship Id="rId15" Type="http://schemas.openxmlformats.org/officeDocument/2006/relationships/hyperlink" Target="http://www.ranherbs.com/dic_values.asp?did=535&amp;vti=1" TargetMode="External"/><Relationship Id="rId10" Type="http://schemas.openxmlformats.org/officeDocument/2006/relationships/hyperlink" Target="http://www.ranherbs.com/dic_values.asp?did=485&amp;vti=1" TargetMode="External"/><Relationship Id="rId4" Type="http://schemas.openxmlformats.org/officeDocument/2006/relationships/hyperlink" Target="http://www.ranherbs.com/dic_values.asp?did=455&amp;vti=1" TargetMode="External"/><Relationship Id="rId9" Type="http://schemas.openxmlformats.org/officeDocument/2006/relationships/hyperlink" Target="http://www.ranherbs.com/dic_values.asp?did=477&amp;vti=1" TargetMode="External"/><Relationship Id="rId14" Type="http://schemas.openxmlformats.org/officeDocument/2006/relationships/hyperlink" Target="http://www.ranherbs.com/dic_values.asp?did=532&amp;vti=1"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ranherbs.com/dic_values.asp?did=359&amp;vti=2" TargetMode="External"/><Relationship Id="rId2" Type="http://schemas.openxmlformats.org/officeDocument/2006/relationships/hyperlink" Target="http://www.ranherbs.com/dic_values.asp?did=262&amp;vti=2" TargetMode="External"/><Relationship Id="rId1" Type="http://schemas.openxmlformats.org/officeDocument/2006/relationships/slideLayout" Target="../slideLayouts/slideLayout2.xml"/><Relationship Id="rId4" Type="http://schemas.openxmlformats.org/officeDocument/2006/relationships/hyperlink" Target="http://www.ranherbs.com/dic_values.asp?did=374&amp;vti=2"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www.ranherbs.com/dic_values.asp?did=535&amp;vti=1" TargetMode="External"/><Relationship Id="rId3" Type="http://schemas.openxmlformats.org/officeDocument/2006/relationships/hyperlink" Target="http://www.ranherbs.com/dic_values.asp?did=443&amp;vti=1" TargetMode="External"/><Relationship Id="rId7" Type="http://schemas.openxmlformats.org/officeDocument/2006/relationships/hyperlink" Target="http://www.ranherbs.com/dic_values.asp?did=519&amp;vti=1" TargetMode="External"/><Relationship Id="rId2" Type="http://schemas.openxmlformats.org/officeDocument/2006/relationships/hyperlink" Target="http://www.ranherbs.com/dic_values.asp?did=441&amp;vti=1" TargetMode="External"/><Relationship Id="rId1" Type="http://schemas.openxmlformats.org/officeDocument/2006/relationships/slideLayout" Target="../slideLayouts/slideLayout2.xml"/><Relationship Id="rId6" Type="http://schemas.openxmlformats.org/officeDocument/2006/relationships/hyperlink" Target="http://www.ranherbs.com/dic_values.asp?did=498&amp;vti=1" TargetMode="External"/><Relationship Id="rId5" Type="http://schemas.openxmlformats.org/officeDocument/2006/relationships/hyperlink" Target="http://www.ranherbs.com/dic_values.asp?did=457&amp;vti=1" TargetMode="External"/><Relationship Id="rId4" Type="http://schemas.openxmlformats.org/officeDocument/2006/relationships/hyperlink" Target="http://www.ranherbs.com/dic_values.asp?did=445&amp;vti=1"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ranherbs.com/dic_values.asp?did=553&amp;vti=3" TargetMode="External"/><Relationship Id="rId2" Type="http://schemas.openxmlformats.org/officeDocument/2006/relationships/hyperlink" Target="http://www.ranherbs.com/dic_values.asp?did=552&amp;vti=3" TargetMode="External"/><Relationship Id="rId1" Type="http://schemas.openxmlformats.org/officeDocument/2006/relationships/slideLayout" Target="../slideLayouts/slideLayout2.xml"/><Relationship Id="rId4" Type="http://schemas.openxmlformats.org/officeDocument/2006/relationships/hyperlink" Target="http://www.ranherbs.com/dic_values.asp?did=554&amp;vti=3"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www.ranherbs.com/dic_values.asp?did=590&amp;vti=3" TargetMode="External"/><Relationship Id="rId3" Type="http://schemas.openxmlformats.org/officeDocument/2006/relationships/hyperlink" Target="http://www.ranherbs.com/dic_values.asp?did=589&amp;vti=3" TargetMode="External"/><Relationship Id="rId7" Type="http://schemas.openxmlformats.org/officeDocument/2006/relationships/hyperlink" Target="http://www.ranherbs.com/dic_values.asp?did=596&amp;vti=3" TargetMode="External"/><Relationship Id="rId2" Type="http://schemas.openxmlformats.org/officeDocument/2006/relationships/hyperlink" Target="http://www.ranherbs.com/dic_values.asp?did=560&amp;vti=3" TargetMode="External"/><Relationship Id="rId1" Type="http://schemas.openxmlformats.org/officeDocument/2006/relationships/slideLayout" Target="../slideLayouts/slideLayout2.xml"/><Relationship Id="rId6" Type="http://schemas.openxmlformats.org/officeDocument/2006/relationships/hyperlink" Target="http://www.ranherbs.com/dic_values.asp?did=563&amp;vti=3" TargetMode="External"/><Relationship Id="rId5" Type="http://schemas.openxmlformats.org/officeDocument/2006/relationships/hyperlink" Target="http://www.ranherbs.com/dic_values.asp?did=562&amp;vti=3" TargetMode="External"/><Relationship Id="rId4" Type="http://schemas.openxmlformats.org/officeDocument/2006/relationships/hyperlink" Target="http://www.ranherbs.com/dic_values.asp?did=561&amp;vti=3"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ww.ranherbs.com/dic_values.asp?did=568&amp;vti=3" TargetMode="External"/><Relationship Id="rId7" Type="http://schemas.openxmlformats.org/officeDocument/2006/relationships/hyperlink" Target="http://www.ranherbs.com/dic_values.asp?did=597&amp;vti=3" TargetMode="External"/><Relationship Id="rId2" Type="http://schemas.openxmlformats.org/officeDocument/2006/relationships/hyperlink" Target="http://www.ranherbs.com/dic_values.asp?did=592&amp;vti=3" TargetMode="External"/><Relationship Id="rId1" Type="http://schemas.openxmlformats.org/officeDocument/2006/relationships/slideLayout" Target="../slideLayouts/slideLayout2.xml"/><Relationship Id="rId6" Type="http://schemas.openxmlformats.org/officeDocument/2006/relationships/hyperlink" Target="http://www.ranherbs.com/dic_values.asp?did=595&amp;vti=3" TargetMode="External"/><Relationship Id="rId5" Type="http://schemas.openxmlformats.org/officeDocument/2006/relationships/hyperlink" Target="http://www.ranherbs.com/dic_values.asp?did=593&amp;vti=3" TargetMode="External"/><Relationship Id="rId4" Type="http://schemas.openxmlformats.org/officeDocument/2006/relationships/hyperlink" Target="http://www.ranherbs.com/dic_values.asp?did=551&amp;vti=3"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www.ranherbs.com/dic_values.asp?did=524&amp;vti=1" TargetMode="External"/><Relationship Id="rId13" Type="http://schemas.openxmlformats.org/officeDocument/2006/relationships/hyperlink" Target="http://www.ranherbs.com/dic_values.asp?did=238&amp;vti=2" TargetMode="External"/><Relationship Id="rId3" Type="http://schemas.openxmlformats.org/officeDocument/2006/relationships/hyperlink" Target="http://www.ranherbs.com/dic_values.asp?did=455&amp;vti=1" TargetMode="External"/><Relationship Id="rId7" Type="http://schemas.openxmlformats.org/officeDocument/2006/relationships/hyperlink" Target="http://www.ranherbs.com/dic_values.asp?did=609&amp;vti=1" TargetMode="External"/><Relationship Id="rId12" Type="http://schemas.openxmlformats.org/officeDocument/2006/relationships/hyperlink" Target="http://www.ranherbs.com/dic_values.asp?did=374&amp;vti=2" TargetMode="External"/><Relationship Id="rId2" Type="http://schemas.openxmlformats.org/officeDocument/2006/relationships/hyperlink" Target="http://www.ranherbs.com/dic_values.asp?did=445&amp;vti=1" TargetMode="External"/><Relationship Id="rId16" Type="http://schemas.openxmlformats.org/officeDocument/2006/relationships/hyperlink" Target="http://www.ranherbs.com/dic_values.asp?did=420&amp;vti=2" TargetMode="External"/><Relationship Id="rId1" Type="http://schemas.openxmlformats.org/officeDocument/2006/relationships/slideLayout" Target="../slideLayouts/slideLayout2.xml"/><Relationship Id="rId6" Type="http://schemas.openxmlformats.org/officeDocument/2006/relationships/hyperlink" Target="http://www.ranherbs.com/dic_values.asp?did=498&amp;vti=1" TargetMode="External"/><Relationship Id="rId11" Type="http://schemas.openxmlformats.org/officeDocument/2006/relationships/hyperlink" Target="http://www.ranherbs.com/dic_values.asp?did=319&amp;vti=2" TargetMode="External"/><Relationship Id="rId5" Type="http://schemas.openxmlformats.org/officeDocument/2006/relationships/hyperlink" Target="http://www.ranherbs.com/dic_values.asp?did=481&amp;vti=1" TargetMode="External"/><Relationship Id="rId15" Type="http://schemas.openxmlformats.org/officeDocument/2006/relationships/hyperlink" Target="http://www.ranherbs.com/dic_values.asp?did=333&amp;vti=2" TargetMode="External"/><Relationship Id="rId10" Type="http://schemas.openxmlformats.org/officeDocument/2006/relationships/hyperlink" Target="http://www.ranherbs.com/dic_values.asp?did=535&amp;vti=1" TargetMode="External"/><Relationship Id="rId4" Type="http://schemas.openxmlformats.org/officeDocument/2006/relationships/hyperlink" Target="http://www.ranherbs.com/dic_values.asp?did=483&amp;vti=1" TargetMode="External"/><Relationship Id="rId9" Type="http://schemas.openxmlformats.org/officeDocument/2006/relationships/hyperlink" Target="http://www.ranherbs.com/dic_values.asp?did=530&amp;vti=1" TargetMode="External"/><Relationship Id="rId14" Type="http://schemas.openxmlformats.org/officeDocument/2006/relationships/hyperlink" Target="http://www.ranherbs.com/dic_values.asp?did=326&amp;vti=2"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0" y="0"/>
            <a:ext cx="9144000" cy="6858000"/>
          </a:xfrm>
        </p:spPr>
        <p:txBody>
          <a:bodyPr/>
          <a:lstStyle/>
          <a:p>
            <a:pPr eaLnBrk="1" hangingPunct="1">
              <a:lnSpc>
                <a:spcPct val="90000"/>
              </a:lnSpc>
              <a:defRPr/>
            </a:pPr>
            <a:r>
              <a:rPr lang="he-IL" sz="3600" b="1" i="1" dirty="0"/>
              <a:t>הטיפול הצמחי במחלות ממאירות</a:t>
            </a:r>
          </a:p>
          <a:p>
            <a:pPr eaLnBrk="1" hangingPunct="1">
              <a:lnSpc>
                <a:spcPct val="90000"/>
              </a:lnSpc>
              <a:defRPr/>
            </a:pPr>
            <a:endParaRPr lang="en-US" sz="3600" b="1" i="1" dirty="0"/>
          </a:p>
          <a:p>
            <a:pPr marL="0" indent="0" eaLnBrk="1" hangingPunct="1">
              <a:lnSpc>
                <a:spcPct val="90000"/>
              </a:lnSpc>
              <a:buNone/>
              <a:defRPr/>
            </a:pPr>
            <a:endParaRPr lang="he-IL" dirty="0"/>
          </a:p>
          <a:p>
            <a:pPr marL="0" indent="0" eaLnBrk="1" hangingPunct="1">
              <a:lnSpc>
                <a:spcPct val="90000"/>
              </a:lnSpc>
              <a:buNone/>
              <a:defRPr/>
            </a:pPr>
            <a:endParaRPr lang="he-IL" dirty="0"/>
          </a:p>
          <a:p>
            <a:pPr marL="0" indent="0" eaLnBrk="1" hangingPunct="1">
              <a:lnSpc>
                <a:spcPct val="90000"/>
              </a:lnSpc>
              <a:buNone/>
              <a:defRPr/>
            </a:pPr>
            <a:endParaRPr lang="he-IL" dirty="0"/>
          </a:p>
          <a:p>
            <a:pPr marL="0" indent="0" eaLnBrk="1" hangingPunct="1">
              <a:lnSpc>
                <a:spcPct val="90000"/>
              </a:lnSpc>
              <a:buNone/>
              <a:defRPr/>
            </a:pPr>
            <a:endParaRPr lang="he-IL" dirty="0"/>
          </a:p>
          <a:p>
            <a:pPr marL="0" indent="0" eaLnBrk="1" hangingPunct="1">
              <a:lnSpc>
                <a:spcPct val="90000"/>
              </a:lnSpc>
              <a:buNone/>
              <a:defRPr/>
            </a:pPr>
            <a:endParaRPr lang="he-IL" dirty="0"/>
          </a:p>
          <a:p>
            <a:pPr eaLnBrk="1" hangingPunct="1">
              <a:defRPr/>
            </a:pPr>
            <a:r>
              <a:rPr lang="he-IL" sz="2800" dirty="0"/>
              <a:t>כל הזכויות שמורות ליניב מורסיאנו, </a:t>
            </a:r>
            <a:r>
              <a:rPr lang="he-IL" sz="2800" dirty="0" err="1"/>
              <a:t>הרבליסט</a:t>
            </a:r>
            <a:r>
              <a:rPr lang="he-IL" sz="2800" dirty="0"/>
              <a:t> קליני(</a:t>
            </a:r>
            <a:r>
              <a:rPr lang="en-US" sz="2800" dirty="0" err="1"/>
              <a:t>Cl.H</a:t>
            </a:r>
            <a:r>
              <a:rPr lang="he-IL" sz="2800" dirty="0"/>
              <a:t>), נטורופת </a:t>
            </a:r>
            <a:r>
              <a:rPr lang="en-US" sz="2800" dirty="0"/>
              <a:t>N.D </a:t>
            </a:r>
            <a:r>
              <a:rPr lang="he-IL" sz="2800" dirty="0"/>
              <a:t> ,חבר איגוד ההרבליסטים </a:t>
            </a:r>
            <a:r>
              <a:rPr lang="he-IL" sz="2800" i="1" dirty="0"/>
              <a:t>האמריקאי  </a:t>
            </a:r>
            <a:r>
              <a:rPr lang="en-US" sz="2800" i="1" dirty="0"/>
              <a:t>RH(AHG)</a:t>
            </a:r>
            <a:r>
              <a:rPr lang="he-IL" sz="2800" i="1" dirty="0"/>
              <a:t>.</a:t>
            </a:r>
            <a:endParaRPr lang="en-US" sz="2800" i="1" dirty="0"/>
          </a:p>
          <a:p>
            <a:pPr eaLnBrk="1" hangingPunct="1">
              <a:defRPr/>
            </a:pPr>
            <a:r>
              <a:rPr lang="he-IL" sz="2800" i="1" dirty="0"/>
              <a:t>.                                                                                              </a:t>
            </a:r>
            <a:r>
              <a:rPr lang="en-US" sz="2800" i="1" dirty="0"/>
              <a:t> </a:t>
            </a:r>
            <a:r>
              <a:rPr lang="en-US" sz="2800" i="1" dirty="0" err="1"/>
              <a:t>Email:yaniv@ranpharma</a:t>
            </a:r>
            <a:r>
              <a:rPr lang="en-US" sz="2800" dirty="0" err="1"/>
              <a:t>.com</a:t>
            </a:r>
            <a:endParaRPr lang="he-IL" sz="2800" dirty="0"/>
          </a:p>
          <a:p>
            <a:pPr marL="0" indent="0" eaLnBrk="1" hangingPunct="1">
              <a:lnSpc>
                <a:spcPct val="90000"/>
              </a:lnSpc>
              <a:buNone/>
              <a:defRPr/>
            </a:pPr>
            <a:endParaRPr lang="en-US" dirty="0"/>
          </a:p>
        </p:txBody>
      </p:sp>
    </p:spTree>
    <p:extLst>
      <p:ext uri="{BB962C8B-B14F-4D97-AF65-F5344CB8AC3E}">
        <p14:creationId xmlns:p14="http://schemas.microsoft.com/office/powerpoint/2010/main" val="1712892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0" y="0"/>
            <a:ext cx="9144000" cy="6858000"/>
          </a:xfrm>
        </p:spPr>
        <p:txBody>
          <a:bodyPr/>
          <a:lstStyle/>
          <a:p>
            <a:endParaRPr lang="he-IL" dirty="0"/>
          </a:p>
          <a:p>
            <a:pPr eaLnBrk="1" hangingPunct="1">
              <a:lnSpc>
                <a:spcPct val="90000"/>
              </a:lnSpc>
              <a:defRPr/>
            </a:pPr>
            <a:r>
              <a:rPr lang="he-IL" dirty="0"/>
              <a:t>צמחים אנטי-סרטניים הינם צמחים בעלי מנגנוני פעולה המסייעים במניעה או בעיכוב התפתחותם של גידולים סרטניים. מנגנוני הפעולה העיקריים:</a:t>
            </a:r>
          </a:p>
          <a:p>
            <a:pPr eaLnBrk="1" hangingPunct="1">
              <a:lnSpc>
                <a:spcPct val="90000"/>
              </a:lnSpc>
              <a:defRPr/>
            </a:pPr>
            <a:r>
              <a:rPr lang="he-IL" dirty="0"/>
              <a:t>- עידוד </a:t>
            </a:r>
            <a:r>
              <a:rPr lang="he-IL" dirty="0" err="1"/>
              <a:t>אפופטוזיס</a:t>
            </a:r>
            <a:r>
              <a:rPr lang="he-IL" dirty="0"/>
              <a:t> (מוות תאי).</a:t>
            </a:r>
          </a:p>
          <a:p>
            <a:pPr eaLnBrk="1" hangingPunct="1">
              <a:lnSpc>
                <a:spcPct val="90000"/>
              </a:lnSpc>
              <a:defRPr/>
            </a:pPr>
            <a:r>
              <a:rPr lang="he-IL" dirty="0"/>
              <a:t>- תחרות על קולטנים מול חומרים קרצינוגניים </a:t>
            </a:r>
          </a:p>
          <a:p>
            <a:pPr eaLnBrk="1" hangingPunct="1">
              <a:lnSpc>
                <a:spcPct val="90000"/>
              </a:lnSpc>
              <a:defRPr/>
            </a:pPr>
            <a:r>
              <a:rPr lang="he-IL" dirty="0"/>
              <a:t>- נטרול חומרים קרצינוגניים.</a:t>
            </a:r>
          </a:p>
          <a:p>
            <a:pPr eaLnBrk="1" hangingPunct="1">
              <a:lnSpc>
                <a:spcPct val="90000"/>
              </a:lnSpc>
              <a:defRPr/>
            </a:pPr>
            <a:r>
              <a:rPr lang="he-IL" dirty="0"/>
              <a:t>- עירור תגובה חיסונית אנטי-סרטנית המתבטאת לעתים    קרובות בהפרשה של </a:t>
            </a:r>
            <a:r>
              <a:rPr lang="he-IL" dirty="0" err="1"/>
              <a:t>ציטוקינים</a:t>
            </a:r>
            <a:r>
              <a:rPr lang="he-IL" dirty="0"/>
              <a:t> שונים. </a:t>
            </a:r>
            <a:br>
              <a:rPr lang="he-IL" dirty="0"/>
            </a:br>
            <a:r>
              <a:rPr lang="he-IL" dirty="0"/>
              <a:t> -פעילות אנטי-</a:t>
            </a:r>
            <a:r>
              <a:rPr lang="he-IL" dirty="0" err="1"/>
              <a:t>אוקסידנטית</a:t>
            </a:r>
            <a:r>
              <a:rPr lang="he-IL" dirty="0"/>
              <a:t>:</a:t>
            </a:r>
            <a:br>
              <a:rPr lang="he-IL" dirty="0"/>
            </a:br>
            <a:endParaRPr lang="he-IL" dirty="0"/>
          </a:p>
        </p:txBody>
      </p:sp>
    </p:spTree>
    <p:extLst>
      <p:ext uri="{BB962C8B-B14F-4D97-AF65-F5344CB8AC3E}">
        <p14:creationId xmlns:p14="http://schemas.microsoft.com/office/powerpoint/2010/main" val="1478010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idx="1"/>
          </p:nvPr>
        </p:nvSpPr>
        <p:spPr>
          <a:xfrm>
            <a:off x="0" y="0"/>
            <a:ext cx="9144000" cy="6858000"/>
          </a:xfrm>
        </p:spPr>
        <p:txBody>
          <a:bodyPr/>
          <a:lstStyle/>
          <a:p>
            <a:pPr eaLnBrk="1" hangingPunct="1">
              <a:defRPr/>
            </a:pPr>
            <a:r>
              <a:rPr lang="he-IL"/>
              <a:t>הגדרות שונות של צמחי-מרפא בעלי פוטנציאל טיפולי במחלת הסרטן:</a:t>
            </a:r>
            <a:endParaRPr lang="en-US"/>
          </a:p>
        </p:txBody>
      </p:sp>
    </p:spTree>
    <p:extLst>
      <p:ext uri="{BB962C8B-B14F-4D97-AF65-F5344CB8AC3E}">
        <p14:creationId xmlns:p14="http://schemas.microsoft.com/office/powerpoint/2010/main" val="527820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0" y="0"/>
            <a:ext cx="9144000" cy="6858000"/>
          </a:xfrm>
        </p:spPr>
        <p:txBody>
          <a:bodyPr/>
          <a:lstStyle/>
          <a:p>
            <a:pPr eaLnBrk="1" hangingPunct="1">
              <a:defRPr/>
            </a:pPr>
            <a:r>
              <a:rPr lang="en-US"/>
              <a:t>Antioxidant</a:t>
            </a:r>
            <a:br>
              <a:rPr lang="he-IL"/>
            </a:br>
            <a:br>
              <a:rPr lang="he-IL"/>
            </a:br>
            <a:r>
              <a:rPr lang="he-IL"/>
              <a:t>צמחים בעלי השפעה נוגדת חמצון מכילים לעתים קרובות תרכובות פוליפנוליות דוגמת פלבונואידים ופרואנטוציאנידינים . חומרים אלה מונעים נזק חמצוני לרקמות הגוף על ידי ניטרול של מולקולות בעלות פוטנציאל מחמצן גבוהה (</a:t>
            </a:r>
            <a:r>
              <a:rPr lang="en-US"/>
              <a:t>ROS</a:t>
            </a:r>
            <a:r>
              <a:rPr lang="he-IL"/>
              <a:t>) והן משמשות בעיקר לטיפול ארוך טווח ולמניעה.</a:t>
            </a:r>
            <a:br>
              <a:rPr lang="he-IL"/>
            </a:br>
            <a:r>
              <a:rPr lang="he-IL"/>
              <a:t> </a:t>
            </a:r>
            <a:br>
              <a:rPr lang="he-IL"/>
            </a:br>
            <a:r>
              <a:rPr lang="he-IL"/>
              <a:t> </a:t>
            </a:r>
            <a:endParaRPr lang="en-US"/>
          </a:p>
        </p:txBody>
      </p:sp>
    </p:spTree>
    <p:extLst>
      <p:ext uri="{BB962C8B-B14F-4D97-AF65-F5344CB8AC3E}">
        <p14:creationId xmlns:p14="http://schemas.microsoft.com/office/powerpoint/2010/main" val="794795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idx="1"/>
          </p:nvPr>
        </p:nvSpPr>
        <p:spPr>
          <a:xfrm>
            <a:off x="0" y="0"/>
            <a:ext cx="9144000" cy="6858000"/>
          </a:xfrm>
        </p:spPr>
        <p:txBody>
          <a:bodyPr/>
          <a:lstStyle/>
          <a:p>
            <a:pPr eaLnBrk="1" hangingPunct="1">
              <a:defRPr/>
            </a:pPr>
            <a:r>
              <a:rPr lang="he-IL"/>
              <a:t>דוגמאות לצמחים בעלי פעילות אנטי-אוקסידנטית:</a:t>
            </a:r>
          </a:p>
          <a:p>
            <a:pPr eaLnBrk="1" hangingPunct="1">
              <a:defRPr/>
            </a:pPr>
            <a:r>
              <a:rPr lang="en-US"/>
              <a:t>Camellia sinensis</a:t>
            </a:r>
          </a:p>
          <a:p>
            <a:pPr eaLnBrk="1" hangingPunct="1">
              <a:defRPr/>
            </a:pPr>
            <a:r>
              <a:rPr lang="en-US"/>
              <a:t>Schizandra chinensis/Wu wei zi</a:t>
            </a:r>
          </a:p>
          <a:p>
            <a:pPr eaLnBrk="1" hangingPunct="1">
              <a:defRPr/>
            </a:pPr>
            <a:r>
              <a:rPr lang="en-US"/>
              <a:t>Ganoderma lucidum</a:t>
            </a:r>
          </a:p>
          <a:p>
            <a:pPr eaLnBrk="1" hangingPunct="1">
              <a:defRPr/>
            </a:pPr>
            <a:r>
              <a:rPr lang="en-US"/>
              <a:t>Curcuma longa</a:t>
            </a:r>
          </a:p>
        </p:txBody>
      </p:sp>
    </p:spTree>
    <p:extLst>
      <p:ext uri="{BB962C8B-B14F-4D97-AF65-F5344CB8AC3E}">
        <p14:creationId xmlns:p14="http://schemas.microsoft.com/office/powerpoint/2010/main" val="2527906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0" y="0"/>
            <a:ext cx="9144000" cy="6858000"/>
          </a:xfrm>
        </p:spPr>
        <p:txBody>
          <a:bodyPr/>
          <a:lstStyle/>
          <a:p>
            <a:pPr eaLnBrk="1" hangingPunct="1">
              <a:defRPr/>
            </a:pPr>
            <a:r>
              <a:rPr lang="he-IL" dirty="0"/>
              <a:t>נוגדי גידולים ממאירים  </a:t>
            </a:r>
            <a:r>
              <a:rPr lang="en-US" dirty="0" err="1"/>
              <a:t>Antitumour</a:t>
            </a:r>
            <a:br>
              <a:rPr lang="he-IL" dirty="0"/>
            </a:br>
            <a:br>
              <a:rPr lang="he-IL" dirty="0"/>
            </a:br>
            <a:r>
              <a:rPr lang="he-IL" dirty="0"/>
              <a:t>צמחים התוקפים ישירות את הגידולים הסרטניים. על פי רוב אלו הם צמחים ארסיים שיש לעשות בהם שימוש מושכל תחת פיקוח מקצועי הדוק. מנגנוני הפעולה של צמחים אלה דומה לזה של התרופות הכימותרפיות. אלו הם צמחים </a:t>
            </a:r>
            <a:r>
              <a:rPr lang="he-IL" dirty="0" err="1"/>
              <a:t>ציטוטוקסיים</a:t>
            </a:r>
            <a:r>
              <a:rPr lang="he-IL" dirty="0"/>
              <a:t>. </a:t>
            </a:r>
            <a:br>
              <a:rPr lang="he-IL" dirty="0"/>
            </a:br>
            <a:r>
              <a:rPr lang="he-IL" dirty="0"/>
              <a:t> </a:t>
            </a:r>
            <a:br>
              <a:rPr lang="he-IL" dirty="0"/>
            </a:br>
            <a:endParaRPr lang="en-US" dirty="0"/>
          </a:p>
        </p:txBody>
      </p:sp>
    </p:spTree>
    <p:extLst>
      <p:ext uri="{BB962C8B-B14F-4D97-AF65-F5344CB8AC3E}">
        <p14:creationId xmlns:p14="http://schemas.microsoft.com/office/powerpoint/2010/main" val="3149032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0" y="0"/>
            <a:ext cx="9144000" cy="6858000"/>
          </a:xfrm>
        </p:spPr>
        <p:txBody>
          <a:bodyPr/>
          <a:lstStyle/>
          <a:p>
            <a:pPr eaLnBrk="1" hangingPunct="1">
              <a:defRPr/>
            </a:pPr>
            <a:r>
              <a:rPr lang="he-IL" dirty="0"/>
              <a:t>דוגמאות לצמחים </a:t>
            </a:r>
            <a:r>
              <a:rPr lang="he-IL" dirty="0" err="1"/>
              <a:t>ציטוטוקסיים</a:t>
            </a:r>
            <a:r>
              <a:rPr lang="he-IL" dirty="0"/>
              <a:t>:</a:t>
            </a:r>
          </a:p>
          <a:p>
            <a:pPr eaLnBrk="1" hangingPunct="1">
              <a:defRPr/>
            </a:pPr>
            <a:r>
              <a:rPr lang="en-US" dirty="0" err="1"/>
              <a:t>Larrea</a:t>
            </a:r>
            <a:r>
              <a:rPr lang="en-US" dirty="0"/>
              <a:t> </a:t>
            </a:r>
            <a:r>
              <a:rPr lang="en-US" dirty="0" err="1"/>
              <a:t>mexicana</a:t>
            </a:r>
            <a:endParaRPr lang="en-US" dirty="0"/>
          </a:p>
          <a:p>
            <a:pPr eaLnBrk="1" hangingPunct="1">
              <a:defRPr/>
            </a:pPr>
            <a:r>
              <a:rPr lang="en-US" dirty="0" err="1"/>
              <a:t>Thuja</a:t>
            </a:r>
            <a:r>
              <a:rPr lang="en-US" dirty="0"/>
              <a:t> </a:t>
            </a:r>
            <a:r>
              <a:rPr lang="en-US" dirty="0" err="1"/>
              <a:t>occidentalis</a:t>
            </a:r>
            <a:endParaRPr lang="en-US" dirty="0"/>
          </a:p>
          <a:p>
            <a:pPr eaLnBrk="1" hangingPunct="1">
              <a:defRPr/>
            </a:pPr>
            <a:r>
              <a:rPr lang="en-US" dirty="0" err="1"/>
              <a:t>Scutellaria</a:t>
            </a:r>
            <a:r>
              <a:rPr lang="en-US" dirty="0"/>
              <a:t> </a:t>
            </a:r>
            <a:r>
              <a:rPr lang="en-US" dirty="0" err="1"/>
              <a:t>barbata</a:t>
            </a:r>
            <a:endParaRPr lang="en-US" dirty="0"/>
          </a:p>
        </p:txBody>
      </p:sp>
    </p:spTree>
    <p:extLst>
      <p:ext uri="{BB962C8B-B14F-4D97-AF65-F5344CB8AC3E}">
        <p14:creationId xmlns:p14="http://schemas.microsoft.com/office/powerpoint/2010/main" val="2352932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0" y="0"/>
            <a:ext cx="9144000" cy="6858000"/>
          </a:xfrm>
        </p:spPr>
        <p:txBody>
          <a:bodyPr/>
          <a:lstStyle/>
          <a:p>
            <a:pPr eaLnBrk="1" hangingPunct="1">
              <a:defRPr/>
            </a:pPr>
            <a:r>
              <a:rPr lang="he-IL"/>
              <a:t>נוגד דלקת </a:t>
            </a:r>
            <a:r>
              <a:rPr lang="en-US"/>
              <a:t>Anti-inflammatory</a:t>
            </a:r>
            <a:br>
              <a:rPr lang="he-IL"/>
            </a:br>
            <a:br>
              <a:rPr lang="he-IL"/>
            </a:br>
            <a:r>
              <a:rPr lang="he-IL"/>
              <a:t>מגוון של תרכובות פיטו-כימיות נוגדות דלקת בודד מצמחים שונים. לדוגמה: חומצה בוזוולית מגומי הלבונה; כורכומין משורש הכורכום; אזולנים מפרח הקמומיל; נגזרות של החומצה הסאליצילית מקליפת עץ הערבה. הוגדר מגוון של מנגנונים בהם צמחים מעכבים את התהליך הדלקתי; עיכוב של האנזימים </a:t>
            </a:r>
            <a:r>
              <a:rPr lang="en-US"/>
              <a:t>COX</a:t>
            </a:r>
            <a:r>
              <a:rPr lang="he-IL"/>
              <a:t> ו- </a:t>
            </a:r>
            <a:r>
              <a:rPr lang="en-US"/>
              <a:t>LOX</a:t>
            </a:r>
            <a:r>
              <a:rPr lang="he-IL"/>
              <a:t>; הגברת הפרשה של תרכובות קורטיקוסטרואידיאליות מבלוטת יותרת הכליה והפחתת פירוקם וסילוקם של חומרים אלה; הפחתת הזמינות של ציטוקינים מחוללי דלקת; השפעה על מערכת המשלים.</a:t>
            </a:r>
            <a:br>
              <a:rPr lang="he-IL"/>
            </a:br>
            <a:endParaRPr lang="en-US"/>
          </a:p>
        </p:txBody>
      </p:sp>
    </p:spTree>
    <p:extLst>
      <p:ext uri="{BB962C8B-B14F-4D97-AF65-F5344CB8AC3E}">
        <p14:creationId xmlns:p14="http://schemas.microsoft.com/office/powerpoint/2010/main" val="406998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0" y="0"/>
            <a:ext cx="9144000" cy="6858000"/>
          </a:xfrm>
        </p:spPr>
        <p:txBody>
          <a:bodyPr/>
          <a:lstStyle/>
          <a:p>
            <a:pPr eaLnBrk="1" hangingPunct="1">
              <a:defRPr/>
            </a:pPr>
            <a:r>
              <a:rPr lang="he-IL"/>
              <a:t>הצמחים נוגדי הדלקת משמשים בדרך-כלל בשלב האקוטי, כאשר יש צורך להקל בתסמינים דוגמת כאב, נפיחות ופגיעה בתפקוד. בשלב הכרוני של מחלות דלקתיות נעדיף צמחים מקבוצת המתמירים המפנים רעילות שלעתים קרובות הינה הסיבה הראשונית לחוסר האיזון שהוביל את הגוף להפעיל תגובה דלקתית בניסיון לפתור את אותו חוסר איזון.</a:t>
            </a:r>
            <a:br>
              <a:rPr lang="he-IL"/>
            </a:br>
            <a:r>
              <a:rPr lang="he-IL"/>
              <a:t> </a:t>
            </a:r>
            <a:br>
              <a:rPr lang="he-IL"/>
            </a:br>
            <a:r>
              <a:rPr lang="he-IL"/>
              <a:t> </a:t>
            </a:r>
            <a:endParaRPr lang="en-US"/>
          </a:p>
        </p:txBody>
      </p:sp>
    </p:spTree>
    <p:extLst>
      <p:ext uri="{BB962C8B-B14F-4D97-AF65-F5344CB8AC3E}">
        <p14:creationId xmlns:p14="http://schemas.microsoft.com/office/powerpoint/2010/main" val="16189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0" y="0"/>
            <a:ext cx="9144000" cy="6858000"/>
          </a:xfrm>
        </p:spPr>
        <p:txBody>
          <a:bodyPr/>
          <a:lstStyle/>
          <a:p>
            <a:pPr eaLnBrk="1" hangingPunct="1">
              <a:defRPr/>
            </a:pPr>
            <a:r>
              <a:rPr lang="he-IL"/>
              <a:t>מתמיר (אלטרטיבי) </a:t>
            </a:r>
            <a:r>
              <a:rPr lang="en-US"/>
              <a:t>Alterative</a:t>
            </a:r>
            <a:br>
              <a:rPr lang="he-IL"/>
            </a:br>
            <a:br>
              <a:rPr lang="he-IL"/>
            </a:br>
            <a:r>
              <a:rPr lang="he-IL"/>
              <a:t>הצמחים בקבוצה זו מנקזים הצטברויות רעלניות מן האורגניזם. במילים אחרות, צמחים אלה מקדמים דה-טוקסיפיקציה. יש מהם בעלי השפעה מובהקת יותר על אחד או אחדים מאיברי ההפרשה: לאחדים השפעה מודגשת על מערכת הלימפה המופקדת על ניקוז וטיהור הדם והרקמות בעוד שלאחרים השפעה ממריצה על פעילות הפינוי והטיהור המתרחשת בכבד, בכליות וכן בעור ובריאות.</a:t>
            </a:r>
            <a:br>
              <a:rPr lang="he-IL"/>
            </a:br>
            <a:endParaRPr lang="en-US"/>
          </a:p>
        </p:txBody>
      </p:sp>
    </p:spTree>
    <p:extLst>
      <p:ext uri="{BB962C8B-B14F-4D97-AF65-F5344CB8AC3E}">
        <p14:creationId xmlns:p14="http://schemas.microsoft.com/office/powerpoint/2010/main" val="2209412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0" y="0"/>
            <a:ext cx="9144000" cy="6858000"/>
          </a:xfrm>
        </p:spPr>
        <p:txBody>
          <a:bodyPr/>
          <a:lstStyle/>
          <a:p>
            <a:pPr eaLnBrk="1" hangingPunct="1">
              <a:defRPr/>
            </a:pPr>
            <a:r>
              <a:rPr lang="he-IL"/>
              <a:t>הצמחים מקטגוריה זו מטפלים בעיקר במחלות רעלניות כרוניות דוגמת דלקות מפרקים ועור, מחלות אוטואימוניות, סרטן וכדומה. עמדתה של הרפואה המסורתית היא שמחלות אלה מתפתחות לאורך שנים ומקורן בהצטברות של פסולת רעילה בגוף.</a:t>
            </a:r>
            <a:br>
              <a:rPr lang="he-IL"/>
            </a:br>
            <a:br>
              <a:rPr lang="he-IL"/>
            </a:br>
            <a:endParaRPr lang="en-US"/>
          </a:p>
        </p:txBody>
      </p:sp>
    </p:spTree>
    <p:extLst>
      <p:ext uri="{BB962C8B-B14F-4D97-AF65-F5344CB8AC3E}">
        <p14:creationId xmlns:p14="http://schemas.microsoft.com/office/powerpoint/2010/main" val="290170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idx="1"/>
          </p:nvPr>
        </p:nvSpPr>
        <p:spPr>
          <a:xfrm>
            <a:off x="0" y="0"/>
            <a:ext cx="9144000" cy="6858000"/>
          </a:xfrm>
        </p:spPr>
        <p:txBody>
          <a:bodyPr/>
          <a:lstStyle/>
          <a:p>
            <a:pPr eaLnBrk="1" hangingPunct="1">
              <a:defRPr/>
            </a:pPr>
            <a:r>
              <a:rPr lang="he-IL"/>
              <a:t>דוגמאות לצמחים מתמירים- </a:t>
            </a:r>
            <a:r>
              <a:rPr lang="en-US"/>
              <a:t>Alteratives</a:t>
            </a:r>
          </a:p>
          <a:p>
            <a:pPr eaLnBrk="1" hangingPunct="1">
              <a:defRPr/>
            </a:pPr>
            <a:r>
              <a:rPr lang="en-US"/>
              <a:t>Tabebuia impetiginosa</a:t>
            </a:r>
          </a:p>
          <a:p>
            <a:pPr eaLnBrk="1" hangingPunct="1">
              <a:defRPr/>
            </a:pPr>
            <a:r>
              <a:rPr lang="en-US"/>
              <a:t>Arctium lappa</a:t>
            </a:r>
          </a:p>
        </p:txBody>
      </p:sp>
    </p:spTree>
    <p:extLst>
      <p:ext uri="{BB962C8B-B14F-4D97-AF65-F5344CB8AC3E}">
        <p14:creationId xmlns:p14="http://schemas.microsoft.com/office/powerpoint/2010/main" val="2504665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0" y="0"/>
            <a:ext cx="9144000" cy="6858000"/>
          </a:xfrm>
        </p:spPr>
        <p:txBody>
          <a:bodyPr/>
          <a:lstStyle/>
          <a:p>
            <a:pPr eaLnBrk="1" hangingPunct="1">
              <a:defRPr/>
            </a:pPr>
            <a:r>
              <a:rPr lang="he-IL"/>
              <a:t>מנקז לימפתי </a:t>
            </a:r>
            <a:r>
              <a:rPr lang="en-US"/>
              <a:t>Lymphatic</a:t>
            </a:r>
            <a:br>
              <a:rPr lang="he-IL"/>
            </a:br>
            <a:br>
              <a:rPr lang="he-IL"/>
            </a:br>
            <a:r>
              <a:rPr lang="he-IL"/>
              <a:t>צמחים המשפרים זרימת נוזל הלימפה. הצמחים האלטרטיבים הלימפתיים מעוררים את פעילות המערכת </a:t>
            </a:r>
            <a:r>
              <a:rPr lang="en-US"/>
              <a:t>  </a:t>
            </a:r>
            <a:r>
              <a:rPr lang="he-IL"/>
              <a:t>החיסונית  ובאופן זה משפרים תהליכים של טיהור האורגניזם מפסולת ומאנטיגנים שונים. הם משמשים בתהליכי ניקוי (דה-טוקסיפיקציה) ובמצבים של נפיחות חריגה של קשרי הלימפה.</a:t>
            </a:r>
            <a:br>
              <a:rPr lang="he-IL"/>
            </a:br>
            <a:r>
              <a:rPr lang="he-IL"/>
              <a:t> </a:t>
            </a:r>
            <a:br>
              <a:rPr lang="he-IL"/>
            </a:br>
            <a:r>
              <a:rPr lang="he-IL"/>
              <a:t> </a:t>
            </a:r>
            <a:endParaRPr lang="en-US"/>
          </a:p>
        </p:txBody>
      </p:sp>
    </p:spTree>
    <p:extLst>
      <p:ext uri="{BB962C8B-B14F-4D97-AF65-F5344CB8AC3E}">
        <p14:creationId xmlns:p14="http://schemas.microsoft.com/office/powerpoint/2010/main" val="113866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idx="1"/>
          </p:nvPr>
        </p:nvSpPr>
        <p:spPr>
          <a:xfrm>
            <a:off x="0" y="0"/>
            <a:ext cx="9144000" cy="6858000"/>
          </a:xfrm>
        </p:spPr>
        <p:txBody>
          <a:bodyPr/>
          <a:lstStyle/>
          <a:p>
            <a:pPr eaLnBrk="1" hangingPunct="1">
              <a:defRPr/>
            </a:pPr>
            <a:r>
              <a:rPr lang="he-IL"/>
              <a:t>דוגמאות למנקזים לימפטיים:</a:t>
            </a:r>
          </a:p>
          <a:p>
            <a:pPr eaLnBrk="1" hangingPunct="1">
              <a:defRPr/>
            </a:pPr>
            <a:r>
              <a:rPr lang="en-US"/>
              <a:t>Galium aparine</a:t>
            </a:r>
          </a:p>
          <a:p>
            <a:pPr eaLnBrk="1" hangingPunct="1">
              <a:defRPr/>
            </a:pPr>
            <a:r>
              <a:rPr lang="en-US"/>
              <a:t>Iris versicolor</a:t>
            </a:r>
          </a:p>
        </p:txBody>
      </p:sp>
    </p:spTree>
    <p:extLst>
      <p:ext uri="{BB962C8B-B14F-4D97-AF65-F5344CB8AC3E}">
        <p14:creationId xmlns:p14="http://schemas.microsoft.com/office/powerpoint/2010/main" val="3886647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idx="1"/>
          </p:nvPr>
        </p:nvSpPr>
        <p:spPr>
          <a:xfrm>
            <a:off x="0" y="0"/>
            <a:ext cx="9144000" cy="6858000"/>
          </a:xfrm>
        </p:spPr>
        <p:txBody>
          <a:bodyPr/>
          <a:lstStyle/>
          <a:p>
            <a:pPr eaLnBrk="1" hangingPunct="1">
              <a:buFont typeface="Wingdings" pitchFamily="2" charset="2"/>
              <a:buNone/>
              <a:defRPr/>
            </a:pPr>
            <a:r>
              <a:rPr lang="he-IL"/>
              <a:t>                </a:t>
            </a:r>
            <a:r>
              <a:rPr lang="he-IL" sz="4000"/>
              <a:t>  אסטרטגיות טיפוליות(צמחיות)</a:t>
            </a:r>
          </a:p>
          <a:p>
            <a:pPr eaLnBrk="1" hangingPunct="1">
              <a:buFont typeface="Wingdings" pitchFamily="2" charset="2"/>
              <a:buNone/>
              <a:defRPr/>
            </a:pPr>
            <a:r>
              <a:rPr lang="he-IL"/>
              <a:t>1.טיפול משלים:</a:t>
            </a:r>
          </a:p>
          <a:p>
            <a:pPr eaLnBrk="1" hangingPunct="1">
              <a:buFont typeface="Wingdings" pitchFamily="2" charset="2"/>
              <a:buNone/>
              <a:defRPr/>
            </a:pPr>
            <a:r>
              <a:rPr lang="he-IL"/>
              <a:t>    טיפול אשר ינתן במקביל לטיפול הקונבנציונלי.לרוב יתמקד הטיפול בחיזוק הויטליות,תמיכה בספירות הדם השונות,הגברת היעילות של הטיפול הקונבנציונלי ומיתון תופעות הלוואי שלו.</a:t>
            </a:r>
            <a:endParaRPr lang="en-US"/>
          </a:p>
        </p:txBody>
      </p:sp>
    </p:spTree>
    <p:extLst>
      <p:ext uri="{BB962C8B-B14F-4D97-AF65-F5344CB8AC3E}">
        <p14:creationId xmlns:p14="http://schemas.microsoft.com/office/powerpoint/2010/main" val="147023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idx="1"/>
          </p:nvPr>
        </p:nvSpPr>
        <p:spPr>
          <a:xfrm>
            <a:off x="0" y="0"/>
            <a:ext cx="9144000" cy="6858000"/>
          </a:xfrm>
        </p:spPr>
        <p:txBody>
          <a:bodyPr/>
          <a:lstStyle/>
          <a:p>
            <a:pPr eaLnBrk="1" hangingPunct="1">
              <a:defRPr/>
            </a:pPr>
            <a:r>
              <a:rPr lang="he-IL"/>
              <a:t>2.טיפול אנטי-סרטני ישיר:</a:t>
            </a:r>
          </a:p>
          <a:p>
            <a:pPr eaLnBrk="1" hangingPunct="1">
              <a:defRPr/>
            </a:pPr>
            <a:r>
              <a:rPr lang="he-IL"/>
              <a:t>טיפול זה הינו המורכב ביותר,שכן הוא כולל צמחים מקבוצת המתמירים והמנקזים,צמחים נוגדי גידול ישירים וצמחים אנטי-סרטניים/תומכים ע"פי הצורך.</a:t>
            </a:r>
            <a:endParaRPr lang="en-US"/>
          </a:p>
        </p:txBody>
      </p:sp>
    </p:spTree>
    <p:extLst>
      <p:ext uri="{BB962C8B-B14F-4D97-AF65-F5344CB8AC3E}">
        <p14:creationId xmlns:p14="http://schemas.microsoft.com/office/powerpoint/2010/main" val="2299606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idx="1"/>
          </p:nvPr>
        </p:nvSpPr>
        <p:spPr>
          <a:xfrm>
            <a:off x="0" y="0"/>
            <a:ext cx="9144000" cy="6858000"/>
          </a:xfrm>
        </p:spPr>
        <p:txBody>
          <a:bodyPr/>
          <a:lstStyle/>
          <a:p>
            <a:pPr eaLnBrk="1" hangingPunct="1">
              <a:defRPr/>
            </a:pPr>
            <a:r>
              <a:rPr lang="he-IL"/>
              <a:t>3.טיפול מונע/תומך:</a:t>
            </a:r>
          </a:p>
          <a:p>
            <a:pPr eaLnBrk="1" hangingPunct="1">
              <a:defRPr/>
            </a:pPr>
            <a:r>
              <a:rPr lang="he-IL"/>
              <a:t>טיפול זה יכל להנתן בכל שלב של המחלה ואף יתאים לאדם בריא כתחזוקה יומית.לרוב מקובל לתת טיפול זה לחולים בשלב ה"רמיסיה",שבו המחלה נעלמה לכאורה,או בהפוגות שבין סדרות הטיפולים הקונבנציונליים(כימותרפיה,רדיותרפיה),למרות שניתן ואף רצוי ליטול מהם ללא הפסקה,ובכמות גדולה גם בזמן הטיפול הקונבנציונלי.</a:t>
            </a:r>
            <a:endParaRPr lang="en-US"/>
          </a:p>
        </p:txBody>
      </p:sp>
    </p:spTree>
    <p:extLst>
      <p:ext uri="{BB962C8B-B14F-4D97-AF65-F5344CB8AC3E}">
        <p14:creationId xmlns:p14="http://schemas.microsoft.com/office/powerpoint/2010/main" val="143924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a:xfrm>
            <a:off x="0" y="0"/>
            <a:ext cx="9144000" cy="6858000"/>
          </a:xfrm>
        </p:spPr>
        <p:txBody>
          <a:bodyPr/>
          <a:lstStyle/>
          <a:p>
            <a:pPr eaLnBrk="1" hangingPunct="1">
              <a:defRPr/>
            </a:pPr>
            <a:r>
              <a:rPr lang="he-IL"/>
              <a:t>1.צמחי מרפא-טיפול תומך:</a:t>
            </a:r>
          </a:p>
          <a:p>
            <a:pPr eaLnBrk="1" hangingPunct="1">
              <a:defRPr/>
            </a:pPr>
            <a:r>
              <a:rPr lang="he-IL"/>
              <a:t>צמחים לטיפול בחוסר אנרגיה,תשישות ועייפות,ירידה בכדוריות הדם הלבנות,האדומות ובטסיות הדם:</a:t>
            </a:r>
          </a:p>
          <a:p>
            <a:pPr eaLnBrk="1" hangingPunct="1">
              <a:defRPr/>
            </a:pPr>
            <a:r>
              <a:rPr lang="en-US"/>
              <a:t> </a:t>
            </a:r>
          </a:p>
        </p:txBody>
      </p:sp>
    </p:spTree>
    <p:extLst>
      <p:ext uri="{BB962C8B-B14F-4D97-AF65-F5344CB8AC3E}">
        <p14:creationId xmlns:p14="http://schemas.microsoft.com/office/powerpoint/2010/main" val="336784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a:xfrm>
            <a:off x="0" y="0"/>
            <a:ext cx="9144000" cy="6858000"/>
          </a:xfrm>
        </p:spPr>
        <p:txBody>
          <a:bodyPr/>
          <a:lstStyle/>
          <a:p>
            <a:pPr eaLnBrk="1" hangingPunct="1">
              <a:defRPr/>
            </a:pPr>
            <a:r>
              <a:rPr lang="en-US"/>
              <a:t>Astragalus membranaseus            </a:t>
            </a:r>
          </a:p>
          <a:p>
            <a:pPr eaLnBrk="1" hangingPunct="1">
              <a:defRPr/>
            </a:pPr>
            <a:r>
              <a:rPr lang="he-IL"/>
              <a:t>ניסוי קליני שנערך בסין (1995) בדק את ההשפעה של אסטרגלוס על 115 בני אדם שסבלו מ</a:t>
            </a:r>
            <a:r>
              <a:rPr lang="he-IL" b="1"/>
              <a:t>לויקופניה</a:t>
            </a:r>
            <a:r>
              <a:rPr lang="he-IL"/>
              <a:t> (מיעוט כדוריות דם לבנות). החולים חולקו לשתי קבוצות. קבוצה א' קיבלה תמצית נוזלית שוות ערך ל- 15 גרם אסטרגלוס, פעמיים ביום, ואילו קבוצה ב' קיבלה נוזל שווה ערך ל- 5 גרם אסטרגלוס פעמיים ביום. לאחר שמונה שבועות נמצא כי חל שיפור בשיעור של 82.76% במצבם של המטופלים בקבוצה א' לעומת שיעור שיפור של 47.37% בקבוצה ב'. החוקרים סבורים כי הצמח יעיל בטיפול בלויקופניה ושהגדלת המינון תשפר את יעילותו.1</a:t>
            </a:r>
            <a:endParaRPr lang="en-US"/>
          </a:p>
        </p:txBody>
      </p:sp>
    </p:spTree>
    <p:extLst>
      <p:ext uri="{BB962C8B-B14F-4D97-AF65-F5344CB8AC3E}">
        <p14:creationId xmlns:p14="http://schemas.microsoft.com/office/powerpoint/2010/main" val="2715798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idx="1"/>
          </p:nvPr>
        </p:nvSpPr>
        <p:spPr>
          <a:xfrm>
            <a:off x="0" y="0"/>
            <a:ext cx="9144000" cy="6858000"/>
          </a:xfrm>
        </p:spPr>
        <p:txBody>
          <a:bodyPr/>
          <a:lstStyle/>
          <a:p>
            <a:pPr eaLnBrk="1" hangingPunct="1">
              <a:defRPr/>
            </a:pPr>
            <a:r>
              <a:rPr lang="he-IL" dirty="0"/>
              <a:t>ניסוי קליני סיני (2005) בדק את ההשפעה של הזרקת </a:t>
            </a:r>
            <a:r>
              <a:rPr lang="he-IL" dirty="0" err="1"/>
              <a:t>אסטרגלוס</a:t>
            </a:r>
            <a:r>
              <a:rPr lang="he-IL" dirty="0"/>
              <a:t> על רמות בפלזמה של גורמים הקשורים </a:t>
            </a:r>
            <a:r>
              <a:rPr lang="he-IL" dirty="0" err="1"/>
              <a:t>ל</a:t>
            </a:r>
            <a:r>
              <a:rPr lang="he-IL" b="1" dirty="0" err="1"/>
              <a:t>אפופטוזיס</a:t>
            </a:r>
            <a:r>
              <a:rPr lang="he-IL" dirty="0"/>
              <a:t> (מוות מבוקר של תאים) בחולים מבוגרים הסובלים מאי ספיקת לב כרונית. 72 בני אדם חולקו לשתי קבוצות שוות, כאשר החולים בקבוצה אחת טופלו </a:t>
            </a:r>
            <a:r>
              <a:rPr lang="he-IL" dirty="0" err="1"/>
              <a:t>באסטרגלוס</a:t>
            </a:r>
            <a:r>
              <a:rPr lang="he-IL" dirty="0"/>
              <a:t> ואילו החולים בקבוצה השנייה קיבלו טיפול קונבנציונלי. לאחר חודש נבדקו הרמות בפלזמה של </a:t>
            </a:r>
            <a:r>
              <a:rPr lang="en-US" dirty="0" err="1"/>
              <a:t>sFas</a:t>
            </a:r>
            <a:r>
              <a:rPr lang="en-US" dirty="0"/>
              <a:t>, </a:t>
            </a:r>
            <a:r>
              <a:rPr lang="en-US" dirty="0" err="1"/>
              <a:t>sFasL</a:t>
            </a:r>
            <a:r>
              <a:rPr lang="en-US" dirty="0"/>
              <a:t>, TNF</a:t>
            </a:r>
            <a:r>
              <a:rPr lang="he-IL" dirty="0"/>
              <a:t>-  ו- </a:t>
            </a:r>
            <a:r>
              <a:rPr lang="en-US" dirty="0"/>
              <a:t>IL-6</a:t>
            </a:r>
            <a:r>
              <a:rPr lang="he-IL" dirty="0"/>
              <a:t> - גורמים הקשורים בהפעלה של </a:t>
            </a:r>
            <a:r>
              <a:rPr lang="he-IL" dirty="0" err="1"/>
              <a:t>אפופטוזיס</a:t>
            </a:r>
            <a:r>
              <a:rPr lang="he-IL" dirty="0"/>
              <a:t>. </a:t>
            </a:r>
            <a:endParaRPr lang="en-US" dirty="0"/>
          </a:p>
        </p:txBody>
      </p:sp>
    </p:spTree>
    <p:extLst>
      <p:ext uri="{BB962C8B-B14F-4D97-AF65-F5344CB8AC3E}">
        <p14:creationId xmlns:p14="http://schemas.microsoft.com/office/powerpoint/2010/main" val="2079701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a:xfrm>
            <a:off x="0" y="0"/>
            <a:ext cx="9144000" cy="6858000"/>
          </a:xfrm>
        </p:spPr>
        <p:txBody>
          <a:bodyPr/>
          <a:lstStyle/>
          <a:p>
            <a:pPr eaLnBrk="1" hangingPunct="1">
              <a:defRPr/>
            </a:pPr>
            <a:r>
              <a:rPr lang="he-IL"/>
              <a:t>כמו כן נבדקו מדדים שונים הקשורים בתפקוד החדר השמאלי בלב (נפח בשלב הסיסטולי והדיאסטולי, ופליטת הדם). התוצאות הראו כי חל שיפור במדדי </a:t>
            </a:r>
            <a:r>
              <a:rPr lang="he-IL" b="1"/>
              <a:t>תפקוד הלב</a:t>
            </a:r>
            <a:r>
              <a:rPr lang="he-IL"/>
              <a:t> בשתי הקבוצות, אך כי השיפור היה משמעותי יותר בקבוצת המחקר בהשוואה לקבוצת הביקורת. כמו כן, רמות הגורמים השונים לאפופטוזיס שנבדקו היו נמוכות יותר, משמעותית, בקבוצת המחקר בהשוואה לקבוצה הביקורת לאחר הטיפול, וכן בהשוואה למצב לפני הטיפול.4 </a:t>
            </a:r>
            <a:endParaRPr lang="en-US"/>
          </a:p>
          <a:p>
            <a:pPr eaLnBrk="1" hangingPunct="1">
              <a:defRPr/>
            </a:pPr>
            <a:endParaRPr lang="en-US"/>
          </a:p>
        </p:txBody>
      </p:sp>
    </p:spTree>
    <p:extLst>
      <p:ext uri="{BB962C8B-B14F-4D97-AF65-F5344CB8AC3E}">
        <p14:creationId xmlns:p14="http://schemas.microsoft.com/office/powerpoint/2010/main" val="3728016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a:xfrm>
            <a:off x="0" y="0"/>
            <a:ext cx="9144000" cy="6858000"/>
          </a:xfrm>
        </p:spPr>
        <p:txBody>
          <a:bodyPr/>
          <a:lstStyle/>
          <a:p>
            <a:pPr eaLnBrk="1" hangingPunct="1">
              <a:defRPr/>
            </a:pPr>
            <a:r>
              <a:rPr lang="he-IL"/>
              <a:t>צוות אמריקני (2006) ערך מטא-אנליזה של תוצאות מחקרים קליניים שונים שבדקו השפעה של אסטרגלוס בחולי סרטן שמטופלים בכימוטרפיה (פלטיניום). נמצאו 34 ניסויים שבוצעו באופן אקראי ומפילוח התוצאות שלהם נמצא כי: ב- 12 ניסויים (סה"כ 940 מטופלים) דווח על ירידה ברמת הסיכון למוות לאחר 12 חודשים; ב- 30 ניסויים (2472 מטופלים) דווח על שיפור בתגובה של הגידול לטיפול. החוקרים סיכמו בכך שאסטרגלוס עשוי להועיל כאשר הוא משולב עם </a:t>
            </a:r>
            <a:r>
              <a:rPr lang="he-IL" b="1"/>
              <a:t>טיפול כימוטרפי</a:t>
            </a:r>
            <a:r>
              <a:rPr lang="he-IL"/>
              <a:t>.5</a:t>
            </a:r>
          </a:p>
          <a:p>
            <a:pPr eaLnBrk="1" hangingPunct="1">
              <a:defRPr/>
            </a:pPr>
            <a:br>
              <a:rPr lang="he-IL"/>
            </a:br>
            <a:endParaRPr lang="en-US"/>
          </a:p>
        </p:txBody>
      </p:sp>
    </p:spTree>
    <p:extLst>
      <p:ext uri="{BB962C8B-B14F-4D97-AF65-F5344CB8AC3E}">
        <p14:creationId xmlns:p14="http://schemas.microsoft.com/office/powerpoint/2010/main" val="3817295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0" y="0"/>
            <a:ext cx="9144000" cy="6858000"/>
          </a:xfrm>
        </p:spPr>
        <p:txBody>
          <a:bodyPr/>
          <a:lstStyle/>
          <a:p>
            <a:pPr eaLnBrk="1" hangingPunct="1">
              <a:defRPr/>
            </a:pPr>
            <a:r>
              <a:rPr lang="en-US"/>
              <a:t>Andrographis paniculatae            </a:t>
            </a:r>
            <a:r>
              <a:rPr lang="he-IL"/>
              <a:t> </a:t>
            </a:r>
          </a:p>
          <a:p>
            <a:pPr eaLnBrk="1" hangingPunct="1">
              <a:defRPr/>
            </a:pPr>
            <a:r>
              <a:rPr lang="he-IL"/>
              <a:t>מספר מחקרים שנערכו בהודו (2007) הראו כי לתמצית של הצמח וכן למרכיב הפעיל </a:t>
            </a:r>
            <a:r>
              <a:rPr lang="en-US"/>
              <a:t>Andrographolide</a:t>
            </a:r>
            <a:r>
              <a:rPr lang="he-IL"/>
              <a:t> </a:t>
            </a:r>
            <a:r>
              <a:rPr lang="he-IL" b="1"/>
              <a:t>פעילות נוגדת גידולים</a:t>
            </a:r>
            <a:r>
              <a:rPr lang="he-IL"/>
              <a:t>. נמצא כי הן התמצית והן המרכיב הפעיל ממריצים ייצור של לימפוציטים מסוג </a:t>
            </a:r>
            <a:r>
              <a:rPr lang="en-US"/>
              <a:t>T</a:t>
            </a:r>
            <a:r>
              <a:rPr lang="he-IL"/>
              <a:t> בעלי פעילות ציטוטוקסית, באמצעות הפרשה מוגברת של הציטוקינים </a:t>
            </a:r>
            <a:r>
              <a:rPr lang="en-US"/>
              <a:t>IL-2</a:t>
            </a:r>
            <a:r>
              <a:rPr lang="he-IL"/>
              <a:t> ו-</a:t>
            </a:r>
            <a:r>
              <a:rPr lang="en-US"/>
              <a:t>IFN</a:t>
            </a:r>
            <a:r>
              <a:rPr lang="he-IL"/>
              <a:t>- מתאי </a:t>
            </a:r>
            <a:r>
              <a:rPr lang="en-US"/>
              <a:t>T</a:t>
            </a:r>
            <a:r>
              <a:rPr lang="he-IL"/>
              <a:t> ועל ידי כך מעקבים את קצב הגדילה של גידולים.7,8 </a:t>
            </a:r>
            <a:endParaRPr lang="en-US"/>
          </a:p>
        </p:txBody>
      </p:sp>
    </p:spTree>
    <p:extLst>
      <p:ext uri="{BB962C8B-B14F-4D97-AF65-F5344CB8AC3E}">
        <p14:creationId xmlns:p14="http://schemas.microsoft.com/office/powerpoint/2010/main" val="297065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0" y="0"/>
            <a:ext cx="9144000" cy="6858000"/>
          </a:xfrm>
        </p:spPr>
        <p:txBody>
          <a:bodyPr/>
          <a:lstStyle/>
          <a:p>
            <a:pPr eaLnBrk="1" hangingPunct="1">
              <a:defRPr/>
            </a:pPr>
            <a:r>
              <a:rPr lang="en-US"/>
              <a:t>Withania somnifera                    </a:t>
            </a:r>
            <a:r>
              <a:rPr lang="he-IL"/>
              <a:t> </a:t>
            </a:r>
            <a:endParaRPr lang="en-US"/>
          </a:p>
          <a:p>
            <a:pPr eaLnBrk="1" hangingPunct="1">
              <a:defRPr/>
            </a:pPr>
            <a:r>
              <a:rPr lang="he-IL"/>
              <a:t>ניסוי קליני שנערך בשנת 1980 השווה בין מתן חלב מועשר בוויתניה ל-58 ילדים בגיל 8-12 במינון של שני גרם ליום למשך 60 יום לבין קבוצת ביקורת שקיבלה פלצבו. התוצאות הראו כי בקבוצת הילדים שקיבלו וויתניה נמצאה עלייה משמעותית ברמת ההמוגלובין והאלבומין בסרום. כמו כן נרשמה עלייה במשקל הילדים לעומת קבוצת הביקורת. החוקרים סיכמו את הניסוי במסקנה לפיה לוויתניה השפעה מעודדת גדילה ונוגדת </a:t>
            </a:r>
            <a:r>
              <a:rPr lang="he-IL" b="1"/>
              <a:t>אנמיה </a:t>
            </a:r>
            <a:r>
              <a:rPr lang="he-IL"/>
              <a:t>בילדים.1</a:t>
            </a:r>
            <a:endParaRPr lang="en-US"/>
          </a:p>
        </p:txBody>
      </p:sp>
    </p:spTree>
    <p:extLst>
      <p:ext uri="{BB962C8B-B14F-4D97-AF65-F5344CB8AC3E}">
        <p14:creationId xmlns:p14="http://schemas.microsoft.com/office/powerpoint/2010/main" val="755262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idx="1"/>
          </p:nvPr>
        </p:nvSpPr>
        <p:spPr>
          <a:xfrm>
            <a:off x="0" y="0"/>
            <a:ext cx="9144000" cy="6858000"/>
          </a:xfrm>
        </p:spPr>
        <p:txBody>
          <a:bodyPr/>
          <a:lstStyle/>
          <a:p>
            <a:pPr eaLnBrk="1" hangingPunct="1">
              <a:defRPr/>
            </a:pPr>
            <a:r>
              <a:rPr lang="he-IL"/>
              <a:t>מספר מחקרים שנערכו בסין (2007) מצאו כי מרכיב פעיל נוסף מהצמח, </a:t>
            </a:r>
            <a:r>
              <a:rPr lang="en-US"/>
              <a:t>Neoandrographolide</a:t>
            </a:r>
            <a:r>
              <a:rPr lang="he-IL"/>
              <a:t>, הוא בעל </a:t>
            </a:r>
            <a:r>
              <a:rPr lang="he-IL" b="1"/>
              <a:t>פעילות אנטי-דלקתית</a:t>
            </a:r>
            <a:r>
              <a:rPr lang="he-IL"/>
              <a:t>. מנגנוני הפעולה הינם מגוונים: מרכיב פעיל זה מעכב ייצור של </a:t>
            </a:r>
            <a:r>
              <a:rPr lang="en-US"/>
              <a:t>NO</a:t>
            </a:r>
            <a:r>
              <a:rPr lang="he-IL"/>
              <a:t> ו- </a:t>
            </a:r>
            <a:r>
              <a:rPr lang="en-US"/>
              <a:t>TNF-alfa</a:t>
            </a:r>
            <a:r>
              <a:rPr lang="he-IL"/>
              <a:t> ע"י תאים מאקרופאגים.9 כמו כן נמצא כי הוא מעכב את הביטוי של </a:t>
            </a:r>
            <a:r>
              <a:rPr lang="en-US"/>
              <a:t>iNOS</a:t>
            </a:r>
            <a:r>
              <a:rPr lang="he-IL"/>
              <a:t> ו-</a:t>
            </a:r>
            <a:r>
              <a:rPr lang="en-US"/>
              <a:t>COX-2</a:t>
            </a:r>
            <a:r>
              <a:rPr lang="he-IL"/>
              <a:t> במאקרופאגים פעילים, ככל הנראה באמצעות עיכוב של </a:t>
            </a:r>
            <a:r>
              <a:rPr lang="en-US"/>
              <a:t>p38</a:t>
            </a:r>
            <a:r>
              <a:rPr lang="he-IL"/>
              <a:t> 10</a:t>
            </a:r>
            <a:r>
              <a:rPr lang="en-US"/>
              <a:t>MAPK</a:t>
            </a:r>
            <a:r>
              <a:rPr lang="he-IL"/>
              <a:t>. </a:t>
            </a:r>
            <a:endParaRPr lang="en-US"/>
          </a:p>
        </p:txBody>
      </p:sp>
    </p:spTree>
    <p:extLst>
      <p:ext uri="{BB962C8B-B14F-4D97-AF65-F5344CB8AC3E}">
        <p14:creationId xmlns:p14="http://schemas.microsoft.com/office/powerpoint/2010/main" val="1742559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3"/>
          <p:cNvSpPr>
            <a:spLocks noGrp="1" noChangeArrowheads="1"/>
          </p:cNvSpPr>
          <p:nvPr>
            <p:ph idx="1"/>
          </p:nvPr>
        </p:nvSpPr>
        <p:spPr>
          <a:xfrm>
            <a:off x="0" y="0"/>
            <a:ext cx="9144000" cy="6858000"/>
          </a:xfrm>
        </p:spPr>
        <p:txBody>
          <a:bodyPr/>
          <a:lstStyle/>
          <a:p>
            <a:pPr eaLnBrk="1" hangingPunct="1">
              <a:defRPr/>
            </a:pPr>
            <a:r>
              <a:rPr lang="he-IL"/>
              <a:t>ניסוי קליני שנערך במטרה לבדוק השפעת מתן 3 גרם ויתניה למשך שנה על קבוצה שמנתה 101 גברים בריאים בגילים 50-59 מביא מספר ממצאים מרשימים. נמצאה עלייה משמעותית ברמות ההמוגלובין</a:t>
            </a:r>
            <a:r>
              <a:rPr lang="he-IL" b="1"/>
              <a:t> </a:t>
            </a:r>
            <a:r>
              <a:rPr lang="he-IL"/>
              <a:t>ובמספר תאי הדם האדומים, וכן עלייה ברמת המלנין בשיער והסידן בציפורניים. נמצאה גם ירידה ברמות ה</a:t>
            </a:r>
            <a:r>
              <a:rPr lang="he-IL" b="1"/>
              <a:t>כולסטרול</a:t>
            </a:r>
            <a:r>
              <a:rPr lang="he-IL"/>
              <a:t> והפחתה במדד שקיעת הדם (</a:t>
            </a:r>
            <a:r>
              <a:rPr lang="en-US"/>
              <a:t>ESR</a:t>
            </a:r>
            <a:r>
              <a:rPr lang="he-IL"/>
              <a:t>). בנוסף דווחו 71 אחוזים מבין המשתתפים על שיפור משמעותי ב</a:t>
            </a:r>
            <a:r>
              <a:rPr lang="he-IL" b="1"/>
              <a:t>תפקוד המיני</a:t>
            </a:r>
            <a:r>
              <a:rPr lang="he-IL"/>
              <a:t>.2 </a:t>
            </a:r>
            <a:endParaRPr lang="en-US"/>
          </a:p>
        </p:txBody>
      </p:sp>
    </p:spTree>
    <p:extLst>
      <p:ext uri="{BB962C8B-B14F-4D97-AF65-F5344CB8AC3E}">
        <p14:creationId xmlns:p14="http://schemas.microsoft.com/office/powerpoint/2010/main" val="2068581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0" y="0"/>
            <a:ext cx="9144000" cy="6858000"/>
          </a:xfrm>
        </p:spPr>
        <p:txBody>
          <a:bodyPr/>
          <a:lstStyle/>
          <a:p>
            <a:pPr eaLnBrk="1" hangingPunct="1">
              <a:defRPr/>
            </a:pPr>
            <a:r>
              <a:rPr lang="he-IL"/>
              <a:t>מחקר בבעלי חיים שנערך בשנת 1985 במטרה לבדוק ההשפעה האדפטוגנית של תמציות שורש הוויתניה הצביע אף הוא על מספר ממצאים מעניינים. לאחר מתן של 100 </a:t>
            </a:r>
            <a:r>
              <a:rPr lang="en-US"/>
              <a:t>mg\kg</a:t>
            </a:r>
            <a:r>
              <a:rPr lang="he-IL"/>
              <a:t> מתמצית הצמח במשך 8 חודשים נמצאה </a:t>
            </a:r>
            <a:r>
              <a:rPr lang="he-IL" b="1"/>
              <a:t>תוספת משקל</a:t>
            </a:r>
            <a:r>
              <a:rPr lang="he-IL"/>
              <a:t> משמעותית מבחינה סטטיסטית לעומת קבוצת הביקורת. כמו כן נמצא כי צאצאיהם של בעלי החיים בהם נערך הניסוי היו גדולים יותר באופן משמעותי.3 </a:t>
            </a:r>
            <a:endParaRPr lang="en-US"/>
          </a:p>
        </p:txBody>
      </p:sp>
    </p:spTree>
    <p:extLst>
      <p:ext uri="{BB962C8B-B14F-4D97-AF65-F5344CB8AC3E}">
        <p14:creationId xmlns:p14="http://schemas.microsoft.com/office/powerpoint/2010/main" val="311471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0" y="0"/>
            <a:ext cx="9144000" cy="6858000"/>
          </a:xfrm>
        </p:spPr>
        <p:txBody>
          <a:bodyPr/>
          <a:lstStyle/>
          <a:p>
            <a:pPr eaLnBrk="1" hangingPunct="1">
              <a:defRPr/>
            </a:pPr>
            <a:r>
              <a:rPr lang="he-IL"/>
              <a:t>במחקר נוסף שנערך בבעלי חיים בשנת 1987 נצפתה מניעה של ירידה ברמות תאי דם לבנים מסוג נויטרופילים הנגרמת על ידי תרופות ציטוטוקסיות (</a:t>
            </a:r>
            <a:r>
              <a:rPr lang="en-US"/>
              <a:t>Cyclophosphamide</a:t>
            </a:r>
            <a:r>
              <a:rPr lang="he-IL"/>
              <a:t>) בעקבות מתן תמצית משורש הוויתניה.4</a:t>
            </a:r>
            <a:endParaRPr lang="en-US"/>
          </a:p>
        </p:txBody>
      </p:sp>
    </p:spTree>
    <p:extLst>
      <p:ext uri="{BB962C8B-B14F-4D97-AF65-F5344CB8AC3E}">
        <p14:creationId xmlns:p14="http://schemas.microsoft.com/office/powerpoint/2010/main" val="1144709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noChangeArrowheads="1"/>
          </p:cNvSpPr>
          <p:nvPr>
            <p:ph idx="1"/>
          </p:nvPr>
        </p:nvSpPr>
        <p:spPr>
          <a:xfrm>
            <a:off x="0" y="0"/>
            <a:ext cx="9144000" cy="6858000"/>
          </a:xfrm>
        </p:spPr>
        <p:txBody>
          <a:bodyPr/>
          <a:lstStyle/>
          <a:p>
            <a:pPr eaLnBrk="1" hangingPunct="1">
              <a:defRPr/>
            </a:pPr>
            <a:r>
              <a:rPr lang="he-IL" b="1"/>
              <a:t>עלים:</a:t>
            </a:r>
            <a:endParaRPr lang="he-IL"/>
          </a:p>
          <a:p>
            <a:pPr eaLnBrk="1" hangingPunct="1">
              <a:defRPr/>
            </a:pPr>
            <a:r>
              <a:rPr lang="he-IL"/>
              <a:t> </a:t>
            </a:r>
          </a:p>
          <a:p>
            <a:pPr eaLnBrk="1" hangingPunct="1">
              <a:defRPr/>
            </a:pPr>
            <a:r>
              <a:rPr lang="he-IL"/>
              <a:t>במחקרים מהשנים 1967, 1970, 1976 הודגמה הפעילות האנטי סרטנית של החומר.</a:t>
            </a:r>
            <a:r>
              <a:rPr lang="en-US"/>
              <a:t>Withaferin A</a:t>
            </a:r>
            <a:r>
              <a:rPr lang="he-IL"/>
              <a:t> נמצאה פעילות משמעותית כנגד </a:t>
            </a:r>
            <a:r>
              <a:rPr lang="en-US"/>
              <a:t>Carcinoma Human nasopharyngeal</a:t>
            </a:r>
            <a:r>
              <a:rPr lang="he-IL"/>
              <a:t>. כן נמצא כי חומר זה מעכב את תהליך התחלקות התא בשלב המטאפאזה ב- </a:t>
            </a:r>
            <a:r>
              <a:rPr lang="en-US"/>
              <a:t>ascites Carcinoma cell Erlich</a:t>
            </a:r>
            <a:r>
              <a:rPr lang="he-IL"/>
              <a:t>.8-12</a:t>
            </a:r>
          </a:p>
          <a:p>
            <a:pPr eaLnBrk="1" hangingPunct="1">
              <a:defRPr/>
            </a:pPr>
            <a:br>
              <a:rPr lang="he-IL"/>
            </a:br>
            <a:endParaRPr lang="en-US"/>
          </a:p>
        </p:txBody>
      </p:sp>
    </p:spTree>
    <p:extLst>
      <p:ext uri="{BB962C8B-B14F-4D97-AF65-F5344CB8AC3E}">
        <p14:creationId xmlns:p14="http://schemas.microsoft.com/office/powerpoint/2010/main" val="1843688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idx="1"/>
          </p:nvPr>
        </p:nvSpPr>
        <p:spPr>
          <a:xfrm>
            <a:off x="0" y="0"/>
            <a:ext cx="9144000" cy="6858000"/>
          </a:xfrm>
        </p:spPr>
        <p:txBody>
          <a:bodyPr/>
          <a:lstStyle/>
          <a:p>
            <a:pPr eaLnBrk="1" hangingPunct="1">
              <a:defRPr/>
            </a:pPr>
            <a:r>
              <a:rPr lang="he-IL"/>
              <a:t>מחקר שנערך בהונג קונג (2004) מצא כי לשורשי הצמח </a:t>
            </a:r>
            <a:r>
              <a:rPr lang="he-IL" b="1"/>
              <a:t>פעילות נוגדת חמצון</a:t>
            </a:r>
            <a:r>
              <a:rPr lang="he-IL"/>
              <a:t>, בעיקר במניעת המוליזה של כדוריות דם אדומות (מצב בו מתבצע פירוק של כדוריות הדם האדומות).5</a:t>
            </a:r>
          </a:p>
          <a:p>
            <a:pPr eaLnBrk="1" hangingPunct="1">
              <a:defRPr/>
            </a:pPr>
            <a:endParaRPr lang="he-IL"/>
          </a:p>
          <a:p>
            <a:pPr eaLnBrk="1" hangingPunct="1">
              <a:defRPr/>
            </a:pPr>
            <a:r>
              <a:rPr lang="he-IL"/>
              <a:t>מחקר נוסף מצא כי מתן של תמציות מימיות ואלכוהוליות של הצמח הוביל ל</a:t>
            </a:r>
            <a:r>
              <a:rPr lang="he-IL" b="1"/>
              <a:t>עלייה בכמות כדוריות הדם האדומות והמוגלובין</a:t>
            </a:r>
            <a:r>
              <a:rPr lang="he-IL"/>
              <a:t>.</a:t>
            </a:r>
            <a:endParaRPr lang="en-US"/>
          </a:p>
        </p:txBody>
      </p:sp>
    </p:spTree>
    <p:extLst>
      <p:ext uri="{BB962C8B-B14F-4D97-AF65-F5344CB8AC3E}">
        <p14:creationId xmlns:p14="http://schemas.microsoft.com/office/powerpoint/2010/main" val="2400661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0" y="0"/>
            <a:ext cx="9144000" cy="6858000"/>
          </a:xfrm>
        </p:spPr>
        <p:txBody>
          <a:bodyPr/>
          <a:lstStyle/>
          <a:p>
            <a:pPr eaLnBrk="1" hangingPunct="1">
              <a:defRPr/>
            </a:pPr>
            <a:r>
              <a:rPr lang="en-US"/>
              <a:t>Eleutherococcus senticosus            </a:t>
            </a:r>
            <a:r>
              <a:rPr lang="he-IL"/>
              <a:t> </a:t>
            </a:r>
            <a:endParaRPr lang="en-US"/>
          </a:p>
          <a:p>
            <a:pPr eaLnBrk="1" hangingPunct="1">
              <a:defRPr/>
            </a:pPr>
            <a:r>
              <a:rPr lang="he-IL"/>
              <a:t>מחקר קליני הדגים המרצה משמעותית של פעילות חיסונית בחולי סרטן.(5) ממצאים אלו נתמכים על-ידי מחקר משנת 1987 בו נצפתה עלייה ברמות של </a:t>
            </a:r>
            <a:r>
              <a:rPr lang="en-US"/>
              <a:t>Natural killer cells</a:t>
            </a:r>
            <a:r>
              <a:rPr lang="he-IL"/>
              <a:t> ו- </a:t>
            </a:r>
            <a:r>
              <a:rPr lang="en-US"/>
              <a:t>T-helper cells</a:t>
            </a:r>
            <a:r>
              <a:rPr lang="he-IL"/>
              <a:t> בעקבות נטילת תמצית הצמח.(6)</a:t>
            </a:r>
          </a:p>
          <a:p>
            <a:pPr eaLnBrk="1" hangingPunct="1">
              <a:defRPr/>
            </a:pPr>
            <a:endParaRPr lang="he-IL"/>
          </a:p>
          <a:p>
            <a:pPr eaLnBrk="1" hangingPunct="1">
              <a:defRPr/>
            </a:pPr>
            <a:r>
              <a:rPr lang="he-IL"/>
              <a:t>קיימים צמחים נוספים הפועלים במנגנונים דומים כגון:</a:t>
            </a:r>
          </a:p>
          <a:p>
            <a:pPr eaLnBrk="1" hangingPunct="1">
              <a:defRPr/>
            </a:pPr>
            <a:r>
              <a:rPr lang="en-US"/>
              <a:t>Panax Ginseng,Atractylodes</a:t>
            </a:r>
          </a:p>
          <a:p>
            <a:pPr eaLnBrk="1" hangingPunct="1">
              <a:defRPr/>
            </a:pPr>
            <a:r>
              <a:rPr lang="he-IL"/>
              <a:t>ועוד.</a:t>
            </a:r>
          </a:p>
          <a:p>
            <a:pPr eaLnBrk="1" hangingPunct="1">
              <a:defRPr/>
            </a:pPr>
            <a:br>
              <a:rPr lang="he-IL"/>
            </a:br>
            <a:endParaRPr lang="en-US"/>
          </a:p>
        </p:txBody>
      </p:sp>
    </p:spTree>
    <p:extLst>
      <p:ext uri="{BB962C8B-B14F-4D97-AF65-F5344CB8AC3E}">
        <p14:creationId xmlns:p14="http://schemas.microsoft.com/office/powerpoint/2010/main" val="3992966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0" y="0"/>
            <a:ext cx="9144000" cy="6858000"/>
          </a:xfrm>
        </p:spPr>
        <p:txBody>
          <a:bodyPr/>
          <a:lstStyle/>
          <a:p>
            <a:pPr eaLnBrk="1" hangingPunct="1">
              <a:defRPr/>
            </a:pPr>
            <a:r>
              <a:rPr lang="he-IL"/>
              <a:t>2.צמחים בעלי פעילות אנטי-סרטנית ונוגדת גידולים:</a:t>
            </a:r>
            <a:endParaRPr lang="en-US"/>
          </a:p>
        </p:txBody>
      </p:sp>
    </p:spTree>
    <p:extLst>
      <p:ext uri="{BB962C8B-B14F-4D97-AF65-F5344CB8AC3E}">
        <p14:creationId xmlns:p14="http://schemas.microsoft.com/office/powerpoint/2010/main" val="2278404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idx="1"/>
          </p:nvPr>
        </p:nvSpPr>
        <p:spPr>
          <a:xfrm>
            <a:off x="0" y="0"/>
            <a:ext cx="9144000" cy="6858000"/>
          </a:xfrm>
        </p:spPr>
        <p:txBody>
          <a:bodyPr/>
          <a:lstStyle/>
          <a:p>
            <a:pPr eaLnBrk="1" hangingPunct="1">
              <a:defRPr/>
            </a:pPr>
            <a:r>
              <a:rPr lang="en-US"/>
              <a:t>Tabebuia impeteginosa</a:t>
            </a:r>
          </a:p>
          <a:p>
            <a:pPr eaLnBrk="1" hangingPunct="1">
              <a:defRPr/>
            </a:pPr>
            <a:r>
              <a:rPr lang="en-US"/>
              <a:t> </a:t>
            </a:r>
            <a:r>
              <a:rPr lang="he-IL"/>
              <a:t>טבבויה עלתה לכותרות כצמח אנטי-סרטני לאחר שנעשה בה שימוש בשנות ה-60 בבתי חולים בברזיל לטיפול בחולי סרטן סופניים. יחד עם זאת, אין מחקרים קליניים מסודרים על אודות פעילות הצמח בבני אדם.</a:t>
            </a:r>
            <a:endParaRPr lang="en-US"/>
          </a:p>
        </p:txBody>
      </p:sp>
    </p:spTree>
    <p:extLst>
      <p:ext uri="{BB962C8B-B14F-4D97-AF65-F5344CB8AC3E}">
        <p14:creationId xmlns:p14="http://schemas.microsoft.com/office/powerpoint/2010/main" val="2607924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idx="1"/>
          </p:nvPr>
        </p:nvSpPr>
        <p:spPr>
          <a:xfrm>
            <a:off x="0" y="0"/>
            <a:ext cx="9144000" cy="6858000"/>
          </a:xfrm>
        </p:spPr>
        <p:txBody>
          <a:bodyPr/>
          <a:lstStyle/>
          <a:p>
            <a:pPr eaLnBrk="1" hangingPunct="1">
              <a:defRPr/>
            </a:pPr>
            <a:r>
              <a:rPr lang="he-IL"/>
              <a:t>החומר הפעיל </a:t>
            </a:r>
            <a:r>
              <a:rPr lang="en-US"/>
              <a:t>Lapachol</a:t>
            </a:r>
            <a:r>
              <a:rPr lang="he-IL"/>
              <a:t> הראה פעילות אנטי-ניאופלסטית עם מעט מאוד תופעות רעלניות, כפי שדיווחו מטופלים וללא פגיעה במח-העצם, הכבד או הכליות. בנוסף נמצא גם כי </a:t>
            </a:r>
            <a:r>
              <a:rPr lang="en-US"/>
              <a:t>Lapachol</a:t>
            </a:r>
            <a:r>
              <a:rPr lang="he-IL"/>
              <a:t> מגיב באופן ישיר עם חומצות הגרעין ב </a:t>
            </a:r>
            <a:r>
              <a:rPr lang="en-US"/>
              <a:t>DNA</a:t>
            </a:r>
            <a:r>
              <a:rPr lang="he-IL"/>
              <a:t> של התאים הסרטניים, פוגע ביכולת השכפול של ה </a:t>
            </a:r>
            <a:r>
              <a:rPr lang="en-US"/>
              <a:t>DNA</a:t>
            </a:r>
            <a:r>
              <a:rPr lang="he-IL"/>
              <a:t> ובאופן זה גורם למות התא. עוד נמצא כי החומר פוגע בתאים סרטניים באופן סלקטיבי באמצעות התערבות בתהליכי ייצור אנרגיה במיטוכונדריה, אך אינו פוגע בתהליכים אלה בתאים בריאים.1</a:t>
            </a:r>
            <a:endParaRPr lang="en-US"/>
          </a:p>
        </p:txBody>
      </p:sp>
    </p:spTree>
    <p:extLst>
      <p:ext uri="{BB962C8B-B14F-4D97-AF65-F5344CB8AC3E}">
        <p14:creationId xmlns:p14="http://schemas.microsoft.com/office/powerpoint/2010/main" val="2063963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idx="1"/>
          </p:nvPr>
        </p:nvSpPr>
        <p:spPr>
          <a:xfrm>
            <a:off x="0" y="0"/>
            <a:ext cx="9144000" cy="6858000"/>
          </a:xfrm>
        </p:spPr>
        <p:txBody>
          <a:bodyPr/>
          <a:lstStyle/>
          <a:p>
            <a:pPr eaLnBrk="1" hangingPunct="1">
              <a:defRPr/>
            </a:pPr>
            <a:r>
              <a:rPr lang="he-IL"/>
              <a:t>חשיפה של תאי מעי אנושיים מסוג </a:t>
            </a:r>
            <a:r>
              <a:rPr lang="en-US"/>
              <a:t>cell line HCT-116</a:t>
            </a:r>
            <a:r>
              <a:rPr lang="he-IL"/>
              <a:t> הנגועים בקרצינומה לחומר הפעיל בטא-לאפאשון התבטאה בעיכוב גדילה והרג עצמי (אפופטוזיס) של התאים הסרטניים באופן תלוי-מינון, שנמדד בשיטות של ספירת תאים, מיקרוסקופיה פלורסצנטית ואנליזה פלואו-ציטומטרית. לאחר הטיפול בבטא-לאפאשון ירדו רמות חלבון הגרעין </a:t>
            </a:r>
            <a:r>
              <a:rPr lang="en-US"/>
              <a:t>NF-kappaB</a:t>
            </a:r>
            <a:r>
              <a:rPr lang="he-IL"/>
              <a:t> ופעילות הקישור של </a:t>
            </a:r>
            <a:r>
              <a:rPr lang="en-US"/>
              <a:t>NF-kappaB-DNA</a:t>
            </a:r>
            <a:r>
              <a:rPr lang="he-IL"/>
              <a:t> במידה משמעותית. בטא לאפאשון גרם גם לעיכוב פעילות השיעתוק, דבר שעורר את החוקרים להשערה כי המרכיב בטא-לאפאשון גורם לאפופטוזיס המווסת באמצעות עיכוב של </a:t>
            </a:r>
            <a:r>
              <a:rPr lang="en-US"/>
              <a:t>NF-kappaB</a:t>
            </a:r>
            <a:r>
              <a:rPr lang="he-IL"/>
              <a:t>.2</a:t>
            </a:r>
            <a:endParaRPr lang="en-US"/>
          </a:p>
        </p:txBody>
      </p:sp>
    </p:spTree>
    <p:extLst>
      <p:ext uri="{BB962C8B-B14F-4D97-AF65-F5344CB8AC3E}">
        <p14:creationId xmlns:p14="http://schemas.microsoft.com/office/powerpoint/2010/main" val="650344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a:xfrm>
            <a:off x="0" y="0"/>
            <a:ext cx="9144000" cy="6858000"/>
          </a:xfrm>
        </p:spPr>
        <p:txBody>
          <a:bodyPr/>
          <a:lstStyle/>
          <a:p>
            <a:pPr eaLnBrk="1" hangingPunct="1">
              <a:defRPr/>
            </a:pPr>
            <a:r>
              <a:rPr lang="he-IL"/>
              <a:t>למרות העובדה של- </a:t>
            </a:r>
            <a:r>
              <a:rPr lang="en-US"/>
              <a:t>Lapachol</a:t>
            </a:r>
            <a:r>
              <a:rPr lang="he-IL"/>
              <a:t> פעילות רעלנית כנגד מגוון מיקרו-אורגניזמים ותאים סרטניים, לא נמצאה השפעה רעילה משמעותית של הצמח השלם בתאי-אדם בריאים. אחד המחקרים העיקריים על רעילותו האפשרית של הצמח פורסם ב 1970 על-ידי חוקרים מה - </a:t>
            </a:r>
            <a:r>
              <a:rPr lang="en-US"/>
              <a:t>Chase Pfizer &amp; Co. inc</a:t>
            </a:r>
            <a:r>
              <a:rPr lang="he-IL"/>
              <a:t>, אשר מצאו כי סימנים של הרעלת </a:t>
            </a:r>
            <a:r>
              <a:rPr lang="en-US"/>
              <a:t>Lapachol</a:t>
            </a:r>
            <a:r>
              <a:rPr lang="he-IL"/>
              <a:t> בבעלי חיים הנם הפיכים לחלוטין, וכי הסימפטומים של "הרעלה" נעלמים במשך הטיפול עם הצמח, דבר המצביע על אפשרות של תהליך "דה-טוקסיפיקציה" של הגוף. </a:t>
            </a:r>
            <a:endParaRPr lang="en-US"/>
          </a:p>
        </p:txBody>
      </p:sp>
    </p:spTree>
    <p:extLst>
      <p:ext uri="{BB962C8B-B14F-4D97-AF65-F5344CB8AC3E}">
        <p14:creationId xmlns:p14="http://schemas.microsoft.com/office/powerpoint/2010/main" val="613625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idx="1"/>
          </p:nvPr>
        </p:nvSpPr>
        <p:spPr>
          <a:xfrm>
            <a:off x="0" y="0"/>
            <a:ext cx="9144000" cy="6858000"/>
          </a:xfrm>
        </p:spPr>
        <p:txBody>
          <a:bodyPr/>
          <a:lstStyle/>
          <a:p>
            <a:pPr eaLnBrk="1" hangingPunct="1">
              <a:defRPr/>
            </a:pPr>
            <a:r>
              <a:rPr lang="he-IL"/>
              <a:t>לפי מחקר שנערך בארה"ב גורמים מינונים גבוהים של </a:t>
            </a:r>
            <a:r>
              <a:rPr lang="en-US"/>
              <a:t>Lapachol</a:t>
            </a:r>
            <a:r>
              <a:rPr lang="he-IL"/>
              <a:t> לתופעות לוואי דוגמת בחילות, הקאות ונטייה לדימום כתוצאה מפגיעה בגורמי קרישה בדם. חלק מהחוקרים סבורים שהעובדה שהצמח עצמו אינו רעיל ובטוח לשימוש במינונים המקובלים, נובעת מפעילותם המשולבת של החומרים הפעילים השונים בצמח, המונעת תופעות לוואי חריפות כגון אלה המיוחסות לחומר הפעיל הבודד 4</a:t>
            </a:r>
            <a:r>
              <a:rPr lang="en-US"/>
              <a:t>.Lapachol</a:t>
            </a:r>
          </a:p>
        </p:txBody>
      </p:sp>
    </p:spTree>
    <p:extLst>
      <p:ext uri="{BB962C8B-B14F-4D97-AF65-F5344CB8AC3E}">
        <p14:creationId xmlns:p14="http://schemas.microsoft.com/office/powerpoint/2010/main" val="2690259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idx="1"/>
          </p:nvPr>
        </p:nvSpPr>
        <p:spPr>
          <a:xfrm>
            <a:off x="0" y="0"/>
            <a:ext cx="9144000" cy="6858000"/>
          </a:xfrm>
        </p:spPr>
        <p:txBody>
          <a:bodyPr/>
          <a:lstStyle/>
          <a:p>
            <a:pPr eaLnBrk="1" hangingPunct="1">
              <a:defRPr/>
            </a:pPr>
            <a:r>
              <a:rPr lang="en-US"/>
              <a:t>Arctium lappa</a:t>
            </a:r>
          </a:p>
          <a:p>
            <a:pPr eaLnBrk="1" hangingPunct="1">
              <a:defRPr/>
            </a:pPr>
            <a:r>
              <a:rPr lang="he-IL"/>
              <a:t>בניסוי שנערך בעכברים הודגמה פעילות </a:t>
            </a:r>
            <a:r>
              <a:rPr lang="he-IL" b="1"/>
              <a:t>מגנה על תאי כבד </a:t>
            </a:r>
            <a:r>
              <a:rPr lang="he-IL"/>
              <a:t>לאחר שאלה ספגו אלכוהול רב למשך חודש (4 גרם אתנול נקי ליום), או נחשפו לזריקה של רעל (0.5 מ"ל/קילו פחמן טטרה כלוריד). מתן מיצוי של הצמח שיפר משמעותית מדדים פתולוגיים וביוכימיים אחדים, שערכיהם הורעו בעקבות החשיפה לרעלנים, כגון רמת ציטוכרום </a:t>
            </a:r>
            <a:r>
              <a:rPr lang="en-US"/>
              <a:t>P-450</a:t>
            </a:r>
            <a:r>
              <a:rPr lang="he-IL"/>
              <a:t>, רמת הפעילות של ציטוכרום </a:t>
            </a:r>
            <a:r>
              <a:rPr lang="en-US"/>
              <a:t>NADPH</a:t>
            </a:r>
            <a:r>
              <a:rPr lang="he-IL"/>
              <a:t>, רמת הטריגליצרדים בדם, רמת התחמצנות השומנים ואפילו רמת הגלוטתיון. החוקרים הצביעו על הפעילות </a:t>
            </a:r>
            <a:r>
              <a:rPr lang="he-IL" b="1"/>
              <a:t>נוגדת החמצון </a:t>
            </a:r>
            <a:r>
              <a:rPr lang="he-IL"/>
              <a:t>של הצמח כמנגנון שהקל על העומס החמצוני בתאי הכבד.5 </a:t>
            </a:r>
            <a:endParaRPr lang="en-US"/>
          </a:p>
          <a:p>
            <a:pPr eaLnBrk="1" hangingPunct="1">
              <a:defRPr/>
            </a:pPr>
            <a:endParaRPr lang="en-US"/>
          </a:p>
        </p:txBody>
      </p:sp>
    </p:spTree>
    <p:extLst>
      <p:ext uri="{BB962C8B-B14F-4D97-AF65-F5344CB8AC3E}">
        <p14:creationId xmlns:p14="http://schemas.microsoft.com/office/powerpoint/2010/main" val="15388128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a:xfrm>
            <a:off x="0" y="0"/>
            <a:ext cx="9144000" cy="6858000"/>
          </a:xfrm>
        </p:spPr>
        <p:txBody>
          <a:bodyPr/>
          <a:lstStyle/>
          <a:p>
            <a:pPr eaLnBrk="1" hangingPunct="1">
              <a:defRPr/>
            </a:pPr>
            <a:r>
              <a:rPr lang="he-IL"/>
              <a:t>בניסוי אחר הולעטו עכברים במרתח משורש הצמח. כעבור 30 יום נצפתה עלייה דרמטית ברמות האנזים </a:t>
            </a:r>
            <a:r>
              <a:rPr lang="en-US"/>
              <a:t>SOD</a:t>
            </a:r>
            <a:r>
              <a:rPr lang="he-IL"/>
              <a:t> (נוגד חמצון אנדוגני), הן ברקמת הכבד והן בסרום הדם. רמות ה-</a:t>
            </a:r>
            <a:r>
              <a:rPr lang="en-US"/>
              <a:t>MDA</a:t>
            </a:r>
            <a:r>
              <a:rPr lang="he-IL"/>
              <a:t> וה-</a:t>
            </a:r>
            <a:r>
              <a:rPr lang="en-US"/>
              <a:t>Lipofuscin</a:t>
            </a:r>
            <a:r>
              <a:rPr lang="he-IL"/>
              <a:t> (סמנים המציינים את רמת הנזק החמצוני בתאים ובתאי דם) בדם ובמוח ירדו משמעותית. החוקרים הסיקו, כי מנגנונים אלו אחראיים לפעילותו של הצמח כ"</a:t>
            </a:r>
            <a:r>
              <a:rPr lang="he-IL" b="1"/>
              <a:t>נוגד זקנה</a:t>
            </a:r>
            <a:r>
              <a:rPr lang="he-IL"/>
              <a:t>".6 </a:t>
            </a:r>
            <a:endParaRPr lang="en-US"/>
          </a:p>
        </p:txBody>
      </p:sp>
    </p:spTree>
    <p:extLst>
      <p:ext uri="{BB962C8B-B14F-4D97-AF65-F5344CB8AC3E}">
        <p14:creationId xmlns:p14="http://schemas.microsoft.com/office/powerpoint/2010/main" val="94268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idx="1"/>
          </p:nvPr>
        </p:nvSpPr>
        <p:spPr>
          <a:xfrm>
            <a:off x="0" y="0"/>
            <a:ext cx="9144000" cy="6858000"/>
          </a:xfrm>
        </p:spPr>
        <p:txBody>
          <a:bodyPr/>
          <a:lstStyle/>
          <a:p>
            <a:pPr eaLnBrk="1" hangingPunct="1">
              <a:defRPr/>
            </a:pPr>
            <a:r>
              <a:rPr lang="he-IL"/>
              <a:t>בניסוי מעבדה נוסף, בו ניתנה תמצית של הצמח (לא צוין סוג המיצוי או חלק הצמח בשימוש), הודגמה יכולתו של החומר </a:t>
            </a:r>
            <a:r>
              <a:rPr lang="en-US"/>
              <a:t>Arctigenin</a:t>
            </a:r>
            <a:r>
              <a:rPr lang="he-IL"/>
              <a:t>, לעכב סבילות של תאים סרטניים להרעבה, וכן להאט צמיחה של תאים סרטניים.7 </a:t>
            </a:r>
            <a:endParaRPr lang="en-US"/>
          </a:p>
        </p:txBody>
      </p:sp>
    </p:spTree>
    <p:extLst>
      <p:ext uri="{BB962C8B-B14F-4D97-AF65-F5344CB8AC3E}">
        <p14:creationId xmlns:p14="http://schemas.microsoft.com/office/powerpoint/2010/main" val="657126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a:xfrm>
            <a:off x="0" y="0"/>
            <a:ext cx="9144000" cy="6858000"/>
          </a:xfrm>
        </p:spPr>
        <p:txBody>
          <a:bodyPr/>
          <a:lstStyle/>
          <a:p>
            <a:pPr eaLnBrk="1" hangingPunct="1">
              <a:defRPr/>
            </a:pPr>
            <a:r>
              <a:rPr lang="he-IL"/>
              <a:t>ניסויים אחדים נערכו עם מיצויים של פירות הצמח: בניסוי מעבדה שנערך עם מיצוי אלכוהולי של פירות לפה, נמצאה השפעה חזקה על תאים סרטניים ( קרצינוגניים). מנגנון הפעולה לא פוענח אך החוקרים שיערו שהצמח </a:t>
            </a:r>
            <a:r>
              <a:rPr lang="he-IL" b="1"/>
              <a:t>מאיץ מוות תאי</a:t>
            </a:r>
            <a:r>
              <a:rPr lang="he-IL"/>
              <a:t> (</a:t>
            </a:r>
            <a:r>
              <a:rPr lang="en-US"/>
              <a:t>apoptosis</a:t>
            </a:r>
            <a:r>
              <a:rPr lang="he-IL"/>
              <a:t>). החומרים הפעילים זוהו כ- </a:t>
            </a:r>
            <a:r>
              <a:rPr lang="en-US"/>
              <a:t>Matairesinol, Arctigenin, Didehydroarctigenin</a:t>
            </a:r>
            <a:r>
              <a:rPr lang="he-IL"/>
              <a:t> , ואילו החומר הפעיל </a:t>
            </a:r>
            <a:r>
              <a:rPr lang="en-US"/>
              <a:t>Arctigenin</a:t>
            </a:r>
            <a:r>
              <a:rPr lang="he-IL"/>
              <a:t> הוכיח את ההשפעה הגדולה ביותר.8 </a:t>
            </a:r>
            <a:endParaRPr lang="en-US"/>
          </a:p>
        </p:txBody>
      </p:sp>
    </p:spTree>
    <p:extLst>
      <p:ext uri="{BB962C8B-B14F-4D97-AF65-F5344CB8AC3E}">
        <p14:creationId xmlns:p14="http://schemas.microsoft.com/office/powerpoint/2010/main" val="529461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idx="1"/>
          </p:nvPr>
        </p:nvSpPr>
        <p:spPr>
          <a:xfrm>
            <a:off x="0" y="0"/>
            <a:ext cx="9144000" cy="6858000"/>
          </a:xfrm>
        </p:spPr>
        <p:txBody>
          <a:bodyPr/>
          <a:lstStyle/>
          <a:p>
            <a:pPr eaLnBrk="1" hangingPunct="1">
              <a:defRPr/>
            </a:pPr>
            <a:r>
              <a:rPr lang="he-IL"/>
              <a:t>בניסוי מעבדה אשר בוצע גם הוא עם מיצוי אלכוהולי של פירות, הודגמה יכולת של </a:t>
            </a:r>
            <a:r>
              <a:rPr lang="en-US"/>
              <a:t>Arctigenin</a:t>
            </a:r>
            <a:r>
              <a:rPr lang="he-IL"/>
              <a:t> לעכב ייצור והפרשת חלבונים המעורבים בתהליכי הלם חום הנגרמים לתאים. חלבונים אלו פועלים כזרזים בפתולוגיות דלקתיות ובגידולים סרטניים. יתרה מזו, החוקרים מצאו שהחומר מעכב סבילות של תאים סרטניים לטיפול בחום (היפרתרמיה). מכך הסיקו החוקרים שהמיצוי יכול להועיל ולשפר טיפול בחום כנגד </a:t>
            </a:r>
            <a:r>
              <a:rPr lang="he-IL" b="1"/>
              <a:t>גידולים סרטניים</a:t>
            </a:r>
            <a:r>
              <a:rPr lang="he-IL"/>
              <a:t>.9 </a:t>
            </a:r>
          </a:p>
          <a:p>
            <a:pPr eaLnBrk="1" hangingPunct="1">
              <a:defRPr/>
            </a:pPr>
            <a:br>
              <a:rPr lang="he-IL"/>
            </a:br>
            <a:endParaRPr lang="en-US"/>
          </a:p>
        </p:txBody>
      </p:sp>
    </p:spTree>
    <p:extLst>
      <p:ext uri="{BB962C8B-B14F-4D97-AF65-F5344CB8AC3E}">
        <p14:creationId xmlns:p14="http://schemas.microsoft.com/office/powerpoint/2010/main" val="2968795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0" y="0"/>
            <a:ext cx="9144000" cy="6858000"/>
          </a:xfrm>
        </p:spPr>
        <p:txBody>
          <a:bodyPr/>
          <a:lstStyle/>
          <a:p>
            <a:pPr eaLnBrk="1" hangingPunct="1">
              <a:defRPr/>
            </a:pPr>
            <a:r>
              <a:rPr lang="he-IL"/>
              <a:t>צמחים ציטוטוקסים/נוגדי גידול:</a:t>
            </a:r>
          </a:p>
          <a:p>
            <a:pPr eaLnBrk="1" hangingPunct="1">
              <a:defRPr/>
            </a:pPr>
            <a:endParaRPr lang="he-IL"/>
          </a:p>
          <a:p>
            <a:pPr eaLnBrk="1" hangingPunct="1">
              <a:defRPr/>
            </a:pPr>
            <a:r>
              <a:rPr lang="en-US"/>
              <a:t>Larrea mexicana</a:t>
            </a:r>
          </a:p>
          <a:p>
            <a:pPr eaLnBrk="1" hangingPunct="1">
              <a:defRPr/>
            </a:pPr>
            <a:r>
              <a:rPr lang="he-IL" b="1"/>
              <a:t>פעילות רפואית</a:t>
            </a:r>
            <a:br>
              <a:rPr lang="he-IL"/>
            </a:br>
            <a:r>
              <a:rPr lang="he-IL">
                <a:hlinkClick r:id="rId2" tooltip="אנטי-בקטריאלי"/>
              </a:rPr>
              <a:t>אנטי-בקטריאלי</a:t>
            </a:r>
            <a:r>
              <a:rPr lang="he-IL"/>
              <a:t>, </a:t>
            </a:r>
            <a:r>
              <a:rPr lang="he-IL">
                <a:hlinkClick r:id="rId3" tooltip="אנטי-ויראלי"/>
              </a:rPr>
              <a:t>אנטי-ויראלי</a:t>
            </a:r>
            <a:r>
              <a:rPr lang="he-IL"/>
              <a:t>, </a:t>
            </a:r>
            <a:r>
              <a:rPr lang="he-IL">
                <a:hlinkClick r:id="rId4" tooltip="אנטי-פטרייתי"/>
              </a:rPr>
              <a:t>אנטי-פטרייתי</a:t>
            </a:r>
            <a:r>
              <a:rPr lang="he-IL"/>
              <a:t>, </a:t>
            </a:r>
            <a:r>
              <a:rPr lang="he-IL">
                <a:hlinkClick r:id="rId5" tooltip="אנטי-סרטני"/>
              </a:rPr>
              <a:t>אנטי-סרטני</a:t>
            </a:r>
            <a:r>
              <a:rPr lang="he-IL"/>
              <a:t>, </a:t>
            </a:r>
            <a:r>
              <a:rPr lang="he-IL">
                <a:hlinkClick r:id="rId6" tooltip="מחטא (חיצוני)"/>
              </a:rPr>
              <a:t>מחטא (חיצוני)</a:t>
            </a:r>
            <a:r>
              <a:rPr lang="he-IL"/>
              <a:t>, </a:t>
            </a:r>
            <a:r>
              <a:rPr lang="he-IL">
                <a:hlinkClick r:id="rId7" tooltip="ממריץ מרה"/>
              </a:rPr>
              <a:t>ממריץ מרה</a:t>
            </a:r>
            <a:r>
              <a:rPr lang="he-IL"/>
              <a:t>, </a:t>
            </a:r>
            <a:r>
              <a:rPr lang="he-IL">
                <a:hlinkClick r:id="rId8" tooltip="ממריץ\משפעל חיסון"/>
              </a:rPr>
              <a:t>ממריץ\משפעל חיסון</a:t>
            </a:r>
            <a:r>
              <a:rPr lang="he-IL"/>
              <a:t>, </a:t>
            </a:r>
            <a:r>
              <a:rPr lang="he-IL">
                <a:hlinkClick r:id="rId9" tooltip="מנקז לימפתי"/>
              </a:rPr>
              <a:t>מנקז לימפתי</a:t>
            </a:r>
            <a:r>
              <a:rPr lang="he-IL"/>
              <a:t>, </a:t>
            </a:r>
            <a:r>
              <a:rPr lang="he-IL">
                <a:hlinkClick r:id="rId10" tooltip="מתמיר (אלטרטיבי)"/>
              </a:rPr>
              <a:t>מתמיר (אלטרטיבי)</a:t>
            </a:r>
            <a:r>
              <a:rPr lang="he-IL"/>
              <a:t>, </a:t>
            </a:r>
            <a:r>
              <a:rPr lang="he-IL">
                <a:hlinkClick r:id="rId11" tooltip="נוגד זיהום"/>
              </a:rPr>
              <a:t>נוגד זיהום</a:t>
            </a:r>
            <a:r>
              <a:rPr lang="he-IL"/>
              <a:t>, </a:t>
            </a:r>
            <a:r>
              <a:rPr lang="he-IL">
                <a:hlinkClick r:id="rId12" tooltip="נוגד גידולים ממאירים"/>
              </a:rPr>
              <a:t>נוגד גידולים ממאירים</a:t>
            </a:r>
            <a:r>
              <a:rPr lang="he-IL"/>
              <a:t>, </a:t>
            </a:r>
            <a:r>
              <a:rPr lang="he-IL">
                <a:hlinkClick r:id="rId13" tooltip="נוגד חמצון"/>
              </a:rPr>
              <a:t>נוגד חמצון</a:t>
            </a:r>
            <a:r>
              <a:rPr lang="he-IL"/>
              <a:t>, </a:t>
            </a:r>
            <a:r>
              <a:rPr lang="he-IL">
                <a:hlinkClick r:id="rId14" tooltip="סופח"/>
              </a:rPr>
              <a:t>סופח</a:t>
            </a:r>
            <a:r>
              <a:rPr lang="he-IL"/>
              <a:t>. </a:t>
            </a:r>
            <a:br>
              <a:rPr lang="he-IL"/>
            </a:br>
            <a:endParaRPr lang="en-US"/>
          </a:p>
          <a:p>
            <a:pPr eaLnBrk="1" hangingPunct="1">
              <a:defRPr/>
            </a:pPr>
            <a:endParaRPr lang="en-US"/>
          </a:p>
          <a:p>
            <a:pPr eaLnBrk="1" hangingPunct="1">
              <a:defRPr/>
            </a:pPr>
            <a:r>
              <a:rPr lang="he-IL"/>
              <a:t> </a:t>
            </a:r>
            <a:endParaRPr lang="en-US"/>
          </a:p>
        </p:txBody>
      </p:sp>
    </p:spTree>
    <p:extLst>
      <p:ext uri="{BB962C8B-B14F-4D97-AF65-F5344CB8AC3E}">
        <p14:creationId xmlns:p14="http://schemas.microsoft.com/office/powerpoint/2010/main" val="2399678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0" y="0"/>
            <a:ext cx="9144000" cy="6858000"/>
          </a:xfrm>
        </p:spPr>
        <p:txBody>
          <a:bodyPr/>
          <a:lstStyle/>
          <a:p>
            <a:pPr eaLnBrk="1" hangingPunct="1">
              <a:defRPr/>
            </a:pPr>
            <a:r>
              <a:rPr lang="he-IL"/>
              <a:t>לא נמצאו ניסויים קליניים שנערכו עם הצמח. עם זאת, קיימים עשרות מחקרים בבעלי חיים ובתנאי מעבדה לגבי הפעילות של הצמח ושל מרכיבים פעילים ממנו. עיקר הפעילות הרפואית של הצמח מיוחסת למרכיבים מקבוצת הליגננים (</a:t>
            </a:r>
            <a:r>
              <a:rPr lang="en-US"/>
              <a:t>Lignans</a:t>
            </a:r>
            <a:r>
              <a:rPr lang="he-IL"/>
              <a:t>).</a:t>
            </a:r>
          </a:p>
          <a:p>
            <a:pPr eaLnBrk="1" hangingPunct="1">
              <a:defRPr/>
            </a:pPr>
            <a:r>
              <a:rPr lang="he-IL"/>
              <a:t>מחקר ארגנטינאי (2006) מצא כי לתמצית מימית של הצמח ,</a:t>
            </a:r>
            <a:r>
              <a:rPr lang="en-US"/>
              <a:t>Larrea divaricata</a:t>
            </a:r>
            <a:r>
              <a:rPr lang="he-IL"/>
              <a:t> בריכוז של 0.04–0.1 </a:t>
            </a:r>
            <a:r>
              <a:rPr lang="en-US"/>
              <a:t>mg/l</a:t>
            </a:r>
            <a:r>
              <a:rPr lang="he-IL"/>
              <a:t> פעילות כנגד זנים של החיידק </a:t>
            </a:r>
            <a:r>
              <a:rPr lang="he-IL" b="1"/>
              <a:t>הליקובקטר פילורי</a:t>
            </a:r>
            <a:r>
              <a:rPr lang="he-IL"/>
              <a:t> (</a:t>
            </a:r>
            <a:r>
              <a:rPr lang="en-US"/>
              <a:t>Helicobacter pylori</a:t>
            </a:r>
            <a:r>
              <a:rPr lang="he-IL"/>
              <a:t>) העמידים לאנטיביוטיקות </a:t>
            </a:r>
            <a:r>
              <a:rPr lang="en-US"/>
              <a:t>clarithromycin</a:t>
            </a:r>
            <a:r>
              <a:rPr lang="he-IL"/>
              <a:t> ו- </a:t>
            </a:r>
            <a:r>
              <a:rPr lang="en-US"/>
              <a:t>metronidazole</a:t>
            </a:r>
            <a:r>
              <a:rPr lang="he-IL"/>
              <a:t>.1</a:t>
            </a:r>
            <a:endParaRPr lang="en-US"/>
          </a:p>
        </p:txBody>
      </p:sp>
    </p:spTree>
    <p:extLst>
      <p:ext uri="{BB962C8B-B14F-4D97-AF65-F5344CB8AC3E}">
        <p14:creationId xmlns:p14="http://schemas.microsoft.com/office/powerpoint/2010/main" val="3100143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0" y="0"/>
            <a:ext cx="9144000" cy="6858000"/>
          </a:xfrm>
        </p:spPr>
        <p:txBody>
          <a:bodyPr/>
          <a:lstStyle/>
          <a:p>
            <a:pPr eaLnBrk="1" hangingPunct="1">
              <a:defRPr/>
            </a:pPr>
            <a:r>
              <a:rPr lang="he-IL"/>
              <a:t>מחקר ארגנטינאי אחר (2006) מצא כי תמצית מתנולית (</a:t>
            </a:r>
            <a:r>
              <a:rPr lang="en-US"/>
              <a:t>Methanolic</a:t>
            </a:r>
            <a:r>
              <a:rPr lang="he-IL"/>
              <a:t>) של עלי המין </a:t>
            </a:r>
            <a:r>
              <a:rPr lang="en-US"/>
              <a:t>L. divaricata</a:t>
            </a:r>
            <a:r>
              <a:rPr lang="he-IL"/>
              <a:t> הציגה פעילות</a:t>
            </a:r>
            <a:r>
              <a:rPr lang="he-IL" b="1"/>
              <a:t> נוגדת-כיב</a:t>
            </a:r>
            <a:r>
              <a:rPr lang="he-IL"/>
              <a:t> במערכת העיכול של חולדות. כמו כן נצפתה פעילות </a:t>
            </a:r>
            <a:r>
              <a:rPr lang="he-IL" b="1"/>
              <a:t>נוגדת-דלקת</a:t>
            </a:r>
            <a:r>
              <a:rPr lang="he-IL"/>
              <a:t> בשני מודלים שונים בחולדות. עוד נמצא במחקר כי לתמצית פעילות </a:t>
            </a:r>
            <a:r>
              <a:rPr lang="he-IL" b="1"/>
              <a:t>נוגדת-חמצון</a:t>
            </a:r>
            <a:r>
              <a:rPr lang="he-IL"/>
              <a:t> והחוקרים משערים כי תכונה זו תורמת לפעילויות נוגדות הכיב והדלקת של הצמח.2</a:t>
            </a:r>
            <a:endParaRPr lang="en-US"/>
          </a:p>
        </p:txBody>
      </p:sp>
    </p:spTree>
    <p:extLst>
      <p:ext uri="{BB962C8B-B14F-4D97-AF65-F5344CB8AC3E}">
        <p14:creationId xmlns:p14="http://schemas.microsoft.com/office/powerpoint/2010/main" val="365085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0" y="0"/>
            <a:ext cx="9144000" cy="6858000"/>
          </a:xfrm>
        </p:spPr>
        <p:txBody>
          <a:bodyPr/>
          <a:lstStyle/>
          <a:p>
            <a:pPr eaLnBrk="1" hangingPunct="1">
              <a:defRPr/>
            </a:pPr>
            <a:r>
              <a:rPr lang="he-IL"/>
              <a:t>לא נמצאו ניסויים קליניים שנערכו עם הצמח. עם זאת, קיימים עשרות מחקרים בבעלי חיים ובתנאי מעבדה לגבי הפעילות של הצמח ושל מרכיבים פעילים ממנו. עיקר הפעילות הרפואית של הצמח מיוחסת למרכיבים מקבוצת הליגננים (</a:t>
            </a:r>
            <a:r>
              <a:rPr lang="en-US"/>
              <a:t>Lignans</a:t>
            </a:r>
            <a:r>
              <a:rPr lang="he-IL"/>
              <a:t>).</a:t>
            </a:r>
          </a:p>
          <a:p>
            <a:pPr eaLnBrk="1" hangingPunct="1">
              <a:defRPr/>
            </a:pPr>
            <a:r>
              <a:rPr lang="he-IL"/>
              <a:t>מחקר ארגנטינאי (2006) מצא כי לתמצית מימית של הצמח ,</a:t>
            </a:r>
            <a:r>
              <a:rPr lang="en-US"/>
              <a:t>Larrea divaricata</a:t>
            </a:r>
            <a:r>
              <a:rPr lang="he-IL"/>
              <a:t> בריכוז של 0.04–0.1 </a:t>
            </a:r>
            <a:r>
              <a:rPr lang="en-US"/>
              <a:t>mg/l</a:t>
            </a:r>
            <a:r>
              <a:rPr lang="he-IL"/>
              <a:t> פעילות כנגד זנים של החיידק </a:t>
            </a:r>
            <a:r>
              <a:rPr lang="he-IL" b="1"/>
              <a:t>הליקובקטר פילורי</a:t>
            </a:r>
            <a:r>
              <a:rPr lang="he-IL"/>
              <a:t> (</a:t>
            </a:r>
            <a:r>
              <a:rPr lang="en-US"/>
              <a:t>Helicobacter pylori</a:t>
            </a:r>
            <a:r>
              <a:rPr lang="he-IL"/>
              <a:t>) העמידים לאנטיביוטיקות </a:t>
            </a:r>
            <a:r>
              <a:rPr lang="en-US"/>
              <a:t>clarithromycin</a:t>
            </a:r>
            <a:r>
              <a:rPr lang="he-IL"/>
              <a:t> ו- </a:t>
            </a:r>
            <a:r>
              <a:rPr lang="en-US"/>
              <a:t>metronidazole</a:t>
            </a:r>
            <a:r>
              <a:rPr lang="he-IL"/>
              <a:t>.1</a:t>
            </a:r>
            <a:endParaRPr lang="en-US"/>
          </a:p>
        </p:txBody>
      </p:sp>
    </p:spTree>
    <p:extLst>
      <p:ext uri="{BB962C8B-B14F-4D97-AF65-F5344CB8AC3E}">
        <p14:creationId xmlns:p14="http://schemas.microsoft.com/office/powerpoint/2010/main" val="3879101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0" y="0"/>
            <a:ext cx="9144000" cy="6858000"/>
          </a:xfrm>
        </p:spPr>
        <p:txBody>
          <a:bodyPr/>
          <a:lstStyle/>
          <a:p>
            <a:pPr eaLnBrk="1" hangingPunct="1">
              <a:defRPr/>
            </a:pPr>
            <a:r>
              <a:rPr lang="he-IL"/>
              <a:t>מחקר ארגנטינאי אחר (2006) מצא כי תמצית מתנולית (</a:t>
            </a:r>
            <a:r>
              <a:rPr lang="en-US"/>
              <a:t>Methanolic</a:t>
            </a:r>
            <a:r>
              <a:rPr lang="he-IL"/>
              <a:t>) של עלי המין </a:t>
            </a:r>
            <a:r>
              <a:rPr lang="en-US"/>
              <a:t>L. divaricata</a:t>
            </a:r>
            <a:r>
              <a:rPr lang="he-IL"/>
              <a:t> הציגה פעילות</a:t>
            </a:r>
            <a:r>
              <a:rPr lang="he-IL" b="1"/>
              <a:t> נוגדת-כיב</a:t>
            </a:r>
            <a:r>
              <a:rPr lang="he-IL"/>
              <a:t> במערכת העיכול של חולדות. כמו כן נצפתה פעילות </a:t>
            </a:r>
            <a:r>
              <a:rPr lang="he-IL" b="1"/>
              <a:t>נוגדת-דלקת</a:t>
            </a:r>
            <a:r>
              <a:rPr lang="he-IL"/>
              <a:t> בשני מודלים שונים בחולדות. עוד נמצא במחקר כי לתמצית פעילות </a:t>
            </a:r>
            <a:r>
              <a:rPr lang="he-IL" b="1"/>
              <a:t>נוגדת-חמצון</a:t>
            </a:r>
            <a:r>
              <a:rPr lang="he-IL"/>
              <a:t> והחוקרים משערים כי תכונה זו תורמת לפעילויות נוגדות הכיב והדלקת של הצמח.2</a:t>
            </a:r>
            <a:endParaRPr lang="en-US"/>
          </a:p>
        </p:txBody>
      </p:sp>
    </p:spTree>
    <p:extLst>
      <p:ext uri="{BB962C8B-B14F-4D97-AF65-F5344CB8AC3E}">
        <p14:creationId xmlns:p14="http://schemas.microsoft.com/office/powerpoint/2010/main" val="7927222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0" y="0"/>
            <a:ext cx="9144000" cy="6858000"/>
          </a:xfrm>
        </p:spPr>
        <p:txBody>
          <a:bodyPr/>
          <a:lstStyle/>
          <a:p>
            <a:pPr eaLnBrk="1" hangingPunct="1">
              <a:defRPr/>
            </a:pPr>
            <a:r>
              <a:rPr lang="he-IL"/>
              <a:t>מחקר אמריקני (2005) מצא כי ליגננים שבודדו מפרחי הצמח </a:t>
            </a:r>
            <a:r>
              <a:rPr lang="en-US"/>
              <a:t>Larrea tridentate</a:t>
            </a:r>
            <a:r>
              <a:rPr lang="he-IL"/>
              <a:t> הציגו פעילות </a:t>
            </a:r>
            <a:r>
              <a:rPr lang="he-IL" b="1"/>
              <a:t>נוגדת גידול</a:t>
            </a:r>
            <a:r>
              <a:rPr lang="he-IL"/>
              <a:t> על סוגים שונים של סרטן בבני אדם. המחקר שהתבצע בתנאי מעבדה הראה כי ללגיננים פעילות חזקה כנגד סרטן השד וסרטן מלנומה ופעילות מתונה יותר כנגד סרטן המעי הגס.4</a:t>
            </a:r>
            <a:endParaRPr lang="en-US"/>
          </a:p>
        </p:txBody>
      </p:sp>
    </p:spTree>
    <p:extLst>
      <p:ext uri="{BB962C8B-B14F-4D97-AF65-F5344CB8AC3E}">
        <p14:creationId xmlns:p14="http://schemas.microsoft.com/office/powerpoint/2010/main" val="2233485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0" y="0"/>
            <a:ext cx="9144000" cy="6858000"/>
          </a:xfrm>
        </p:spPr>
        <p:txBody>
          <a:bodyPr/>
          <a:lstStyle/>
          <a:p>
            <a:pPr eaLnBrk="1" hangingPunct="1">
              <a:defRPr/>
            </a:pPr>
            <a:r>
              <a:rPr lang="he-IL"/>
              <a:t>מחקר אמריקני (2007) מצא כי </a:t>
            </a:r>
            <a:r>
              <a:rPr lang="en-US"/>
              <a:t>NDGA</a:t>
            </a:r>
            <a:r>
              <a:rPr lang="he-IL"/>
              <a:t> מצליח למנוע את ביטוי החלבון </a:t>
            </a:r>
            <a:r>
              <a:rPr lang="en-US"/>
              <a:t>E6</a:t>
            </a:r>
            <a:r>
              <a:rPr lang="he-IL"/>
              <a:t> </a:t>
            </a:r>
            <a:r>
              <a:rPr lang="he-IL" b="1"/>
              <a:t>בווירוס הפפילומה האנושי</a:t>
            </a:r>
            <a:r>
              <a:rPr lang="he-IL"/>
              <a:t> (</a:t>
            </a:r>
            <a:r>
              <a:rPr lang="en-US"/>
              <a:t>VPH</a:t>
            </a:r>
            <a:r>
              <a:rPr lang="he-IL"/>
              <a:t>) הגורם להיווצרות סרטן צוואר הרחם. חלבון </a:t>
            </a:r>
            <a:r>
              <a:rPr lang="en-US"/>
              <a:t>E6</a:t>
            </a:r>
            <a:r>
              <a:rPr lang="he-IL"/>
              <a:t> המיוצר על ידי הווירוס אחראי לשינויים הנגרמים בתא בו מצוי הווירוס ומובילים לפגיעה בחלבון </a:t>
            </a:r>
            <a:r>
              <a:rPr lang="en-US"/>
              <a:t>p53</a:t>
            </a:r>
            <a:r>
              <a:rPr lang="he-IL"/>
              <a:t> אשר לו תפקיד חשוב בתהליך האפופטוזיס (מוות מבוקר של תאים) במצבים סרטניים. בעקבות פעילות הצמח כנגד ייצור החלבון </a:t>
            </a:r>
            <a:r>
              <a:rPr lang="en-US"/>
              <a:t>E6</a:t>
            </a:r>
            <a:r>
              <a:rPr lang="he-IL"/>
              <a:t> מתאפשר ייצוב של החלבון </a:t>
            </a:r>
            <a:r>
              <a:rPr lang="en-US"/>
              <a:t>p53</a:t>
            </a:r>
            <a:r>
              <a:rPr lang="he-IL"/>
              <a:t> ובשל כך מואץ תהליך האפופטוזיס בתאים הסרטניים בצוואר הרחם.7</a:t>
            </a:r>
            <a:br>
              <a:rPr lang="he-IL"/>
            </a:br>
            <a:endParaRPr lang="en-US"/>
          </a:p>
        </p:txBody>
      </p:sp>
    </p:spTree>
    <p:extLst>
      <p:ext uri="{BB962C8B-B14F-4D97-AF65-F5344CB8AC3E}">
        <p14:creationId xmlns:p14="http://schemas.microsoft.com/office/powerpoint/2010/main" val="3212999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a:xfrm>
            <a:off x="0" y="692150"/>
            <a:ext cx="8891588" cy="6858000"/>
          </a:xfrm>
        </p:spPr>
        <p:txBody>
          <a:bodyPr/>
          <a:lstStyle/>
          <a:p>
            <a:pPr eaLnBrk="1" hangingPunct="1">
              <a:defRPr/>
            </a:pPr>
            <a:r>
              <a:rPr lang="en-US" dirty="0" err="1"/>
              <a:t>Anemarrhena</a:t>
            </a:r>
            <a:r>
              <a:rPr lang="en-US" dirty="0"/>
              <a:t> </a:t>
            </a:r>
            <a:r>
              <a:rPr lang="en-US" dirty="0" err="1"/>
              <a:t>asphodeloides</a:t>
            </a:r>
            <a:endParaRPr lang="he-IL" dirty="0"/>
          </a:p>
          <a:p>
            <a:pPr eaLnBrk="1" hangingPunct="1">
              <a:defRPr/>
            </a:pPr>
            <a:r>
              <a:rPr lang="he-IL" dirty="0"/>
              <a:t>במחקר סיני (2007) שנערך </a:t>
            </a:r>
            <a:r>
              <a:rPr lang="he-IL" dirty="0" err="1"/>
              <a:t>בבתנאי</a:t>
            </a:r>
            <a:r>
              <a:rPr lang="he-IL" dirty="0"/>
              <a:t> מעבדה נצפתה פעילות כנגד תאי כבד אנושיים ממאירים, שיוחסה לאחד המרכיבים הפעילים של הצמח, </a:t>
            </a:r>
            <a:r>
              <a:rPr lang="en-US" dirty="0" err="1"/>
              <a:t>Sarsasapogenin</a:t>
            </a:r>
            <a:r>
              <a:rPr lang="he-IL" dirty="0"/>
              <a:t>. החוקרים הסיקו כי החומר הוביל להאצת </a:t>
            </a:r>
            <a:r>
              <a:rPr lang="he-IL" b="1" dirty="0"/>
              <a:t>תהליך </a:t>
            </a:r>
            <a:r>
              <a:rPr lang="he-IL" b="1" dirty="0" err="1"/>
              <a:t>האפופטוזיס</a:t>
            </a:r>
            <a:r>
              <a:rPr lang="he-IL" b="1" dirty="0"/>
              <a:t> בתאים הסרטניים</a:t>
            </a:r>
            <a:r>
              <a:rPr lang="he-IL" dirty="0"/>
              <a:t>.    </a:t>
            </a:r>
          </a:p>
          <a:p>
            <a:pPr eaLnBrk="1" hangingPunct="1">
              <a:buFont typeface="Wingdings" pitchFamily="2" charset="2"/>
              <a:buNone/>
              <a:defRPr/>
            </a:pPr>
            <a:endParaRPr lang="he-IL" dirty="0"/>
          </a:p>
          <a:p>
            <a:pPr eaLnBrk="1" hangingPunct="1">
              <a:defRPr/>
            </a:pPr>
            <a:r>
              <a:rPr lang="he-IL" dirty="0"/>
              <a:t>*הצמח מתאים במיוחד לסרטנים בעלי רגישות הורמונלית(סרטן שד),גם כטיפול וגם </a:t>
            </a:r>
            <a:r>
              <a:rPr lang="he-IL" dirty="0" err="1"/>
              <a:t>כמניעה.מתאים</a:t>
            </a:r>
            <a:r>
              <a:rPr lang="he-IL" dirty="0"/>
              <a:t> ביותר בשלב המניעה </a:t>
            </a:r>
            <a:r>
              <a:rPr lang="he-IL" dirty="0" err="1"/>
              <a:t>לניטרול</a:t>
            </a:r>
            <a:r>
              <a:rPr lang="he-IL" dirty="0"/>
              <a:t> חלק מתופעות הלוואי הנגרמות מתרופות קונבנציונליות אשר ניתנות לדיכוי הורמונלי.</a:t>
            </a:r>
            <a:endParaRPr lang="en-US" dirty="0"/>
          </a:p>
        </p:txBody>
      </p:sp>
    </p:spTree>
    <p:extLst>
      <p:ext uri="{BB962C8B-B14F-4D97-AF65-F5344CB8AC3E}">
        <p14:creationId xmlns:p14="http://schemas.microsoft.com/office/powerpoint/2010/main" val="4027074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0" y="0"/>
            <a:ext cx="9144000" cy="6858000"/>
          </a:xfrm>
        </p:spPr>
        <p:txBody>
          <a:bodyPr/>
          <a:lstStyle/>
          <a:p>
            <a:pPr eaLnBrk="1" hangingPunct="1">
              <a:defRPr/>
            </a:pPr>
            <a:r>
              <a:rPr lang="en-US"/>
              <a:t>Scutellaria barbata-Ban zi lian</a:t>
            </a:r>
          </a:p>
          <a:p>
            <a:pPr eaLnBrk="1" hangingPunct="1">
              <a:defRPr/>
            </a:pPr>
            <a:endParaRPr lang="he-IL"/>
          </a:p>
          <a:p>
            <a:pPr eaLnBrk="1" hangingPunct="1">
              <a:defRPr/>
            </a:pPr>
            <a:r>
              <a:rPr lang="he-IL"/>
              <a:t>פעילות רפואית:אנטי-בקטריאלית,נוגדת גידולים,אנטי-סרטנית(פלבנואידים שונים המגבירים אפופטוזיס),משתנת.</a:t>
            </a:r>
          </a:p>
          <a:p>
            <a:pPr eaLnBrk="1" hangingPunct="1">
              <a:defRPr/>
            </a:pPr>
            <a:endParaRPr lang="he-IL"/>
          </a:p>
          <a:p>
            <a:pPr eaLnBrk="1" hangingPunct="1">
              <a:defRPr/>
            </a:pPr>
            <a:r>
              <a:rPr lang="he-IL"/>
              <a:t>התוויות:זיהומים בקטריאלים,גידולים סרטניים(ספציפית לגידולים בתאי הכבד,קרצינומה),הפטיטיס.</a:t>
            </a:r>
            <a:endParaRPr lang="en-US"/>
          </a:p>
        </p:txBody>
      </p:sp>
    </p:spTree>
    <p:extLst>
      <p:ext uri="{BB962C8B-B14F-4D97-AF65-F5344CB8AC3E}">
        <p14:creationId xmlns:p14="http://schemas.microsoft.com/office/powerpoint/2010/main" val="2544679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a:xfrm>
            <a:off x="0" y="0"/>
            <a:ext cx="9144000" cy="6858000"/>
          </a:xfrm>
        </p:spPr>
        <p:txBody>
          <a:bodyPr/>
          <a:lstStyle/>
          <a:p>
            <a:pPr eaLnBrk="1" hangingPunct="1">
              <a:defRPr/>
            </a:pPr>
            <a:r>
              <a:rPr lang="he-IL"/>
              <a:t>3.צמחי-מרפא לטיפול מונע/תומך: </a:t>
            </a:r>
            <a:endParaRPr lang="en-US"/>
          </a:p>
        </p:txBody>
      </p:sp>
    </p:spTree>
    <p:extLst>
      <p:ext uri="{BB962C8B-B14F-4D97-AF65-F5344CB8AC3E}">
        <p14:creationId xmlns:p14="http://schemas.microsoft.com/office/powerpoint/2010/main" val="2329691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idx="1"/>
          </p:nvPr>
        </p:nvSpPr>
        <p:spPr>
          <a:xfrm>
            <a:off x="0" y="0"/>
            <a:ext cx="9144000" cy="6858000"/>
          </a:xfrm>
        </p:spPr>
        <p:txBody>
          <a:bodyPr/>
          <a:lstStyle/>
          <a:p>
            <a:pPr eaLnBrk="1" hangingPunct="1">
              <a:defRPr/>
            </a:pPr>
            <a:r>
              <a:rPr lang="en-US"/>
              <a:t>Ganoderma lucidum                </a:t>
            </a:r>
            <a:endParaRPr lang="he-IL"/>
          </a:p>
          <a:p>
            <a:pPr eaLnBrk="1" hangingPunct="1">
              <a:defRPr/>
            </a:pPr>
            <a:r>
              <a:rPr lang="he-IL"/>
              <a:t>כמו על צמחים אדפטוגנים אחרים מהרפואה הסינית, גם על פטריית הריישי נערכו מחקרים רבים ויש כיום תיעוד נרחב של פעילותה הרפואית המגוונת. ע"פ  (1999) </a:t>
            </a:r>
            <a:r>
              <a:rPr lang="en-US"/>
              <a:t>Mao, T. el al</a:t>
            </a:r>
            <a:r>
              <a:rPr lang="he-IL"/>
              <a:t>  חומרים טריטרפניים ופוליסכרידיים בצמח אחראים לחלק הארי של פעילותו הרפואית: לטריטרפנים מיוחסת פעילות אדפטוגנית, מפחיתה לחץ דם ואנטי אלרגית, ואילו לפוליסכרידים בטא-גלוקנים שונים בצמח מיוחסת פעילות אנטי סרטנית ומעוררת חיסון.  </a:t>
            </a:r>
          </a:p>
          <a:p>
            <a:pPr eaLnBrk="1" hangingPunct="1">
              <a:defRPr/>
            </a:pPr>
            <a:r>
              <a:rPr lang="he-IL"/>
              <a:t> </a:t>
            </a:r>
            <a:endParaRPr lang="en-US"/>
          </a:p>
        </p:txBody>
      </p:sp>
    </p:spTree>
    <p:extLst>
      <p:ext uri="{BB962C8B-B14F-4D97-AF65-F5344CB8AC3E}">
        <p14:creationId xmlns:p14="http://schemas.microsoft.com/office/powerpoint/2010/main" val="416139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idx="1"/>
          </p:nvPr>
        </p:nvSpPr>
        <p:spPr>
          <a:xfrm>
            <a:off x="0" y="0"/>
            <a:ext cx="9144000" cy="6858000"/>
          </a:xfrm>
        </p:spPr>
        <p:txBody>
          <a:bodyPr/>
          <a:lstStyle/>
          <a:p>
            <a:pPr eaLnBrk="1" hangingPunct="1">
              <a:defRPr/>
            </a:pPr>
            <a:r>
              <a:rPr lang="he-IL"/>
              <a:t>(1999) </a:t>
            </a:r>
            <a:r>
              <a:rPr lang="en-US"/>
              <a:t>Wang, S.Y. et al</a:t>
            </a:r>
            <a:r>
              <a:rPr lang="he-IL"/>
              <a:t> הראו שהפעילות </a:t>
            </a:r>
            <a:r>
              <a:rPr lang="he-IL" b="1"/>
              <a:t>נוגדת הגידול</a:t>
            </a:r>
            <a:r>
              <a:rPr lang="he-IL"/>
              <a:t> של הצמח נגרמת בחלקה באמצעות שחרור של ציטוקינים ממקרופאג'ים ולימפוציטים מסוג </a:t>
            </a:r>
            <a:r>
              <a:rPr lang="en-US"/>
              <a:t>T</a:t>
            </a:r>
            <a:r>
              <a:rPr lang="he-IL"/>
              <a:t> .</a:t>
            </a:r>
          </a:p>
          <a:p>
            <a:pPr eaLnBrk="1" hangingPunct="1">
              <a:defRPr/>
            </a:pPr>
            <a:r>
              <a:rPr lang="he-IL"/>
              <a:t> </a:t>
            </a:r>
          </a:p>
          <a:p>
            <a:pPr eaLnBrk="1" hangingPunct="1">
              <a:defRPr/>
            </a:pPr>
            <a:r>
              <a:rPr lang="he-IL"/>
              <a:t>ע"פ (2003) </a:t>
            </a:r>
            <a:r>
              <a:rPr lang="en-US"/>
              <a:t>Gao, Y. et al</a:t>
            </a:r>
            <a:r>
              <a:rPr lang="he-IL"/>
              <a:t> תמצית פוליסכרידית של ריישי שיפרה את </a:t>
            </a:r>
            <a:r>
              <a:rPr lang="he-IL" b="1"/>
              <a:t>התגובה החיסונית </a:t>
            </a:r>
            <a:r>
              <a:rPr lang="he-IL"/>
              <a:t>בחולי סרטן בדרגה מתקדמת, אשר קיבלו מינון של 1800 מ"ג תמצית 3 פעמים ביום למשך 12 שבועות. בניסוי זה נמצאה עלייה ברמות הפלזמה של אינטרלוקין (</a:t>
            </a:r>
            <a:r>
              <a:rPr lang="en-US"/>
              <a:t>IL-2</a:t>
            </a:r>
            <a:r>
              <a:rPr lang="he-IL"/>
              <a:t> ) ואינטרפרון והגברה משמעותית של פעילות תאי </a:t>
            </a:r>
            <a:r>
              <a:rPr lang="en-US"/>
              <a:t>Natural killer</a:t>
            </a:r>
            <a:r>
              <a:rPr lang="he-IL"/>
              <a:t>.1 </a:t>
            </a:r>
            <a:endParaRPr lang="en-US"/>
          </a:p>
        </p:txBody>
      </p:sp>
    </p:spTree>
    <p:extLst>
      <p:ext uri="{BB962C8B-B14F-4D97-AF65-F5344CB8AC3E}">
        <p14:creationId xmlns:p14="http://schemas.microsoft.com/office/powerpoint/2010/main" val="3075488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idx="1"/>
          </p:nvPr>
        </p:nvSpPr>
        <p:spPr>
          <a:xfrm>
            <a:off x="0" y="0"/>
            <a:ext cx="9144000" cy="6858000"/>
          </a:xfrm>
        </p:spPr>
        <p:txBody>
          <a:bodyPr/>
          <a:lstStyle/>
          <a:p>
            <a:pPr eaLnBrk="1" hangingPunct="1">
              <a:defRPr/>
            </a:pPr>
            <a:r>
              <a:rPr lang="he-IL"/>
              <a:t>בניסוי קליני שנערך בהונק קונג (2004) בסמיון כפול ומבוקר בפלסבו נמצא כי מתן של 720 מ"ג ליום למשך 10 ימים של תמצית מהצמח הוביל לעליה ברמות </a:t>
            </a:r>
            <a:r>
              <a:rPr lang="he-IL" b="1"/>
              <a:t>נוגדי החימצון</a:t>
            </a:r>
            <a:r>
              <a:rPr lang="he-IL"/>
              <a:t> בפלזמה של עשרה מתנדבים בריאים.4</a:t>
            </a:r>
            <a:endParaRPr lang="en-US"/>
          </a:p>
        </p:txBody>
      </p:sp>
    </p:spTree>
    <p:extLst>
      <p:ext uri="{BB962C8B-B14F-4D97-AF65-F5344CB8AC3E}">
        <p14:creationId xmlns:p14="http://schemas.microsoft.com/office/powerpoint/2010/main" val="30108009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idx="1"/>
          </p:nvPr>
        </p:nvSpPr>
        <p:spPr>
          <a:xfrm>
            <a:off x="0" y="0"/>
            <a:ext cx="9144000" cy="6858000"/>
          </a:xfrm>
        </p:spPr>
        <p:txBody>
          <a:bodyPr/>
          <a:lstStyle/>
          <a:p>
            <a:pPr eaLnBrk="1" hangingPunct="1">
              <a:defRPr/>
            </a:pPr>
            <a:r>
              <a:rPr lang="en-US" b="1"/>
              <a:t>Curcuma longa-Turmeric</a:t>
            </a:r>
            <a:endParaRPr lang="he-IL" b="1"/>
          </a:p>
          <a:p>
            <a:pPr eaLnBrk="1" hangingPunct="1">
              <a:defRPr/>
            </a:pPr>
            <a:endParaRPr lang="he-IL" b="1"/>
          </a:p>
          <a:p>
            <a:pPr eaLnBrk="1" hangingPunct="1">
              <a:defRPr/>
            </a:pPr>
            <a:r>
              <a:rPr lang="he-IL" b="1"/>
              <a:t>פעילות רפואית</a:t>
            </a:r>
            <a:br>
              <a:rPr lang="he-IL"/>
            </a:br>
            <a:r>
              <a:rPr lang="he-IL">
                <a:hlinkClick r:id="rId2" tooltip="אנטי-סרטני"/>
              </a:rPr>
              <a:t>אנטי-סרטני</a:t>
            </a:r>
            <a:r>
              <a:rPr lang="he-IL"/>
              <a:t>, </a:t>
            </a:r>
            <a:r>
              <a:rPr lang="he-IL">
                <a:hlinkClick r:id="rId3" tooltip="מגביר תיאבון"/>
              </a:rPr>
              <a:t>מגביר תיאבון</a:t>
            </a:r>
            <a:r>
              <a:rPr lang="he-IL"/>
              <a:t>, </a:t>
            </a:r>
            <a:r>
              <a:rPr lang="he-IL">
                <a:hlinkClick r:id="rId4" tooltip="מוריד רמות שומנים\כולסטרול בדם"/>
              </a:rPr>
              <a:t>מוריד רמות שומנים\כולסטרול בדם</a:t>
            </a:r>
            <a:r>
              <a:rPr lang="he-IL"/>
              <a:t>, </a:t>
            </a:r>
            <a:r>
              <a:rPr lang="he-IL">
                <a:hlinkClick r:id="rId5" tooltip="מחטא (חיצוני)"/>
              </a:rPr>
              <a:t>מחטא (חיצוני)</a:t>
            </a:r>
            <a:r>
              <a:rPr lang="he-IL"/>
              <a:t>, </a:t>
            </a:r>
            <a:r>
              <a:rPr lang="he-IL">
                <a:hlinkClick r:id="rId6" tooltip="מטפל בפציעות (חיצוני)"/>
              </a:rPr>
              <a:t>מטפל בפציעות (חיצוני)</a:t>
            </a:r>
            <a:r>
              <a:rPr lang="he-IL"/>
              <a:t>, </a:t>
            </a:r>
            <a:r>
              <a:rPr lang="he-IL">
                <a:hlinkClick r:id="rId7" tooltip="ממריץ מרה"/>
              </a:rPr>
              <a:t>ממריץ מרה</a:t>
            </a:r>
            <a:r>
              <a:rPr lang="he-IL"/>
              <a:t>, </a:t>
            </a:r>
            <a:r>
              <a:rPr lang="he-IL">
                <a:hlinkClick r:id="rId8" tooltip="ממריץ קיבה"/>
              </a:rPr>
              <a:t>ממריץ קיבה</a:t>
            </a:r>
            <a:r>
              <a:rPr lang="he-IL"/>
              <a:t>, </a:t>
            </a:r>
            <a:r>
              <a:rPr lang="he-IL">
                <a:hlinkClick r:id="rId9" tooltip="ממריץ\מניע"/>
              </a:rPr>
              <a:t>ממריץ\מניע</a:t>
            </a:r>
            <a:r>
              <a:rPr lang="he-IL"/>
              <a:t>, </a:t>
            </a:r>
            <a:r>
              <a:rPr lang="he-IL">
                <a:hlinkClick r:id="rId10" tooltip="מעודד התחדשות רקמות"/>
              </a:rPr>
              <a:t>מעודד התחדשות רקמות</a:t>
            </a:r>
            <a:r>
              <a:rPr lang="he-IL"/>
              <a:t>, </a:t>
            </a:r>
            <a:r>
              <a:rPr lang="he-IL">
                <a:hlinkClick r:id="rId11" tooltip="מקדם\מסדיר מחזור חודשי"/>
              </a:rPr>
              <a:t>מקדם\מסדיר מחזור חודשי</a:t>
            </a:r>
            <a:r>
              <a:rPr lang="he-IL"/>
              <a:t>, </a:t>
            </a:r>
            <a:r>
              <a:rPr lang="he-IL">
                <a:hlinkClick r:id="rId12" tooltip="משפר זרימת דם היקפית"/>
              </a:rPr>
              <a:t>משפר זרימת דם היקפית</a:t>
            </a:r>
            <a:r>
              <a:rPr lang="he-IL"/>
              <a:t>, </a:t>
            </a:r>
            <a:r>
              <a:rPr lang="he-IL">
                <a:hlinkClick r:id="rId13" tooltip="משקם\מגן כבד"/>
              </a:rPr>
              <a:t>משקם\מגן כבד</a:t>
            </a:r>
            <a:r>
              <a:rPr lang="he-IL"/>
              <a:t>, </a:t>
            </a:r>
            <a:r>
              <a:rPr lang="he-IL">
                <a:hlinkClick r:id="rId14" tooltip="נוגד דלקת"/>
              </a:rPr>
              <a:t>נוגד דלקת</a:t>
            </a:r>
            <a:r>
              <a:rPr lang="he-IL"/>
              <a:t>, </a:t>
            </a:r>
            <a:r>
              <a:rPr lang="he-IL">
                <a:hlinkClick r:id="rId15" tooltip="נוגד חמצון"/>
              </a:rPr>
              <a:t>נוגד חמצון</a:t>
            </a:r>
            <a:r>
              <a:rPr lang="he-IL"/>
              <a:t>, </a:t>
            </a:r>
            <a:r>
              <a:rPr lang="he-IL">
                <a:hlinkClick r:id="rId16" tooltip="נוגד קרישה"/>
              </a:rPr>
              <a:t>נוגד קרישה</a:t>
            </a:r>
            <a:r>
              <a:rPr lang="he-IL"/>
              <a:t>.</a:t>
            </a:r>
            <a:br>
              <a:rPr lang="he-IL"/>
            </a:br>
            <a:br>
              <a:rPr lang="he-IL"/>
            </a:br>
            <a:endParaRPr lang="en-US"/>
          </a:p>
        </p:txBody>
      </p:sp>
    </p:spTree>
    <p:extLst>
      <p:ext uri="{BB962C8B-B14F-4D97-AF65-F5344CB8AC3E}">
        <p14:creationId xmlns:p14="http://schemas.microsoft.com/office/powerpoint/2010/main" val="33091229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idx="1"/>
          </p:nvPr>
        </p:nvSpPr>
        <p:spPr>
          <a:xfrm>
            <a:off x="0" y="0"/>
            <a:ext cx="9144000" cy="6858000"/>
          </a:xfrm>
        </p:spPr>
        <p:txBody>
          <a:bodyPr/>
          <a:lstStyle/>
          <a:p>
            <a:pPr eaLnBrk="1" hangingPunct="1">
              <a:defRPr/>
            </a:pPr>
            <a:r>
              <a:rPr lang="he-IL" b="1"/>
              <a:t>התוויות</a:t>
            </a:r>
            <a:br>
              <a:rPr lang="he-IL"/>
            </a:br>
            <a:r>
              <a:rPr lang="he-IL"/>
              <a:t>עיקריות: </a:t>
            </a:r>
            <a:r>
              <a:rPr lang="he-IL">
                <a:hlinkClick r:id="rId2" tooltip="דלקת מפרקים ניוונית (OA)"/>
              </a:rPr>
              <a:t>דלקת מפרקים ניוונית (</a:t>
            </a:r>
            <a:r>
              <a:rPr lang="en-US">
                <a:hlinkClick r:id="rId2" tooltip="דלקת מפרקים ניוונית (OA)"/>
              </a:rPr>
              <a:t>OA</a:t>
            </a:r>
            <a:r>
              <a:rPr lang="he-IL">
                <a:hlinkClick r:id="rId2" tooltip="דלקת מפרקים ניוונית (OA)"/>
              </a:rPr>
              <a:t>)</a:t>
            </a:r>
            <a:r>
              <a:rPr lang="he-IL"/>
              <a:t>, </a:t>
            </a:r>
            <a:r>
              <a:rPr lang="he-IL">
                <a:hlinkClick r:id="rId3" tooltip="מחלות מעיים דלקתיות (IBD)"/>
              </a:rPr>
              <a:t>מחלות מעיים דלקתיות (</a:t>
            </a:r>
            <a:r>
              <a:rPr lang="en-US">
                <a:hlinkClick r:id="rId3" tooltip="מחלות מעיים דלקתיות (IBD)"/>
              </a:rPr>
              <a:t>IBD</a:t>
            </a:r>
            <a:r>
              <a:rPr lang="he-IL">
                <a:hlinkClick r:id="rId3" tooltip="מחלות מעיים דלקתיות (IBD)"/>
              </a:rPr>
              <a:t>)</a:t>
            </a:r>
            <a:r>
              <a:rPr lang="he-IL"/>
              <a:t>, </a:t>
            </a:r>
            <a:r>
              <a:rPr lang="he-IL">
                <a:hlinkClick r:id="rId4" tooltip="סרטן (תמיכה ומניעה)"/>
              </a:rPr>
              <a:t>סרטן (תמיכה ומניעה)</a:t>
            </a:r>
            <a:r>
              <a:rPr lang="he-IL"/>
              <a:t>.</a:t>
            </a:r>
            <a:br>
              <a:rPr lang="he-IL"/>
            </a:br>
            <a:endParaRPr lang="en-US"/>
          </a:p>
        </p:txBody>
      </p:sp>
    </p:spTree>
    <p:extLst>
      <p:ext uri="{BB962C8B-B14F-4D97-AF65-F5344CB8AC3E}">
        <p14:creationId xmlns:p14="http://schemas.microsoft.com/office/powerpoint/2010/main" val="15228298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idx="1"/>
          </p:nvPr>
        </p:nvSpPr>
        <p:spPr>
          <a:xfrm>
            <a:off x="0" y="0"/>
            <a:ext cx="9144000" cy="6858000"/>
          </a:xfrm>
        </p:spPr>
        <p:txBody>
          <a:bodyPr/>
          <a:lstStyle/>
          <a:p>
            <a:pPr eaLnBrk="1" hangingPunct="1">
              <a:defRPr/>
            </a:pPr>
            <a:r>
              <a:rPr lang="he-IL"/>
              <a:t>בעשורים האחרונים נערכו מחקרים רבים במערב על אודות פעילותו הרפואית המגוונת של הכורכום. רבים מהמחקרים נערכו עם החומר הפעיל העיקרי בכורכום, הפיגמנט הצהוב העונה לשם כורכומין (</a:t>
            </a:r>
            <a:r>
              <a:rPr lang="en-US"/>
              <a:t>Curcumin</a:t>
            </a:r>
            <a:r>
              <a:rPr lang="he-IL"/>
              <a:t>). כיום נהוג להשתמש בתמצית תקנית של כורכום, המכילה 97% כורכומין. מנגנון הפעולה הפרמקולוגי של הכורכומין מובן עדיין רק בחלקו, אך מה שהוגדר במחקרים הוא שהחומר מעקב ייצור של פרוסטגלנדינים ולויקוטריאנים - חומרים אנדוגניים המעורבים בתהליך הדלקת בגוף. זאת, על ידי עיכוב האנזימים </a:t>
            </a:r>
            <a:r>
              <a:rPr lang="en-US"/>
              <a:t>Lipoxygenase – 5</a:t>
            </a:r>
            <a:r>
              <a:rPr lang="he-IL"/>
              <a:t> ו- </a:t>
            </a:r>
            <a:r>
              <a:rPr lang="en-US"/>
              <a:t>Cyclooxygenase</a:t>
            </a:r>
            <a:r>
              <a:rPr lang="he-IL"/>
              <a:t>.</a:t>
            </a:r>
            <a:endParaRPr lang="en-US"/>
          </a:p>
        </p:txBody>
      </p:sp>
    </p:spTree>
    <p:extLst>
      <p:ext uri="{BB962C8B-B14F-4D97-AF65-F5344CB8AC3E}">
        <p14:creationId xmlns:p14="http://schemas.microsoft.com/office/powerpoint/2010/main" val="19726356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0" y="0"/>
            <a:ext cx="9144000" cy="6858000"/>
          </a:xfrm>
        </p:spPr>
        <p:txBody>
          <a:bodyPr/>
          <a:lstStyle/>
          <a:p>
            <a:pPr eaLnBrk="1" hangingPunct="1">
              <a:defRPr/>
            </a:pPr>
            <a:r>
              <a:rPr lang="he-IL"/>
              <a:t>בנוסף לפעילות נוגדת דלקת, לכורכומין יש </a:t>
            </a:r>
            <a:r>
              <a:rPr lang="he-IL" b="1"/>
              <a:t>פעילות נוגדת חמצון</a:t>
            </a:r>
            <a:r>
              <a:rPr lang="he-IL"/>
              <a:t> משמעותית ונמצא כי הוא מעכב חמצון של שומנים.2 בניסוי קליני מבוקר עם חולים הסובלים מ</a:t>
            </a:r>
            <a:r>
              <a:rPr lang="he-IL" b="1"/>
              <a:t>דלקת מפרקים ריאומטית (</a:t>
            </a:r>
            <a:r>
              <a:rPr lang="en-US" b="1"/>
              <a:t>RA</a:t>
            </a:r>
            <a:r>
              <a:rPr lang="he-IL" b="1"/>
              <a:t>)</a:t>
            </a:r>
            <a:r>
              <a:rPr lang="he-IL"/>
              <a:t> ניתן מינון של 120 מ"ג כורכומין ביום ונצפה שיפור משמעותי בתסמינים.3</a:t>
            </a:r>
          </a:p>
          <a:p>
            <a:pPr eaLnBrk="1" hangingPunct="1">
              <a:defRPr/>
            </a:pPr>
            <a:r>
              <a:rPr lang="he-IL"/>
              <a:t>בניסוי אחר ניתנה תמצית תקנית של כורכום במינון של 20 מ"ג ליום ל-18 גברים בריאים, למשך תקופה של 45 ימים. הממצאים הראו ירידה דרמטית ברמות שומן מחומצן (</a:t>
            </a:r>
            <a:r>
              <a:rPr lang="en-US"/>
              <a:t>Lipid peroxide</a:t>
            </a:r>
            <a:r>
              <a:rPr lang="he-IL"/>
              <a:t>) בדם.4</a:t>
            </a:r>
            <a:endParaRPr lang="en-US"/>
          </a:p>
        </p:txBody>
      </p:sp>
    </p:spTree>
    <p:extLst>
      <p:ext uri="{BB962C8B-B14F-4D97-AF65-F5344CB8AC3E}">
        <p14:creationId xmlns:p14="http://schemas.microsoft.com/office/powerpoint/2010/main" val="866569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0" y="0"/>
            <a:ext cx="9144000" cy="6858000"/>
          </a:xfrm>
        </p:spPr>
        <p:txBody>
          <a:bodyPr/>
          <a:lstStyle/>
          <a:p>
            <a:pPr eaLnBrk="1" hangingPunct="1">
              <a:defRPr/>
            </a:pPr>
            <a:r>
              <a:rPr lang="he-IL"/>
              <a:t>פעילותו האנטי-סרטנית של הכורכום מעוררת גם היא עניין במחקרים חדישים. הכורכומין נמצא כמעכב התפתחות של </a:t>
            </a:r>
            <a:r>
              <a:rPr lang="he-IL" b="1"/>
              <a:t>סרטן המעי הגס</a:t>
            </a:r>
            <a:r>
              <a:rPr lang="he-IL"/>
              <a:t>, במנגנוני פעולה אחדים: באמצעות המנגנון של עיכוב מטבוליזם של חומצה ארכידונית הקשור גם להתהוות תהליכים סרטניים; על-ידי עיכוב שגשוג תאים וגרימת אפופטוזיס (מוות תאי) של תאי גידולי המעי הגס; באמצעות עיכוב אנזימי איתות דוגמת פרוטאין קינאז סי (</a:t>
            </a:r>
            <a:r>
              <a:rPr lang="en-US"/>
              <a:t>PKC</a:t>
            </a:r>
            <a:r>
              <a:rPr lang="he-IL"/>
              <a:t>), הנוטלים חלק בהתהוות הגידול.5</a:t>
            </a:r>
            <a:endParaRPr lang="en-US"/>
          </a:p>
        </p:txBody>
      </p:sp>
    </p:spTree>
    <p:extLst>
      <p:ext uri="{BB962C8B-B14F-4D97-AF65-F5344CB8AC3E}">
        <p14:creationId xmlns:p14="http://schemas.microsoft.com/office/powerpoint/2010/main" val="19736966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noChangeArrowheads="1"/>
          </p:cNvSpPr>
          <p:nvPr>
            <p:ph idx="1"/>
          </p:nvPr>
        </p:nvSpPr>
        <p:spPr>
          <a:xfrm>
            <a:off x="0" y="0"/>
            <a:ext cx="9144000" cy="6858000"/>
          </a:xfrm>
        </p:spPr>
        <p:txBody>
          <a:bodyPr/>
          <a:lstStyle/>
          <a:p>
            <a:pPr eaLnBrk="1" hangingPunct="1">
              <a:defRPr/>
            </a:pPr>
            <a:r>
              <a:rPr lang="he-IL"/>
              <a:t>נבדקת גם פעילותו של הכורכומין כמעכב שגשוג החיידק </a:t>
            </a:r>
            <a:r>
              <a:rPr lang="he-IL" b="1"/>
              <a:t>הליקובקטר פילורי</a:t>
            </a:r>
            <a:r>
              <a:rPr lang="he-IL"/>
              <a:t>, הקשור להתפתחות סרטן הקיבה והמעי הגס6; בניסויים שנערכו בבעלי-חיים נמצא כי הכורכומין הפחית שגשוג של תאי </a:t>
            </a:r>
            <a:r>
              <a:rPr lang="he-IL" b="1"/>
              <a:t>סרטן ערמונית</a:t>
            </a:r>
            <a:r>
              <a:rPr lang="he-IL"/>
              <a:t> אנושיים אשר הוזרקו תת-עורית לעכברים, והגביר משמעותית את תהליך האפופטוזיס.7</a:t>
            </a:r>
            <a:endParaRPr lang="en-US"/>
          </a:p>
        </p:txBody>
      </p:sp>
    </p:spTree>
    <p:extLst>
      <p:ext uri="{BB962C8B-B14F-4D97-AF65-F5344CB8AC3E}">
        <p14:creationId xmlns:p14="http://schemas.microsoft.com/office/powerpoint/2010/main" val="10296370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a:xfrm>
            <a:off x="0" y="0"/>
            <a:ext cx="9144000" cy="6858000"/>
          </a:xfrm>
        </p:spPr>
        <p:txBody>
          <a:bodyPr/>
          <a:lstStyle/>
          <a:p>
            <a:pPr eaLnBrk="1" hangingPunct="1">
              <a:defRPr/>
            </a:pPr>
            <a:r>
              <a:rPr lang="en-US"/>
              <a:t>Schisandra chinensis-Wu wei zi      </a:t>
            </a:r>
            <a:endParaRPr lang="he-IL"/>
          </a:p>
          <a:p>
            <a:pPr eaLnBrk="1" hangingPunct="1">
              <a:defRPr/>
            </a:pPr>
            <a:endParaRPr lang="he-IL"/>
          </a:p>
          <a:p>
            <a:pPr eaLnBrk="1" hangingPunct="1">
              <a:defRPr/>
            </a:pPr>
            <a:r>
              <a:rPr lang="he-IL" b="1"/>
              <a:t>פעילות רפואית</a:t>
            </a:r>
            <a:br>
              <a:rPr lang="he-IL"/>
            </a:br>
            <a:r>
              <a:rPr lang="he-IL">
                <a:hlinkClick r:id="rId2" tooltip="אדפטוגן"/>
              </a:rPr>
              <a:t>אדפטוגן</a:t>
            </a:r>
            <a:r>
              <a:rPr lang="he-IL"/>
              <a:t>, </a:t>
            </a:r>
            <a:r>
              <a:rPr lang="he-IL">
                <a:hlinkClick r:id="rId3" tooltip="אנטי-ויראלי"/>
              </a:rPr>
              <a:t>אנטי-ויראלי</a:t>
            </a:r>
            <a:r>
              <a:rPr lang="he-IL"/>
              <a:t>, </a:t>
            </a:r>
            <a:r>
              <a:rPr lang="he-IL">
                <a:hlinkClick r:id="rId4" tooltip="אנטי-סרטני"/>
              </a:rPr>
              <a:t>אנטי-סרטני</a:t>
            </a:r>
            <a:r>
              <a:rPr lang="he-IL"/>
              <a:t>, </a:t>
            </a:r>
            <a:r>
              <a:rPr lang="he-IL">
                <a:hlinkClick r:id="rId5" tooltip="מחזק"/>
              </a:rPr>
              <a:t>מחזק</a:t>
            </a:r>
            <a:r>
              <a:rPr lang="he-IL"/>
              <a:t>, </a:t>
            </a:r>
            <a:r>
              <a:rPr lang="he-IL">
                <a:hlinkClick r:id="rId6" tooltip="מצמת"/>
              </a:rPr>
              <a:t>מצמת</a:t>
            </a:r>
            <a:r>
              <a:rPr lang="he-IL"/>
              <a:t>, </a:t>
            </a:r>
            <a:r>
              <a:rPr lang="he-IL">
                <a:hlinkClick r:id="rId7" tooltip="משקם\מגן כבד"/>
              </a:rPr>
              <a:t>משקם\מגן כבד</a:t>
            </a:r>
            <a:r>
              <a:rPr lang="he-IL"/>
              <a:t>, </a:t>
            </a:r>
            <a:r>
              <a:rPr lang="he-IL">
                <a:hlinkClick r:id="rId8" tooltip="נוגד חמצון"/>
              </a:rPr>
              <a:t>נוגד חמצון</a:t>
            </a:r>
            <a:r>
              <a:rPr lang="he-IL"/>
              <a:t>.</a:t>
            </a:r>
            <a:br>
              <a:rPr lang="he-IL"/>
            </a:br>
            <a:endParaRPr lang="en-US"/>
          </a:p>
        </p:txBody>
      </p:sp>
    </p:spTree>
    <p:extLst>
      <p:ext uri="{BB962C8B-B14F-4D97-AF65-F5344CB8AC3E}">
        <p14:creationId xmlns:p14="http://schemas.microsoft.com/office/powerpoint/2010/main" val="40908136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idx="1"/>
          </p:nvPr>
        </p:nvSpPr>
        <p:spPr>
          <a:xfrm>
            <a:off x="0" y="0"/>
            <a:ext cx="9144000" cy="6858000"/>
          </a:xfrm>
        </p:spPr>
        <p:txBody>
          <a:bodyPr/>
          <a:lstStyle/>
          <a:p>
            <a:pPr eaLnBrk="1" hangingPunct="1">
              <a:defRPr/>
            </a:pPr>
            <a:r>
              <a:rPr lang="he-IL"/>
              <a:t>במספר מחקרים בתא החי שנערכו באוניברסיטת הונג קונג כבר ב-1996, הודגמה פעילותו </a:t>
            </a:r>
            <a:r>
              <a:rPr lang="he-IL" b="1"/>
              <a:t>מגנת הכבד</a:t>
            </a:r>
            <a:r>
              <a:rPr lang="he-IL"/>
              <a:t> של הצמח מפני הרעלה של קדמיום כלוריד ושל </a:t>
            </a:r>
            <a:r>
              <a:rPr lang="en-US"/>
              <a:t>AFLATOXIN B1</a:t>
            </a:r>
            <a:r>
              <a:rPr lang="he-IL" b="1"/>
              <a:t> </a:t>
            </a:r>
            <a:r>
              <a:rPr lang="he-IL"/>
              <a:t>. המחקר אף השווה השפעות אלו מול השפעות של ויטמין </a:t>
            </a:r>
            <a:r>
              <a:rPr lang="en-US"/>
              <a:t>E</a:t>
            </a:r>
            <a:r>
              <a:rPr lang="he-IL"/>
              <a:t> ונראה כי לשכיסנדרה השפעה משמעותית ויעילה פי כמה מזו של הוויטמין. המחקרים גם הראו כי ההשפעות האנטי טוקסיות אינן ספציפיות לרעלן מסוים.1</a:t>
            </a:r>
            <a:endParaRPr lang="en-US"/>
          </a:p>
        </p:txBody>
      </p:sp>
    </p:spTree>
    <p:extLst>
      <p:ext uri="{BB962C8B-B14F-4D97-AF65-F5344CB8AC3E}">
        <p14:creationId xmlns:p14="http://schemas.microsoft.com/office/powerpoint/2010/main" val="3461740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a:xfrm>
            <a:off x="0" y="0"/>
            <a:ext cx="9144000" cy="6858000"/>
          </a:xfrm>
        </p:spPr>
        <p:txBody>
          <a:bodyPr/>
          <a:lstStyle/>
          <a:p>
            <a:pPr eaLnBrk="1" hangingPunct="1">
              <a:defRPr/>
            </a:pPr>
            <a:r>
              <a:rPr lang="he-IL"/>
              <a:t>עוד הודגמה היכולת של הליגנאן </a:t>
            </a:r>
            <a:r>
              <a:rPr lang="en-US"/>
              <a:t>SCISANDRIN B</a:t>
            </a:r>
            <a:r>
              <a:rPr lang="he-IL"/>
              <a:t> להגן על רקמת הכבד כנגד הרעלה של </a:t>
            </a:r>
            <a:r>
              <a:rPr lang="en-US"/>
              <a:t>(CC14) CARBON TERACHLORIDE</a:t>
            </a:r>
            <a:r>
              <a:rPr lang="he-IL"/>
              <a:t>. במחקר נתגלה שההגנה שיוצר ה-</a:t>
            </a:r>
            <a:r>
              <a:rPr lang="en-US"/>
              <a:t>SCISANDRIN B</a:t>
            </a:r>
            <a:r>
              <a:rPr lang="he-IL"/>
              <a:t> פועלת דרך מנגנון של המרצת האנזימים היוצרים את הגלוטטיון במיטוכונדריות. הגלוטטיון הוא חומר נוגד חמצון חשוב. החוקרים גילו רמות גבוהות של גלוטטיון תקין לעומת רמות נמוכות של גלוטטיון מחומצן.2 </a:t>
            </a:r>
            <a:endParaRPr lang="en-US"/>
          </a:p>
        </p:txBody>
      </p:sp>
    </p:spTree>
    <p:extLst>
      <p:ext uri="{BB962C8B-B14F-4D97-AF65-F5344CB8AC3E}">
        <p14:creationId xmlns:p14="http://schemas.microsoft.com/office/powerpoint/2010/main" val="24500615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a:xfrm>
            <a:off x="0" y="0"/>
            <a:ext cx="9144000" cy="6858000"/>
          </a:xfrm>
        </p:spPr>
        <p:txBody>
          <a:bodyPr/>
          <a:lstStyle/>
          <a:p>
            <a:pPr eaLnBrk="1" hangingPunct="1">
              <a:defRPr/>
            </a:pPr>
            <a:r>
              <a:rPr lang="he-IL"/>
              <a:t>במחקר אחר שנערך באוניברסיטה זו נאספו ממצאים המצביעים על הגנה מפני הרעלת</a:t>
            </a:r>
            <a:r>
              <a:rPr lang="en-US"/>
              <a:t> (THA) TACRINE</a:t>
            </a:r>
            <a:r>
              <a:rPr lang="he-IL"/>
              <a:t>באמצעות שימוש ב- </a:t>
            </a:r>
            <a:r>
              <a:rPr lang="en-US"/>
              <a:t>SCISANDRIN B</a:t>
            </a:r>
            <a:r>
              <a:rPr lang="he-IL"/>
              <a:t> שלושה ימים לפני החדרת הרעלנים. החומר </a:t>
            </a:r>
            <a:r>
              <a:rPr lang="en-US"/>
              <a:t>TACRINE</a:t>
            </a:r>
            <a:r>
              <a:rPr lang="he-IL"/>
              <a:t> משמש לטיפול במחלת ה</a:t>
            </a:r>
            <a:r>
              <a:rPr lang="he-IL" b="1"/>
              <a:t>אלצהיימר</a:t>
            </a:r>
            <a:r>
              <a:rPr lang="he-IL"/>
              <a:t>, והמחקר מצביע על אפשרות שימוש בצמח בכדי להגן מפני השפעות הלוואי השליליות שלו.3</a:t>
            </a:r>
            <a:endParaRPr lang="en-US"/>
          </a:p>
        </p:txBody>
      </p:sp>
    </p:spTree>
    <p:extLst>
      <p:ext uri="{BB962C8B-B14F-4D97-AF65-F5344CB8AC3E}">
        <p14:creationId xmlns:p14="http://schemas.microsoft.com/office/powerpoint/2010/main" val="40096074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idx="1"/>
          </p:nvPr>
        </p:nvSpPr>
        <p:spPr>
          <a:xfrm>
            <a:off x="0" y="0"/>
            <a:ext cx="9144000" cy="6858000"/>
          </a:xfrm>
        </p:spPr>
        <p:txBody>
          <a:bodyPr/>
          <a:lstStyle/>
          <a:p>
            <a:pPr eaLnBrk="1" hangingPunct="1">
              <a:defRPr/>
            </a:pPr>
            <a:r>
              <a:rPr lang="en-US"/>
              <a:t>Camellia sinensis-Green tea</a:t>
            </a:r>
            <a:endParaRPr lang="he-IL"/>
          </a:p>
          <a:p>
            <a:pPr eaLnBrk="1" hangingPunct="1">
              <a:defRPr/>
            </a:pPr>
            <a:r>
              <a:rPr lang="he-IL"/>
              <a:t>מוצאו של התה הירוק בהודו ובסין. זהו שיח או עץ ירוק עד ממשפחת התאיים, הנפוץ כגידול חקלאי בארצות מוצאו, כמו גם ביפן, בציילון, באינדונזיה, ברוסיה ובארצות נוספות. עץ התה הפראי מתנשא עד לגובה 6 מטר, אך בגידולים המסחריים העצים נגזמים כדי להקל את קטיף העלים וגובהם מגיע לכ-1.5 מטר בלבד.</a:t>
            </a:r>
          </a:p>
          <a:p>
            <a:pPr eaLnBrk="1" hangingPunct="1">
              <a:defRPr/>
            </a:pPr>
            <a:r>
              <a:rPr lang="he-IL"/>
              <a:t> </a:t>
            </a:r>
            <a:endParaRPr lang="en-US"/>
          </a:p>
        </p:txBody>
      </p:sp>
    </p:spTree>
    <p:extLst>
      <p:ext uri="{BB962C8B-B14F-4D97-AF65-F5344CB8AC3E}">
        <p14:creationId xmlns:p14="http://schemas.microsoft.com/office/powerpoint/2010/main" val="40401200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idx="1"/>
          </p:nvPr>
        </p:nvSpPr>
        <p:spPr>
          <a:xfrm>
            <a:off x="0" y="0"/>
            <a:ext cx="9144000" cy="6858000"/>
          </a:xfrm>
        </p:spPr>
        <p:txBody>
          <a:bodyPr/>
          <a:lstStyle/>
          <a:p>
            <a:pPr eaLnBrk="1" hangingPunct="1">
              <a:defRPr/>
            </a:pPr>
            <a:r>
              <a:rPr lang="he-IL"/>
              <a:t>התה הירוק מגיע בעיקר מסין ומיפן ואינו עובר תהליך עיבוד תעשייתי. התה השחור והאדום מיוצרים בהודו, בציילון ובקניה בשיטות של התססה וחימום. תהליך זה משפיע על תכולת והרכב הפוליפנולים בהם ומקנים לתה השחור את ניחוחו הייחודי. סוג תה נוסף, הידוע בשם תה אולונג, עובר התססה חלקית.</a:t>
            </a:r>
          </a:p>
          <a:p>
            <a:pPr eaLnBrk="1" hangingPunct="1">
              <a:defRPr/>
            </a:pPr>
            <a:r>
              <a:rPr lang="he-IL"/>
              <a:t>בסין החלו לשתות תה ירוק במהלך האלף השלישי לפנה"ס. מאוחר יותר זכה המנהג לעידודם של נזירים בודהיסטים, שראו בו תרופה כנגד מזג רע ונעדר איפוק. רק במהלך המאה ה-16 הגיע התה לאירופה, ואילו במאה ה-17 ערכו עמו היכרות גם תושבי רוסיה ומונגוליה. בתקופה זו עלתה בהתמדה הפופולריות שלו בצרפת, בבריטניה ובהולנד. </a:t>
            </a:r>
            <a:endParaRPr lang="en-US"/>
          </a:p>
        </p:txBody>
      </p:sp>
    </p:spTree>
    <p:extLst>
      <p:ext uri="{BB962C8B-B14F-4D97-AF65-F5344CB8AC3E}">
        <p14:creationId xmlns:p14="http://schemas.microsoft.com/office/powerpoint/2010/main" val="16651639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p:cNvSpPr>
            <a:spLocks noGrp="1" noChangeArrowheads="1"/>
          </p:cNvSpPr>
          <p:nvPr>
            <p:ph idx="1"/>
          </p:nvPr>
        </p:nvSpPr>
        <p:spPr>
          <a:xfrm>
            <a:off x="0" y="0"/>
            <a:ext cx="9144000" cy="6858000"/>
          </a:xfrm>
        </p:spPr>
        <p:txBody>
          <a:bodyPr/>
          <a:lstStyle/>
          <a:p>
            <a:pPr eaLnBrk="1" hangingPunct="1">
              <a:defRPr/>
            </a:pPr>
            <a:r>
              <a:rPr lang="he-IL"/>
              <a:t>סגולותיו הרפואיות של התה הירוק נודעו כבר במהלך המאה הראשונה לספירה. הוא נחשב למשתן, ממריץ, נוגד רעלים וממריץ עיכול - תכונות שהוכחו במהלך המאה האחרונה גם באמצעות מחקר מדעי. המחקר חשף גם את תכונותיו נוגדות החמצון, נוגדות הסרטן ונוגדות הזיהום המגוונות של הצמח.</a:t>
            </a:r>
          </a:p>
          <a:p>
            <a:pPr eaLnBrk="1" hangingPunct="1">
              <a:defRPr/>
            </a:pPr>
            <a:r>
              <a:rPr lang="he-IL"/>
              <a:t>התה הירוק נחשב לבעל עוצמת פעילות מתונה.</a:t>
            </a:r>
            <a:endParaRPr lang="en-US"/>
          </a:p>
        </p:txBody>
      </p:sp>
    </p:spTree>
    <p:extLst>
      <p:ext uri="{BB962C8B-B14F-4D97-AF65-F5344CB8AC3E}">
        <p14:creationId xmlns:p14="http://schemas.microsoft.com/office/powerpoint/2010/main" val="2703057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idx="1"/>
          </p:nvPr>
        </p:nvSpPr>
        <p:spPr>
          <a:xfrm>
            <a:off x="0" y="0"/>
            <a:ext cx="9144000" cy="6858000"/>
          </a:xfrm>
        </p:spPr>
        <p:txBody>
          <a:bodyPr/>
          <a:lstStyle/>
          <a:p>
            <a:pPr eaLnBrk="1" hangingPunct="1">
              <a:lnSpc>
                <a:spcPct val="90000"/>
              </a:lnSpc>
              <a:defRPr/>
            </a:pPr>
            <a:r>
              <a:rPr lang="he-IL" b="1"/>
              <a:t>חלקי הצמח בשימוש רפואי</a:t>
            </a:r>
            <a:br>
              <a:rPr lang="he-IL"/>
            </a:br>
            <a:r>
              <a:rPr lang="he-IL"/>
              <a:t>עלים (בעיקר ניצני עלים ועלים צעירים).</a:t>
            </a:r>
            <a:br>
              <a:rPr lang="he-IL"/>
            </a:br>
            <a:br>
              <a:rPr lang="he-IL"/>
            </a:br>
            <a:r>
              <a:rPr lang="he-IL" b="1"/>
              <a:t>מרכיבים פעילים</a:t>
            </a:r>
            <a:br>
              <a:rPr lang="he-IL"/>
            </a:br>
            <a:r>
              <a:rPr lang="he-IL">
                <a:hlinkClick r:id="rId2" tooltip="תרכובות פנוליות"/>
              </a:rPr>
              <a:t>תרכובות פנוליות</a:t>
            </a:r>
            <a:r>
              <a:rPr lang="he-IL"/>
              <a:t>:</a:t>
            </a:r>
            <a:br>
              <a:rPr lang="he-IL"/>
            </a:br>
            <a:r>
              <a:rPr lang="he-IL"/>
              <a:t>- </a:t>
            </a:r>
            <a:r>
              <a:rPr lang="he-IL">
                <a:hlinkClick r:id="rId3" tooltip="פנולים פשוטים"/>
              </a:rPr>
              <a:t>פנולים פשוטים</a:t>
            </a:r>
            <a:r>
              <a:rPr lang="he-IL"/>
              <a:t>:</a:t>
            </a:r>
            <a:br>
              <a:rPr lang="he-IL"/>
            </a:br>
            <a:r>
              <a:rPr lang="en-US"/>
              <a:t>benzoic acid, carvacrol, chlorogenic acid, gallic acid, cinnamic acid, salicylic acid, thymol</a:t>
            </a:r>
            <a:r>
              <a:rPr lang="he-IL"/>
              <a:t> </a:t>
            </a:r>
            <a:br>
              <a:rPr lang="he-IL"/>
            </a:br>
            <a:r>
              <a:rPr lang="he-IL"/>
              <a:t>- </a:t>
            </a:r>
            <a:r>
              <a:rPr lang="he-IL">
                <a:hlinkClick r:id="rId4" tooltip="טאנינים"/>
              </a:rPr>
              <a:t>טאנינים</a:t>
            </a:r>
            <a:r>
              <a:rPr lang="he-IL"/>
              <a:t> (3.4-27%):</a:t>
            </a:r>
            <a:br>
              <a:rPr lang="he-IL"/>
            </a:br>
            <a:r>
              <a:rPr lang="en-US"/>
              <a:t>epicatechin, epigallocatechin, epicatechin 3 gallate, epigallocatechin 3 gallate, catechin, gallocatechin, theogallin, trigalloyl glucose, epiafzelichin, tannic acid, thearubigin, theaflavin</a:t>
            </a:r>
            <a:br>
              <a:rPr lang="he-IL"/>
            </a:br>
            <a:endParaRPr lang="en-US"/>
          </a:p>
        </p:txBody>
      </p:sp>
    </p:spTree>
    <p:extLst>
      <p:ext uri="{BB962C8B-B14F-4D97-AF65-F5344CB8AC3E}">
        <p14:creationId xmlns:p14="http://schemas.microsoft.com/office/powerpoint/2010/main" val="1683393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Grp="1" noChangeArrowheads="1"/>
          </p:cNvSpPr>
          <p:nvPr>
            <p:ph idx="1"/>
          </p:nvPr>
        </p:nvSpPr>
        <p:spPr>
          <a:xfrm>
            <a:off x="0" y="0"/>
            <a:ext cx="9144000" cy="6858000"/>
          </a:xfrm>
        </p:spPr>
        <p:txBody>
          <a:bodyPr>
            <a:normAutofit/>
          </a:bodyPr>
          <a:lstStyle/>
          <a:p>
            <a:pPr eaLnBrk="1" hangingPunct="1">
              <a:lnSpc>
                <a:spcPct val="90000"/>
              </a:lnSpc>
              <a:defRPr/>
            </a:pPr>
            <a:r>
              <a:rPr lang="he-IL">
                <a:hlinkClick r:id="rId2" tooltip="תרכובות פלבונואידיות"/>
              </a:rPr>
              <a:t>תרכובות פלבונואידיות</a:t>
            </a:r>
            <a:r>
              <a:rPr lang="he-IL"/>
              <a:t>:</a:t>
            </a:r>
            <a:br>
              <a:rPr lang="he-IL"/>
            </a:br>
            <a:r>
              <a:rPr lang="en-US"/>
              <a:t>quercetin, quercitrin, kaempferol, apigenin, hyperoside, rutin, vitexin, astragalin, luteolin</a:t>
            </a:r>
            <a:br>
              <a:rPr lang="he-IL"/>
            </a:br>
            <a:r>
              <a:rPr lang="he-IL">
                <a:hlinkClick r:id="rId3" tooltip="אנטוציאנידינים ואנטוציאנינים"/>
              </a:rPr>
              <a:t>אנטוציאנידינים ואנטוציאנינים</a:t>
            </a:r>
            <a:r>
              <a:rPr lang="he-IL"/>
              <a:t>: עקבות של </a:t>
            </a:r>
            <a:br>
              <a:rPr lang="he-IL"/>
            </a:br>
            <a:r>
              <a:rPr lang="en-US"/>
              <a:t>procyanidin-B -2, prodelphinidin-A-2-3'-o-gallate</a:t>
            </a:r>
            <a:r>
              <a:rPr lang="he-IL"/>
              <a:t> </a:t>
            </a:r>
            <a:br>
              <a:rPr lang="he-IL"/>
            </a:br>
            <a:r>
              <a:rPr lang="he-IL">
                <a:hlinkClick r:id="rId4" tooltip="תרכובות איזופרנואידיות"/>
              </a:rPr>
              <a:t>תרכובות איזופרנואידיות</a:t>
            </a:r>
            <a:r>
              <a:rPr lang="he-IL"/>
              <a:t>:</a:t>
            </a:r>
            <a:br>
              <a:rPr lang="he-IL"/>
            </a:br>
            <a:r>
              <a:rPr lang="he-IL"/>
              <a:t>- </a:t>
            </a:r>
            <a:r>
              <a:rPr lang="he-IL">
                <a:hlinkClick r:id="rId5" tooltip="מונוטרפנים"/>
              </a:rPr>
              <a:t>מונוטרפנים</a:t>
            </a:r>
            <a:r>
              <a:rPr lang="he-IL"/>
              <a:t>: </a:t>
            </a:r>
            <a:br>
              <a:rPr lang="he-IL"/>
            </a:br>
            <a:r>
              <a:rPr lang="en-US"/>
              <a:t>linalool, nerol, neral, citronellol, geraniol, gernial, citral, myrcene, ocimene</a:t>
            </a:r>
            <a:r>
              <a:rPr lang="he-IL"/>
              <a:t> </a:t>
            </a:r>
            <a:br>
              <a:rPr lang="he-IL"/>
            </a:br>
            <a:r>
              <a:rPr lang="he-IL"/>
              <a:t>- </a:t>
            </a:r>
            <a:r>
              <a:rPr lang="he-IL">
                <a:hlinkClick r:id="rId6" tooltip="ססקוויטרפנים"/>
              </a:rPr>
              <a:t>ססקוויטרפנים</a:t>
            </a:r>
            <a:r>
              <a:rPr lang="he-IL"/>
              <a:t>: , </a:t>
            </a:r>
            <a:r>
              <a:rPr lang="en-US"/>
              <a:t>farnesol, 4-terpineolbeta-sesquiphellandrene</a:t>
            </a:r>
            <a:r>
              <a:rPr lang="he-IL"/>
              <a:t> </a:t>
            </a:r>
            <a:br>
              <a:rPr lang="he-IL"/>
            </a:br>
            <a:r>
              <a:rPr lang="he-IL"/>
              <a:t>- </a:t>
            </a:r>
            <a:r>
              <a:rPr lang="he-IL">
                <a:hlinkClick r:id="rId7" tooltip="סטרולים"/>
              </a:rPr>
              <a:t>סטרולים</a:t>
            </a:r>
            <a:r>
              <a:rPr lang="he-IL"/>
              <a:t>: ארגוסטרול, ספינסטרול, טיפסטרול</a:t>
            </a:r>
            <a:br>
              <a:rPr lang="he-IL"/>
            </a:br>
            <a:r>
              <a:rPr lang="he-IL"/>
              <a:t>- </a:t>
            </a:r>
            <a:r>
              <a:rPr lang="he-IL">
                <a:hlinkClick r:id="rId8" tooltip="קרוטנואידים"/>
              </a:rPr>
              <a:t>קרוטנואידים</a:t>
            </a:r>
            <a:r>
              <a:rPr lang="he-IL"/>
              <a:t>: בתא-קרוטן, ליקופן, זיאקסנטין, וויולה קסנטין, קריפטוקסנטין</a:t>
            </a:r>
            <a:br>
              <a:rPr lang="he-IL"/>
            </a:br>
            <a:endParaRPr lang="en-US"/>
          </a:p>
        </p:txBody>
      </p:sp>
    </p:spTree>
    <p:extLst>
      <p:ext uri="{BB962C8B-B14F-4D97-AF65-F5344CB8AC3E}">
        <p14:creationId xmlns:p14="http://schemas.microsoft.com/office/powerpoint/2010/main" val="22833368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a:xfrm>
            <a:off x="0" y="0"/>
            <a:ext cx="9144000" cy="6858000"/>
          </a:xfrm>
        </p:spPr>
        <p:txBody>
          <a:bodyPr/>
          <a:lstStyle/>
          <a:p>
            <a:pPr eaLnBrk="1" hangingPunct="1">
              <a:lnSpc>
                <a:spcPct val="90000"/>
              </a:lnSpc>
              <a:defRPr/>
            </a:pPr>
            <a:r>
              <a:rPr lang="he-IL"/>
              <a:t>גומי </a:t>
            </a:r>
            <a:br>
              <a:rPr lang="he-IL"/>
            </a:br>
            <a:r>
              <a:rPr lang="he-IL">
                <a:hlinkClick r:id="rId2" tooltip="תרכובות פוליסכרידיות"/>
              </a:rPr>
              <a:t>תרכובות פוליסכרידיות</a:t>
            </a:r>
            <a:r>
              <a:rPr lang="he-IL"/>
              <a:t>: סיבים (9-27%), פקטין (6.5%), עמילן (0.5%)</a:t>
            </a:r>
            <a:br>
              <a:rPr lang="he-IL"/>
            </a:br>
            <a:r>
              <a:rPr lang="he-IL">
                <a:hlinkClick r:id="rId3" tooltip="אלקלואידים"/>
              </a:rPr>
              <a:t>אלקלואידים</a:t>
            </a:r>
            <a:r>
              <a:rPr lang="he-IL"/>
              <a:t>: אלקלואידים מתיל-קסנטיניים דוגמת</a:t>
            </a:r>
            <a:br>
              <a:rPr lang="he-IL"/>
            </a:br>
            <a:r>
              <a:rPr lang="en-US"/>
              <a:t>caffeine (1-5%), theophylline, theobromine, theanine</a:t>
            </a:r>
            <a:br>
              <a:rPr lang="he-IL"/>
            </a:br>
            <a:r>
              <a:rPr lang="he-IL">
                <a:hlinkClick r:id="rId4" tooltip="חומצות אורגניות"/>
              </a:rPr>
              <a:t>חומצות אורגניות</a:t>
            </a:r>
            <a:r>
              <a:rPr lang="he-IL"/>
              <a:t>: מגוון חומצות שומניות </a:t>
            </a:r>
            <a:br>
              <a:rPr lang="he-IL"/>
            </a:br>
            <a:r>
              <a:rPr lang="he-IL">
                <a:hlinkClick r:id="rId5" tooltip="חומצות אמינו"/>
              </a:rPr>
              <a:t>חומצות אמינו</a:t>
            </a:r>
            <a:r>
              <a:rPr lang="he-IL"/>
              <a:t>: מגוון חומצות אמינו</a:t>
            </a:r>
            <a:br>
              <a:rPr lang="he-IL"/>
            </a:br>
            <a:r>
              <a:rPr lang="he-IL">
                <a:hlinkClick r:id="rId6" tooltip="ויטמינים"/>
              </a:rPr>
              <a:t>ויטמינים</a:t>
            </a:r>
            <a:r>
              <a:rPr lang="he-IL"/>
              <a:t>: ויטמין </a:t>
            </a:r>
            <a:r>
              <a:rPr lang="en-US"/>
              <a:t>C</a:t>
            </a:r>
            <a:r>
              <a:rPr lang="he-IL"/>
              <a:t>, ויטמיני </a:t>
            </a:r>
            <a:r>
              <a:rPr lang="en-US"/>
              <a:t>B1, B2, B3, B5</a:t>
            </a:r>
            <a:r>
              <a:rPr lang="he-IL"/>
              <a:t>, טוקופרול (ויטמין (</a:t>
            </a:r>
            <a:r>
              <a:rPr lang="en-US"/>
              <a:t>E</a:t>
            </a:r>
            <a:r>
              <a:rPr lang="he-IL"/>
              <a:t>, ויטמין </a:t>
            </a:r>
            <a:r>
              <a:rPr lang="en-US"/>
              <a:t>K</a:t>
            </a:r>
            <a:br>
              <a:rPr lang="he-IL"/>
            </a:br>
            <a:r>
              <a:rPr lang="he-IL">
                <a:hlinkClick r:id="rId7" tooltip="מינרלים"/>
              </a:rPr>
              <a:t>מינרלים</a:t>
            </a:r>
            <a:r>
              <a:rPr lang="he-IL"/>
              <a:t>: אשלגן, סידן, מגנזיום, זרחן, מנגן, נחושת, ברזל, גופרית, צורן, פלואוריד, אבץ.</a:t>
            </a:r>
            <a:br>
              <a:rPr lang="he-IL"/>
            </a:br>
            <a:br>
              <a:rPr lang="he-IL"/>
            </a:br>
            <a:endParaRPr lang="en-US"/>
          </a:p>
        </p:txBody>
      </p:sp>
    </p:spTree>
    <p:extLst>
      <p:ext uri="{BB962C8B-B14F-4D97-AF65-F5344CB8AC3E}">
        <p14:creationId xmlns:p14="http://schemas.microsoft.com/office/powerpoint/2010/main" val="36382384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p:cNvSpPr>
            <a:spLocks noGrp="1" noChangeArrowheads="1"/>
          </p:cNvSpPr>
          <p:nvPr>
            <p:ph idx="1"/>
          </p:nvPr>
        </p:nvSpPr>
        <p:spPr>
          <a:xfrm>
            <a:off x="0" y="0"/>
            <a:ext cx="9144000" cy="6858000"/>
          </a:xfrm>
        </p:spPr>
        <p:txBody>
          <a:bodyPr/>
          <a:lstStyle/>
          <a:p>
            <a:pPr eaLnBrk="1" hangingPunct="1">
              <a:defRPr/>
            </a:pPr>
            <a:r>
              <a:rPr lang="he-IL" b="1"/>
              <a:t>פעילות רפואית</a:t>
            </a:r>
            <a:br>
              <a:rPr lang="he-IL"/>
            </a:br>
            <a:r>
              <a:rPr lang="he-IL">
                <a:hlinkClick r:id="rId2" tooltip="אנטי-סרטני"/>
              </a:rPr>
              <a:t>אנטי-סרטני</a:t>
            </a:r>
            <a:r>
              <a:rPr lang="he-IL"/>
              <a:t>, </a:t>
            </a:r>
            <a:r>
              <a:rPr lang="he-IL">
                <a:hlinkClick r:id="rId3" tooltip="מוריד רמות שומנים\כולסטרול בדם"/>
              </a:rPr>
              <a:t>מוריד רמות שומנים\כולסטרול בדם</a:t>
            </a:r>
            <a:r>
              <a:rPr lang="he-IL"/>
              <a:t>, </a:t>
            </a:r>
            <a:r>
              <a:rPr lang="he-IL">
                <a:hlinkClick r:id="rId4" tooltip="ממריץ קיבה"/>
              </a:rPr>
              <a:t>ממריץ קיבה</a:t>
            </a:r>
            <a:r>
              <a:rPr lang="he-IL"/>
              <a:t>, </a:t>
            </a:r>
            <a:r>
              <a:rPr lang="he-IL">
                <a:hlinkClick r:id="rId5" tooltip="ממריץ עצבי"/>
              </a:rPr>
              <a:t>ממריץ עצבי</a:t>
            </a:r>
            <a:r>
              <a:rPr lang="he-IL"/>
              <a:t>, </a:t>
            </a:r>
            <a:r>
              <a:rPr lang="he-IL">
                <a:hlinkClick r:id="rId6" tooltip="מצמת"/>
              </a:rPr>
              <a:t>מצמת</a:t>
            </a:r>
            <a:r>
              <a:rPr lang="he-IL"/>
              <a:t>, </a:t>
            </a:r>
            <a:r>
              <a:rPr lang="he-IL">
                <a:hlinkClick r:id="rId7" tooltip="מעורר"/>
              </a:rPr>
              <a:t>מעורר</a:t>
            </a:r>
            <a:r>
              <a:rPr lang="he-IL"/>
              <a:t>, </a:t>
            </a:r>
            <a:r>
              <a:rPr lang="he-IL">
                <a:hlinkClick r:id="rId8" tooltip="משתן נפח"/>
              </a:rPr>
              <a:t>משתן נפח</a:t>
            </a:r>
            <a:r>
              <a:rPr lang="he-IL"/>
              <a:t>, </a:t>
            </a:r>
            <a:r>
              <a:rPr lang="he-IL">
                <a:hlinkClick r:id="rId9" tooltip="נוגד גידולים ממאירים"/>
              </a:rPr>
              <a:t>נוגד גידולים ממאירים</a:t>
            </a:r>
            <a:r>
              <a:rPr lang="he-IL"/>
              <a:t>, </a:t>
            </a:r>
            <a:r>
              <a:rPr lang="he-IL">
                <a:hlinkClick r:id="rId10" tooltip="נוגד חמצון"/>
              </a:rPr>
              <a:t>נוגד חמצון</a:t>
            </a:r>
            <a:r>
              <a:rPr lang="he-IL"/>
              <a:t>. </a:t>
            </a:r>
            <a:br>
              <a:rPr lang="he-IL"/>
            </a:br>
            <a:br>
              <a:rPr lang="he-IL"/>
            </a:br>
            <a:r>
              <a:rPr lang="he-IL" b="1"/>
              <a:t>התוויות</a:t>
            </a:r>
            <a:br>
              <a:rPr lang="he-IL"/>
            </a:br>
            <a:r>
              <a:rPr lang="he-IL"/>
              <a:t>עיקריות: </a:t>
            </a:r>
            <a:r>
              <a:rPr lang="he-IL">
                <a:hlinkClick r:id="rId11" tooltip="טרשת עורקים (מניעה וטיפול)"/>
              </a:rPr>
              <a:t>טרשת עורקים (מניעה וטיפול)</a:t>
            </a:r>
            <a:r>
              <a:rPr lang="he-IL"/>
              <a:t>, </a:t>
            </a:r>
            <a:r>
              <a:rPr lang="he-IL">
                <a:hlinkClick r:id="rId12" tooltip="סרטן (תמיכה ומניעה)"/>
              </a:rPr>
              <a:t>סרטן (תמיכה ומניעה)</a:t>
            </a:r>
            <a:r>
              <a:rPr lang="he-IL"/>
              <a:t>.</a:t>
            </a:r>
            <a:br>
              <a:rPr lang="he-IL"/>
            </a:br>
            <a:br>
              <a:rPr lang="he-IL"/>
            </a:br>
            <a:r>
              <a:rPr lang="he-IL"/>
              <a:t>משניות: </a:t>
            </a:r>
            <a:r>
              <a:rPr lang="he-IL">
                <a:hlinkClick r:id="rId13" tooltip="בצקות"/>
              </a:rPr>
              <a:t>בצקות</a:t>
            </a:r>
            <a:r>
              <a:rPr lang="he-IL"/>
              <a:t>, </a:t>
            </a:r>
            <a:r>
              <a:rPr lang="he-IL">
                <a:hlinkClick r:id="rId14" tooltip="יתר כולסטרול"/>
              </a:rPr>
              <a:t>יתר כולסטרול</a:t>
            </a:r>
            <a:r>
              <a:rPr lang="he-IL"/>
              <a:t>, </a:t>
            </a:r>
            <a:r>
              <a:rPr lang="he-IL">
                <a:hlinkClick r:id="rId15" tooltip="כאב ראש (אקוטי)"/>
              </a:rPr>
              <a:t>כאב ראש (אקוטי)</a:t>
            </a:r>
            <a:r>
              <a:rPr lang="he-IL"/>
              <a:t>, </a:t>
            </a:r>
            <a:r>
              <a:rPr lang="he-IL">
                <a:hlinkClick r:id="rId16" tooltip="שלשול (אקוטי)"/>
              </a:rPr>
              <a:t>שלשול (אקוטי)</a:t>
            </a:r>
            <a:r>
              <a:rPr lang="he-IL"/>
              <a:t>.</a:t>
            </a:r>
            <a:br>
              <a:rPr lang="he-IL"/>
            </a:br>
            <a:br>
              <a:rPr lang="he-IL"/>
            </a:br>
            <a:endParaRPr lang="en-US"/>
          </a:p>
        </p:txBody>
      </p:sp>
    </p:spTree>
    <p:extLst>
      <p:ext uri="{BB962C8B-B14F-4D97-AF65-F5344CB8AC3E}">
        <p14:creationId xmlns:p14="http://schemas.microsoft.com/office/powerpoint/2010/main" val="1793983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idx="1"/>
          </p:nvPr>
        </p:nvSpPr>
        <p:spPr>
          <a:xfrm>
            <a:off x="0" y="0"/>
            <a:ext cx="9144000" cy="6858000"/>
          </a:xfrm>
        </p:spPr>
        <p:txBody>
          <a:bodyPr/>
          <a:lstStyle/>
          <a:p>
            <a:pPr eaLnBrk="1" hangingPunct="1">
              <a:defRPr/>
            </a:pPr>
            <a:r>
              <a:rPr lang="he-IL"/>
              <a:t>סקירת מחקרים קליניים שנערכה ב-2003 מצביעה על כך שצריכה קבועה של תה ירוק\שחור מובילה לעלייה משמעותית ביכולת נוגדת החמצון של הדם. מספר גבוה של נבדקים במחקרי התערבות על תה סיני הדגים עליה משמעותית ביכולת נוגדת החמצון של הפלסמה בתוך שעה אחת בממוצע מצריכת כמות בינונית של תה (1-6 ספלים ביום). קיימות הוכחות ראשוניות לכך שהעלייה בכושר נוגד החמצון מוביל ל</a:t>
            </a:r>
            <a:r>
              <a:rPr lang="he-IL" b="1"/>
              <a:t>הפחתת הנזק החמצוני </a:t>
            </a:r>
            <a:r>
              <a:rPr lang="he-IL"/>
              <a:t>למקרומולקולות, במיוחד מולקולות </a:t>
            </a:r>
            <a:r>
              <a:rPr lang="en-US"/>
              <a:t>DNA</a:t>
            </a:r>
            <a:r>
              <a:rPr lang="he-IL"/>
              <a:t> וכן גם שומני דם. העלייה בכושר נוגד החמצון מיוחסת לפלבונואידים שבתה, הנספגים מהמעי לדם.1</a:t>
            </a:r>
            <a:endParaRPr lang="en-US"/>
          </a:p>
        </p:txBody>
      </p:sp>
    </p:spTree>
    <p:extLst>
      <p:ext uri="{BB962C8B-B14F-4D97-AF65-F5344CB8AC3E}">
        <p14:creationId xmlns:p14="http://schemas.microsoft.com/office/powerpoint/2010/main" val="32133158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3"/>
          <p:cNvSpPr>
            <a:spLocks noGrp="1" noChangeArrowheads="1"/>
          </p:cNvSpPr>
          <p:nvPr>
            <p:ph idx="1"/>
          </p:nvPr>
        </p:nvSpPr>
        <p:spPr>
          <a:xfrm>
            <a:off x="0" y="0"/>
            <a:ext cx="9144000" cy="6858000"/>
          </a:xfrm>
        </p:spPr>
        <p:txBody>
          <a:bodyPr/>
          <a:lstStyle/>
          <a:p>
            <a:pPr eaLnBrk="1" hangingPunct="1">
              <a:defRPr/>
            </a:pPr>
            <a:r>
              <a:rPr lang="he-IL"/>
              <a:t>מחקר פרוספקטיבי סיני נרחב תומך בכך שהפוליפנולים שבתה ירוק יכולים לשמש כפיטוכימיקלים מונעי התפתחות </a:t>
            </a:r>
            <a:r>
              <a:rPr lang="he-IL" b="1"/>
              <a:t>סרטן הקיבה וסרטן הוושט</a:t>
            </a:r>
            <a:r>
              <a:rPr lang="he-IL"/>
              <a:t>. המחקר נערך בקרב קבוצת אוכלוסיה (קוהורטה) מהעיר שנחאי שמנתה 18,244 איש בגילים 45-64, אשר השתתפו בתצפיות הניסוי משך 12 שנים לכל היותר. מתוכם נצפו 190 מקרי סרטן קיבה ו-42 מקרים של סרטן הוושט. קבוצת הביקורת מנתה 772 בני-אדם.2</a:t>
            </a:r>
            <a:endParaRPr lang="en-US"/>
          </a:p>
        </p:txBody>
      </p:sp>
    </p:spTree>
    <p:extLst>
      <p:ext uri="{BB962C8B-B14F-4D97-AF65-F5344CB8AC3E}">
        <p14:creationId xmlns:p14="http://schemas.microsoft.com/office/powerpoint/2010/main" val="40130679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noChangeArrowheads="1"/>
          </p:cNvSpPr>
          <p:nvPr>
            <p:ph idx="1"/>
          </p:nvPr>
        </p:nvSpPr>
        <p:spPr>
          <a:xfrm>
            <a:off x="0" y="0"/>
            <a:ext cx="9144000" cy="6858000"/>
          </a:xfrm>
        </p:spPr>
        <p:txBody>
          <a:bodyPr/>
          <a:lstStyle/>
          <a:p>
            <a:pPr eaLnBrk="1" hangingPunct="1">
              <a:defRPr/>
            </a:pPr>
            <a:r>
              <a:rPr lang="he-IL"/>
              <a:t>בשני מחקרים קליניים משנת 2001 הודגם כי הסיכון ל</a:t>
            </a:r>
            <a:r>
              <a:rPr lang="he-IL" b="1"/>
              <a:t>סרטן קיבה ולסרטן השד </a:t>
            </a:r>
            <a:r>
              <a:rPr lang="he-IL"/>
              <a:t>נמוך יותר בקרב שותי תה ירוק.3,4</a:t>
            </a:r>
          </a:p>
          <a:p>
            <a:pPr eaLnBrk="1" hangingPunct="1">
              <a:defRPr/>
            </a:pPr>
            <a:r>
              <a:rPr lang="he-IL"/>
              <a:t>במחקר קליני שנערך בתמציות פוליפנוליות של תה ירוק הודגם כי הן יכולות לשמש כגורם יעיל למניעת </a:t>
            </a:r>
            <a:r>
              <a:rPr lang="he-IL" b="1"/>
              <a:t>השפעת קרינת שמש</a:t>
            </a:r>
            <a:r>
              <a:rPr lang="he-IL"/>
              <a:t> בלתי רצויה, ובכך לשמש כחלופה להגנה מקרינת שמש.5</a:t>
            </a:r>
            <a:endParaRPr lang="en-US"/>
          </a:p>
        </p:txBody>
      </p:sp>
    </p:spTree>
    <p:extLst>
      <p:ext uri="{BB962C8B-B14F-4D97-AF65-F5344CB8AC3E}">
        <p14:creationId xmlns:p14="http://schemas.microsoft.com/office/powerpoint/2010/main" val="27663898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Grp="1" noChangeArrowheads="1"/>
          </p:cNvSpPr>
          <p:nvPr>
            <p:ph idx="1"/>
          </p:nvPr>
        </p:nvSpPr>
        <p:spPr>
          <a:xfrm>
            <a:off x="0" y="0"/>
            <a:ext cx="9144000" cy="6858000"/>
          </a:xfrm>
        </p:spPr>
        <p:txBody>
          <a:bodyPr/>
          <a:lstStyle/>
          <a:p>
            <a:pPr eaLnBrk="1" hangingPunct="1">
              <a:defRPr/>
            </a:pPr>
            <a:r>
              <a:rPr lang="he-IL"/>
              <a:t>תצפית שנערכה בקרב 13,916 עובדים בריאים ביפאן בגילים 40-69 העלתה כי 86.7% מהם צרכו תה ירוק באופן שגרתי. בתצפית זו נמצא קשר הדוק בין צריכת התה לבין שיעורים נמוכים של </a:t>
            </a:r>
            <a:r>
              <a:rPr lang="he-IL" b="1"/>
              <a:t>כולסטרול כללי</a:t>
            </a:r>
            <a:r>
              <a:rPr lang="he-IL"/>
              <a:t>, אך לא נמצא קשר לרמות ה- </a:t>
            </a:r>
            <a:r>
              <a:rPr lang="en-US"/>
              <a:t>HDL</a:t>
            </a:r>
            <a:r>
              <a:rPr lang="he-IL"/>
              <a:t> והטריגליצרידים.6 </a:t>
            </a:r>
          </a:p>
          <a:p>
            <a:pPr eaLnBrk="1" hangingPunct="1">
              <a:defRPr/>
            </a:pPr>
            <a:r>
              <a:rPr lang="he-IL"/>
              <a:t>שתייה שגרתית של תה ירוק נמצאה כקשורה לשיעור נמוך יותר של מקרי </a:t>
            </a:r>
            <a:r>
              <a:rPr lang="he-IL" b="1"/>
              <a:t>אוטם שריר הלב</a:t>
            </a:r>
            <a:r>
              <a:rPr lang="he-IL"/>
              <a:t>.7</a:t>
            </a:r>
          </a:p>
          <a:p>
            <a:pPr eaLnBrk="1" hangingPunct="1">
              <a:defRPr/>
            </a:pPr>
            <a:r>
              <a:rPr lang="he-IL"/>
              <a:t>צריכה גבוהה של תה ירוק נמצאה כקשורה להפחתה בשיעורי נוכחות של החיידק </a:t>
            </a:r>
            <a:r>
              <a:rPr lang="he-IL" b="1"/>
              <a:t>הליקובקטר פילורי</a:t>
            </a:r>
            <a:r>
              <a:rPr lang="he-IL"/>
              <a:t>.8</a:t>
            </a:r>
            <a:br>
              <a:rPr lang="he-IL"/>
            </a:br>
            <a:endParaRPr lang="en-US"/>
          </a:p>
        </p:txBody>
      </p:sp>
    </p:spTree>
    <p:extLst>
      <p:ext uri="{BB962C8B-B14F-4D97-AF65-F5344CB8AC3E}">
        <p14:creationId xmlns:p14="http://schemas.microsoft.com/office/powerpoint/2010/main" val="8373072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88</TotalTime>
  <Words>4398</Words>
  <Application>Microsoft Office PowerPoint</Application>
  <PresentationFormat>‫הצגה על המסך (4:3)</PresentationFormat>
  <Paragraphs>154</Paragraphs>
  <Slides>76</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76</vt:i4>
      </vt:variant>
    </vt:vector>
  </HeadingPairs>
  <TitlesOfParts>
    <vt:vector size="81" baseType="lpstr">
      <vt:lpstr>Arial</vt:lpstr>
      <vt:lpstr>Impact</vt:lpstr>
      <vt:lpstr>Times New Roman</vt:lpstr>
      <vt:lpstr>Wingdings</vt:lpstr>
      <vt:lpstr>NewsPrint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Yaniv</dc:creator>
  <cp:lastModifiedBy>class</cp:lastModifiedBy>
  <cp:revision>21</cp:revision>
  <dcterms:created xsi:type="dcterms:W3CDTF">2016-01-02T15:12:14Z</dcterms:created>
  <dcterms:modified xsi:type="dcterms:W3CDTF">2023-01-17T14:54:55Z</dcterms:modified>
</cp:coreProperties>
</file>