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26"/>
  </p:notesMasterIdLst>
  <p:sldIdLst>
    <p:sldId id="257" r:id="rId2"/>
    <p:sldId id="258" r:id="rId3"/>
    <p:sldId id="261" r:id="rId4"/>
    <p:sldId id="262" r:id="rId5"/>
    <p:sldId id="260" r:id="rId6"/>
    <p:sldId id="263" r:id="rId7"/>
    <p:sldId id="265" r:id="rId8"/>
    <p:sldId id="266" r:id="rId9"/>
    <p:sldId id="269" r:id="rId10"/>
    <p:sldId id="268" r:id="rId11"/>
    <p:sldId id="271" r:id="rId12"/>
    <p:sldId id="301" r:id="rId13"/>
    <p:sldId id="302" r:id="rId14"/>
    <p:sldId id="272" r:id="rId15"/>
    <p:sldId id="291" r:id="rId16"/>
    <p:sldId id="273" r:id="rId17"/>
    <p:sldId id="274" r:id="rId18"/>
    <p:sldId id="293" r:id="rId19"/>
    <p:sldId id="300" r:id="rId20"/>
    <p:sldId id="296" r:id="rId21"/>
    <p:sldId id="297" r:id="rId22"/>
    <p:sldId id="298" r:id="rId23"/>
    <p:sldId id="299" r:id="rId24"/>
    <p:sldId id="290" r:id="rId2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סגנון ביניים 2 - הדגשה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rlevy9@gmail.com" userId="0117576d4d8eea34" providerId="LiveId" clId="{42620737-2059-4108-AF26-91F3BF1886B2}"/>
    <pc:docChg chg="custSel modSld">
      <pc:chgData name="amirlevy9@gmail.com" userId="0117576d4d8eea34" providerId="LiveId" clId="{42620737-2059-4108-AF26-91F3BF1886B2}" dt="2023-08-08T08:12:46.915" v="31" actId="20577"/>
      <pc:docMkLst>
        <pc:docMk/>
      </pc:docMkLst>
      <pc:sldChg chg="modSp mod">
        <pc:chgData name="amirlevy9@gmail.com" userId="0117576d4d8eea34" providerId="LiveId" clId="{42620737-2059-4108-AF26-91F3BF1886B2}" dt="2023-08-08T08:12:46.915" v="31" actId="20577"/>
        <pc:sldMkLst>
          <pc:docMk/>
          <pc:sldMk cId="0" sldId="274"/>
        </pc:sldMkLst>
        <pc:spChg chg="mod">
          <ac:chgData name="amirlevy9@gmail.com" userId="0117576d4d8eea34" providerId="LiveId" clId="{42620737-2059-4108-AF26-91F3BF1886B2}" dt="2023-08-08T08:12:46.915" v="31" actId="20577"/>
          <ac:spMkLst>
            <pc:docMk/>
            <pc:sldMk cId="0" sldId="274"/>
            <ac:spMk id="3" creationId="{00000000-0000-0000-0000-000000000000}"/>
          </ac:spMkLst>
        </pc:spChg>
      </pc:sldChg>
    </pc:docChg>
  </pc:docChgLst>
  <pc:docChgLst>
    <pc:chgData name="amirlevy9@gmail.com" userId="0117576d4d8eea34" providerId="LiveId" clId="{BD92975A-4D9F-43E5-B0B4-8389CB39DC11}"/>
    <pc:docChg chg="custSel modSld">
      <pc:chgData name="amirlevy9@gmail.com" userId="0117576d4d8eea34" providerId="LiveId" clId="{BD92975A-4D9F-43E5-B0B4-8389CB39DC11}" dt="2023-06-07T10:29:53.815" v="1159" actId="20577"/>
      <pc:docMkLst>
        <pc:docMk/>
      </pc:docMkLst>
      <pc:sldChg chg="addSp delSp modSp mod">
        <pc:chgData name="amirlevy9@gmail.com" userId="0117576d4d8eea34" providerId="LiveId" clId="{BD92975A-4D9F-43E5-B0B4-8389CB39DC11}" dt="2023-06-07T08:14:12.836" v="75" actId="20577"/>
        <pc:sldMkLst>
          <pc:docMk/>
          <pc:sldMk cId="0" sldId="257"/>
        </pc:sldMkLst>
        <pc:spChg chg="mod">
          <ac:chgData name="amirlevy9@gmail.com" userId="0117576d4d8eea34" providerId="LiveId" clId="{BD92975A-4D9F-43E5-B0B4-8389CB39DC11}" dt="2023-06-07T08:14:12.836" v="75" actId="20577"/>
          <ac:spMkLst>
            <pc:docMk/>
            <pc:sldMk cId="0" sldId="257"/>
            <ac:spMk id="3" creationId="{00000000-0000-0000-0000-000000000000}"/>
          </ac:spMkLst>
        </pc:spChg>
        <pc:spChg chg="mod">
          <ac:chgData name="amirlevy9@gmail.com" userId="0117576d4d8eea34" providerId="LiveId" clId="{BD92975A-4D9F-43E5-B0B4-8389CB39DC11}" dt="2023-06-07T08:14:03.805" v="74" actId="1076"/>
          <ac:spMkLst>
            <pc:docMk/>
            <pc:sldMk cId="0" sldId="257"/>
            <ac:spMk id="6" creationId="{00000000-0000-0000-0000-000000000000}"/>
          </ac:spMkLst>
        </pc:spChg>
        <pc:picChg chg="add mod">
          <ac:chgData name="amirlevy9@gmail.com" userId="0117576d4d8eea34" providerId="LiveId" clId="{BD92975A-4D9F-43E5-B0B4-8389CB39DC11}" dt="2023-06-07T08:13:26.619" v="21"/>
          <ac:picMkLst>
            <pc:docMk/>
            <pc:sldMk cId="0" sldId="257"/>
            <ac:picMk id="4" creationId="{E1FD9EC7-C449-1AB6-2DF4-3CC062E942CE}"/>
          </ac:picMkLst>
        </pc:picChg>
        <pc:picChg chg="del">
          <ac:chgData name="amirlevy9@gmail.com" userId="0117576d4d8eea34" providerId="LiveId" clId="{BD92975A-4D9F-43E5-B0B4-8389CB39DC11}" dt="2023-06-07T08:12:34.370" v="0" actId="478"/>
          <ac:picMkLst>
            <pc:docMk/>
            <pc:sldMk cId="0" sldId="257"/>
            <ac:picMk id="7" creationId="{00000000-0000-0000-0000-000000000000}"/>
          </ac:picMkLst>
        </pc:picChg>
      </pc:sldChg>
      <pc:sldChg chg="delSp modSp mod">
        <pc:chgData name="amirlevy9@gmail.com" userId="0117576d4d8eea34" providerId="LiveId" clId="{BD92975A-4D9F-43E5-B0B4-8389CB39DC11}" dt="2023-06-07T08:23:33.793" v="119" actId="20577"/>
        <pc:sldMkLst>
          <pc:docMk/>
          <pc:sldMk cId="0" sldId="258"/>
        </pc:sldMkLst>
        <pc:spChg chg="mod">
          <ac:chgData name="amirlevy9@gmail.com" userId="0117576d4d8eea34" providerId="LiveId" clId="{BD92975A-4D9F-43E5-B0B4-8389CB39DC11}" dt="2023-06-07T08:23:33.793" v="119" actId="20577"/>
          <ac:spMkLst>
            <pc:docMk/>
            <pc:sldMk cId="0" sldId="258"/>
            <ac:spMk id="3" creationId="{00000000-0000-0000-0000-000000000000}"/>
          </ac:spMkLst>
        </pc:spChg>
        <pc:picChg chg="del">
          <ac:chgData name="amirlevy9@gmail.com" userId="0117576d4d8eea34" providerId="LiveId" clId="{BD92975A-4D9F-43E5-B0B4-8389CB39DC11}" dt="2023-06-07T08:12:36.883" v="1" actId="478"/>
          <ac:picMkLst>
            <pc:docMk/>
            <pc:sldMk cId="0" sldId="258"/>
            <ac:picMk id="10" creationId="{00000000-0000-0000-0000-000000000000}"/>
          </ac:picMkLst>
        </pc:picChg>
      </pc:sldChg>
      <pc:sldChg chg="delSp mod">
        <pc:chgData name="amirlevy9@gmail.com" userId="0117576d4d8eea34" providerId="LiveId" clId="{BD92975A-4D9F-43E5-B0B4-8389CB39DC11}" dt="2023-06-07T08:12:40.943" v="4" actId="478"/>
        <pc:sldMkLst>
          <pc:docMk/>
          <pc:sldMk cId="0" sldId="260"/>
        </pc:sldMkLst>
        <pc:picChg chg="del">
          <ac:chgData name="amirlevy9@gmail.com" userId="0117576d4d8eea34" providerId="LiveId" clId="{BD92975A-4D9F-43E5-B0B4-8389CB39DC11}" dt="2023-06-07T08:12:40.943" v="4" actId="478"/>
          <ac:picMkLst>
            <pc:docMk/>
            <pc:sldMk cId="0" sldId="260"/>
            <ac:picMk id="8" creationId="{00000000-0000-0000-0000-000000000000}"/>
          </ac:picMkLst>
        </pc:picChg>
      </pc:sldChg>
      <pc:sldChg chg="delSp modSp mod">
        <pc:chgData name="amirlevy9@gmail.com" userId="0117576d4d8eea34" providerId="LiveId" clId="{BD92975A-4D9F-43E5-B0B4-8389CB39DC11}" dt="2023-06-07T08:27:40.288" v="279" actId="20577"/>
        <pc:sldMkLst>
          <pc:docMk/>
          <pc:sldMk cId="0" sldId="261"/>
        </pc:sldMkLst>
        <pc:spChg chg="mod">
          <ac:chgData name="amirlevy9@gmail.com" userId="0117576d4d8eea34" providerId="LiveId" clId="{BD92975A-4D9F-43E5-B0B4-8389CB39DC11}" dt="2023-06-07T08:27:40.288" v="279" actId="20577"/>
          <ac:spMkLst>
            <pc:docMk/>
            <pc:sldMk cId="0" sldId="261"/>
            <ac:spMk id="12293" creationId="{00000000-0000-0000-0000-000000000000}"/>
          </ac:spMkLst>
        </pc:spChg>
        <pc:picChg chg="del">
          <ac:chgData name="amirlevy9@gmail.com" userId="0117576d4d8eea34" providerId="LiveId" clId="{BD92975A-4D9F-43E5-B0B4-8389CB39DC11}" dt="2023-06-07T08:12:38.405" v="2" actId="478"/>
          <ac:picMkLst>
            <pc:docMk/>
            <pc:sldMk cId="0" sldId="261"/>
            <ac:picMk id="6" creationId="{00000000-0000-0000-0000-000000000000}"/>
          </ac:picMkLst>
        </pc:picChg>
      </pc:sldChg>
      <pc:sldChg chg="delSp modSp mod">
        <pc:chgData name="amirlevy9@gmail.com" userId="0117576d4d8eea34" providerId="LiveId" clId="{BD92975A-4D9F-43E5-B0B4-8389CB39DC11}" dt="2023-06-07T08:28:57.838" v="297" actId="20577"/>
        <pc:sldMkLst>
          <pc:docMk/>
          <pc:sldMk cId="0" sldId="262"/>
        </pc:sldMkLst>
        <pc:spChg chg="mod">
          <ac:chgData name="amirlevy9@gmail.com" userId="0117576d4d8eea34" providerId="LiveId" clId="{BD92975A-4D9F-43E5-B0B4-8389CB39DC11}" dt="2023-06-07T08:28:57.838" v="297" actId="20577"/>
          <ac:spMkLst>
            <pc:docMk/>
            <pc:sldMk cId="0" sldId="262"/>
            <ac:spMk id="15363" creationId="{00000000-0000-0000-0000-000000000000}"/>
          </ac:spMkLst>
        </pc:spChg>
        <pc:picChg chg="del">
          <ac:chgData name="amirlevy9@gmail.com" userId="0117576d4d8eea34" providerId="LiveId" clId="{BD92975A-4D9F-43E5-B0B4-8389CB39DC11}" dt="2023-06-07T08:12:39.681" v="3" actId="478"/>
          <ac:picMkLst>
            <pc:docMk/>
            <pc:sldMk cId="0" sldId="262"/>
            <ac:picMk id="8" creationId="{00000000-0000-0000-0000-000000000000}"/>
          </ac:picMkLst>
        </pc:picChg>
      </pc:sldChg>
      <pc:sldChg chg="delSp modSp mod">
        <pc:chgData name="amirlevy9@gmail.com" userId="0117576d4d8eea34" providerId="LiveId" clId="{BD92975A-4D9F-43E5-B0B4-8389CB39DC11}" dt="2023-06-07T08:31:27.383" v="345" actId="20577"/>
        <pc:sldMkLst>
          <pc:docMk/>
          <pc:sldMk cId="0" sldId="263"/>
        </pc:sldMkLst>
        <pc:spChg chg="mod">
          <ac:chgData name="amirlevy9@gmail.com" userId="0117576d4d8eea34" providerId="LiveId" clId="{BD92975A-4D9F-43E5-B0B4-8389CB39DC11}" dt="2023-06-07T08:31:27.383" v="345" actId="20577"/>
          <ac:spMkLst>
            <pc:docMk/>
            <pc:sldMk cId="0" sldId="263"/>
            <ac:spMk id="16387" creationId="{00000000-0000-0000-0000-000000000000}"/>
          </ac:spMkLst>
        </pc:spChg>
        <pc:picChg chg="del">
          <ac:chgData name="amirlevy9@gmail.com" userId="0117576d4d8eea34" providerId="LiveId" clId="{BD92975A-4D9F-43E5-B0B4-8389CB39DC11}" dt="2023-06-07T08:12:42.409" v="5" actId="478"/>
          <ac:picMkLst>
            <pc:docMk/>
            <pc:sldMk cId="0" sldId="263"/>
            <ac:picMk id="7" creationId="{00000000-0000-0000-0000-000000000000}"/>
          </ac:picMkLst>
        </pc:picChg>
      </pc:sldChg>
      <pc:sldChg chg="addSp delSp modSp mod">
        <pc:chgData name="amirlevy9@gmail.com" userId="0117576d4d8eea34" providerId="LiveId" clId="{BD92975A-4D9F-43E5-B0B4-8389CB39DC11}" dt="2023-06-07T08:34:20.106" v="401" actId="1076"/>
        <pc:sldMkLst>
          <pc:docMk/>
          <pc:sldMk cId="0" sldId="265"/>
        </pc:sldMkLst>
        <pc:spChg chg="mod">
          <ac:chgData name="amirlevy9@gmail.com" userId="0117576d4d8eea34" providerId="LiveId" clId="{BD92975A-4D9F-43E5-B0B4-8389CB39DC11}" dt="2023-06-07T08:33:08.268" v="399" actId="20577"/>
          <ac:spMkLst>
            <pc:docMk/>
            <pc:sldMk cId="0" sldId="265"/>
            <ac:spMk id="30723" creationId="{00000000-0000-0000-0000-000000000000}"/>
          </ac:spMkLst>
        </pc:spChg>
        <pc:picChg chg="add mod">
          <ac:chgData name="amirlevy9@gmail.com" userId="0117576d4d8eea34" providerId="LiveId" clId="{BD92975A-4D9F-43E5-B0B4-8389CB39DC11}" dt="2023-06-07T08:34:20.106" v="401" actId="1076"/>
          <ac:picMkLst>
            <pc:docMk/>
            <pc:sldMk cId="0" sldId="265"/>
            <ac:picMk id="2" creationId="{F7254EAD-6C5A-B49B-A5B9-BF13525A5991}"/>
          </ac:picMkLst>
        </pc:picChg>
        <pc:picChg chg="del">
          <ac:chgData name="amirlevy9@gmail.com" userId="0117576d4d8eea34" providerId="LiveId" clId="{BD92975A-4D9F-43E5-B0B4-8389CB39DC11}" dt="2023-06-07T08:12:43.572" v="6" actId="478"/>
          <ac:picMkLst>
            <pc:docMk/>
            <pc:sldMk cId="0" sldId="265"/>
            <ac:picMk id="9" creationId="{00000000-0000-0000-0000-000000000000}"/>
          </ac:picMkLst>
        </pc:picChg>
      </pc:sldChg>
      <pc:sldChg chg="addSp delSp modSp mod">
        <pc:chgData name="amirlevy9@gmail.com" userId="0117576d4d8eea34" providerId="LiveId" clId="{BD92975A-4D9F-43E5-B0B4-8389CB39DC11}" dt="2023-06-07T08:38:00.373" v="441" actId="14100"/>
        <pc:sldMkLst>
          <pc:docMk/>
          <pc:sldMk cId="0" sldId="266"/>
        </pc:sldMkLst>
        <pc:spChg chg="mod">
          <ac:chgData name="amirlevy9@gmail.com" userId="0117576d4d8eea34" providerId="LiveId" clId="{BD92975A-4D9F-43E5-B0B4-8389CB39DC11}" dt="2023-06-07T08:36:26.373" v="438" actId="20577"/>
          <ac:spMkLst>
            <pc:docMk/>
            <pc:sldMk cId="0" sldId="266"/>
            <ac:spMk id="5" creationId="{00000000-0000-0000-0000-000000000000}"/>
          </ac:spMkLst>
        </pc:spChg>
        <pc:picChg chg="add mod">
          <ac:chgData name="amirlevy9@gmail.com" userId="0117576d4d8eea34" providerId="LiveId" clId="{BD92975A-4D9F-43E5-B0B4-8389CB39DC11}" dt="2023-06-07T08:38:00.373" v="441" actId="14100"/>
          <ac:picMkLst>
            <pc:docMk/>
            <pc:sldMk cId="0" sldId="266"/>
            <ac:picMk id="4" creationId="{EC875132-35DB-D6B8-DF41-20C35F24EDFB}"/>
          </ac:picMkLst>
        </pc:picChg>
        <pc:picChg chg="del">
          <ac:chgData name="amirlevy9@gmail.com" userId="0117576d4d8eea34" providerId="LiveId" clId="{BD92975A-4D9F-43E5-B0B4-8389CB39DC11}" dt="2023-06-07T08:12:44.807" v="7" actId="478"/>
          <ac:picMkLst>
            <pc:docMk/>
            <pc:sldMk cId="0" sldId="266"/>
            <ac:picMk id="9" creationId="{00000000-0000-0000-0000-000000000000}"/>
          </ac:picMkLst>
        </pc:picChg>
      </pc:sldChg>
      <pc:sldChg chg="delSp modSp mod">
        <pc:chgData name="amirlevy9@gmail.com" userId="0117576d4d8eea34" providerId="LiveId" clId="{BD92975A-4D9F-43E5-B0B4-8389CB39DC11}" dt="2023-06-07T09:39:24.583" v="677" actId="14100"/>
        <pc:sldMkLst>
          <pc:docMk/>
          <pc:sldMk cId="0" sldId="268"/>
        </pc:sldMkLst>
        <pc:spChg chg="mod">
          <ac:chgData name="amirlevy9@gmail.com" userId="0117576d4d8eea34" providerId="LiveId" clId="{BD92975A-4D9F-43E5-B0B4-8389CB39DC11}" dt="2023-06-07T09:39:08.835" v="675" actId="1038"/>
          <ac:spMkLst>
            <pc:docMk/>
            <pc:sldMk cId="0" sldId="268"/>
            <ac:spMk id="34818" creationId="{00000000-0000-0000-0000-000000000000}"/>
          </ac:spMkLst>
        </pc:spChg>
        <pc:spChg chg="mod">
          <ac:chgData name="amirlevy9@gmail.com" userId="0117576d4d8eea34" providerId="LiveId" clId="{BD92975A-4D9F-43E5-B0B4-8389CB39DC11}" dt="2023-06-07T09:39:24.583" v="677" actId="14100"/>
          <ac:spMkLst>
            <pc:docMk/>
            <pc:sldMk cId="0" sldId="268"/>
            <ac:spMk id="34819" creationId="{00000000-0000-0000-0000-000000000000}"/>
          </ac:spMkLst>
        </pc:spChg>
        <pc:picChg chg="mod">
          <ac:chgData name="amirlevy9@gmail.com" userId="0117576d4d8eea34" providerId="LiveId" clId="{BD92975A-4D9F-43E5-B0B4-8389CB39DC11}" dt="2023-06-07T09:39:14.378" v="676" actId="14100"/>
          <ac:picMkLst>
            <pc:docMk/>
            <pc:sldMk cId="0" sldId="268"/>
            <ac:picMk id="2" creationId="{00000000-0000-0000-0000-000000000000}"/>
          </ac:picMkLst>
        </pc:picChg>
        <pc:picChg chg="del">
          <ac:chgData name="amirlevy9@gmail.com" userId="0117576d4d8eea34" providerId="LiveId" clId="{BD92975A-4D9F-43E5-B0B4-8389CB39DC11}" dt="2023-06-07T08:12:47.274" v="9" actId="478"/>
          <ac:picMkLst>
            <pc:docMk/>
            <pc:sldMk cId="0" sldId="268"/>
            <ac:picMk id="6" creationId="{00000000-0000-0000-0000-000000000000}"/>
          </ac:picMkLst>
        </pc:picChg>
      </pc:sldChg>
      <pc:sldChg chg="delSp modSp mod">
        <pc:chgData name="amirlevy9@gmail.com" userId="0117576d4d8eea34" providerId="LiveId" clId="{BD92975A-4D9F-43E5-B0B4-8389CB39DC11}" dt="2023-06-07T08:40:49.224" v="470" actId="20577"/>
        <pc:sldMkLst>
          <pc:docMk/>
          <pc:sldMk cId="0" sldId="269"/>
        </pc:sldMkLst>
        <pc:spChg chg="mod">
          <ac:chgData name="amirlevy9@gmail.com" userId="0117576d4d8eea34" providerId="LiveId" clId="{BD92975A-4D9F-43E5-B0B4-8389CB39DC11}" dt="2023-06-07T08:40:49.224" v="470" actId="20577"/>
          <ac:spMkLst>
            <pc:docMk/>
            <pc:sldMk cId="0" sldId="269"/>
            <ac:spMk id="46083" creationId="{00000000-0000-0000-0000-000000000000}"/>
          </ac:spMkLst>
        </pc:spChg>
        <pc:picChg chg="del">
          <ac:chgData name="amirlevy9@gmail.com" userId="0117576d4d8eea34" providerId="LiveId" clId="{BD92975A-4D9F-43E5-B0B4-8389CB39DC11}" dt="2023-06-07T08:12:46.097" v="8" actId="478"/>
          <ac:picMkLst>
            <pc:docMk/>
            <pc:sldMk cId="0" sldId="269"/>
            <ac:picMk id="6" creationId="{00000000-0000-0000-0000-000000000000}"/>
          </ac:picMkLst>
        </pc:picChg>
      </pc:sldChg>
      <pc:sldChg chg="delSp modSp mod">
        <pc:chgData name="amirlevy9@gmail.com" userId="0117576d4d8eea34" providerId="LiveId" clId="{BD92975A-4D9F-43E5-B0B4-8389CB39DC11}" dt="2023-06-07T09:55:30.612" v="717" actId="20577"/>
        <pc:sldMkLst>
          <pc:docMk/>
          <pc:sldMk cId="0" sldId="271"/>
        </pc:sldMkLst>
        <pc:spChg chg="mod">
          <ac:chgData name="amirlevy9@gmail.com" userId="0117576d4d8eea34" providerId="LiveId" clId="{BD92975A-4D9F-43E5-B0B4-8389CB39DC11}" dt="2023-06-07T09:55:30.612" v="717" actId="20577"/>
          <ac:spMkLst>
            <pc:docMk/>
            <pc:sldMk cId="0" sldId="271"/>
            <ac:spMk id="2" creationId="{00000000-0000-0000-0000-000000000000}"/>
          </ac:spMkLst>
        </pc:spChg>
        <pc:picChg chg="del">
          <ac:chgData name="amirlevy9@gmail.com" userId="0117576d4d8eea34" providerId="LiveId" clId="{BD92975A-4D9F-43E5-B0B4-8389CB39DC11}" dt="2023-06-07T08:12:48.597" v="10" actId="478"/>
          <ac:picMkLst>
            <pc:docMk/>
            <pc:sldMk cId="0" sldId="271"/>
            <ac:picMk id="7" creationId="{00000000-0000-0000-0000-000000000000}"/>
          </ac:picMkLst>
        </pc:picChg>
      </pc:sldChg>
      <pc:sldChg chg="delSp modSp mod">
        <pc:chgData name="amirlevy9@gmail.com" userId="0117576d4d8eea34" providerId="LiveId" clId="{BD92975A-4D9F-43E5-B0B4-8389CB39DC11}" dt="2023-06-07T10:06:06.194" v="803" actId="20577"/>
        <pc:sldMkLst>
          <pc:docMk/>
          <pc:sldMk cId="0" sldId="272"/>
        </pc:sldMkLst>
        <pc:spChg chg="mod">
          <ac:chgData name="amirlevy9@gmail.com" userId="0117576d4d8eea34" providerId="LiveId" clId="{BD92975A-4D9F-43E5-B0B4-8389CB39DC11}" dt="2023-06-07T10:04:53.958" v="753" actId="20577"/>
          <ac:spMkLst>
            <pc:docMk/>
            <pc:sldMk cId="0" sldId="272"/>
            <ac:spMk id="2" creationId="{00000000-0000-0000-0000-000000000000}"/>
          </ac:spMkLst>
        </pc:spChg>
        <pc:spChg chg="mod">
          <ac:chgData name="amirlevy9@gmail.com" userId="0117576d4d8eea34" providerId="LiveId" clId="{BD92975A-4D9F-43E5-B0B4-8389CB39DC11}" dt="2023-06-07T10:06:06.194" v="803" actId="20577"/>
          <ac:spMkLst>
            <pc:docMk/>
            <pc:sldMk cId="0" sldId="272"/>
            <ac:spMk id="3" creationId="{00000000-0000-0000-0000-000000000000}"/>
          </ac:spMkLst>
        </pc:spChg>
        <pc:picChg chg="del">
          <ac:chgData name="amirlevy9@gmail.com" userId="0117576d4d8eea34" providerId="LiveId" clId="{BD92975A-4D9F-43E5-B0B4-8389CB39DC11}" dt="2023-06-07T08:12:49.937" v="11" actId="478"/>
          <ac:picMkLst>
            <pc:docMk/>
            <pc:sldMk cId="0" sldId="272"/>
            <ac:picMk id="6" creationId="{00000000-0000-0000-0000-000000000000}"/>
          </ac:picMkLst>
        </pc:picChg>
      </pc:sldChg>
      <pc:sldChg chg="delSp modSp mod">
        <pc:chgData name="amirlevy9@gmail.com" userId="0117576d4d8eea34" providerId="LiveId" clId="{BD92975A-4D9F-43E5-B0B4-8389CB39DC11}" dt="2023-06-07T10:08:57.558" v="815" actId="20577"/>
        <pc:sldMkLst>
          <pc:docMk/>
          <pc:sldMk cId="0" sldId="273"/>
        </pc:sldMkLst>
        <pc:spChg chg="mod">
          <ac:chgData name="amirlevy9@gmail.com" userId="0117576d4d8eea34" providerId="LiveId" clId="{BD92975A-4D9F-43E5-B0B4-8389CB39DC11}" dt="2023-06-07T10:08:29.922" v="809" actId="20577"/>
          <ac:spMkLst>
            <pc:docMk/>
            <pc:sldMk cId="0" sldId="273"/>
            <ac:spMk id="2" creationId="{00000000-0000-0000-0000-000000000000}"/>
          </ac:spMkLst>
        </pc:spChg>
        <pc:spChg chg="mod">
          <ac:chgData name="amirlevy9@gmail.com" userId="0117576d4d8eea34" providerId="LiveId" clId="{BD92975A-4D9F-43E5-B0B4-8389CB39DC11}" dt="2023-06-07T10:08:57.558" v="815" actId="20577"/>
          <ac:spMkLst>
            <pc:docMk/>
            <pc:sldMk cId="0" sldId="273"/>
            <ac:spMk id="20" creationId="{00000000-0000-0000-0000-000000000000}"/>
          </ac:spMkLst>
        </pc:spChg>
        <pc:picChg chg="del">
          <ac:chgData name="amirlevy9@gmail.com" userId="0117576d4d8eea34" providerId="LiveId" clId="{BD92975A-4D9F-43E5-B0B4-8389CB39DC11}" dt="2023-06-07T08:12:52.339" v="13" actId="478"/>
          <ac:picMkLst>
            <pc:docMk/>
            <pc:sldMk cId="0" sldId="273"/>
            <ac:picMk id="21" creationId="{00000000-0000-0000-0000-000000000000}"/>
          </ac:picMkLst>
        </pc:picChg>
      </pc:sldChg>
      <pc:sldChg chg="delSp modSp mod">
        <pc:chgData name="amirlevy9@gmail.com" userId="0117576d4d8eea34" providerId="LiveId" clId="{BD92975A-4D9F-43E5-B0B4-8389CB39DC11}" dt="2023-06-07T10:18:13.154" v="1020" actId="20577"/>
        <pc:sldMkLst>
          <pc:docMk/>
          <pc:sldMk cId="0" sldId="274"/>
        </pc:sldMkLst>
        <pc:spChg chg="mod">
          <ac:chgData name="amirlevy9@gmail.com" userId="0117576d4d8eea34" providerId="LiveId" clId="{BD92975A-4D9F-43E5-B0B4-8389CB39DC11}" dt="2023-06-07T10:15:29.549" v="921" actId="1076"/>
          <ac:spMkLst>
            <pc:docMk/>
            <pc:sldMk cId="0" sldId="274"/>
            <ac:spMk id="2" creationId="{00000000-0000-0000-0000-000000000000}"/>
          </ac:spMkLst>
        </pc:spChg>
        <pc:spChg chg="mod">
          <ac:chgData name="amirlevy9@gmail.com" userId="0117576d4d8eea34" providerId="LiveId" clId="{BD92975A-4D9F-43E5-B0B4-8389CB39DC11}" dt="2023-06-07T10:18:13.154" v="1020" actId="20577"/>
          <ac:spMkLst>
            <pc:docMk/>
            <pc:sldMk cId="0" sldId="274"/>
            <ac:spMk id="3" creationId="{00000000-0000-0000-0000-000000000000}"/>
          </ac:spMkLst>
        </pc:spChg>
        <pc:picChg chg="del">
          <ac:chgData name="amirlevy9@gmail.com" userId="0117576d4d8eea34" providerId="LiveId" clId="{BD92975A-4D9F-43E5-B0B4-8389CB39DC11}" dt="2023-06-07T08:12:53.738" v="14" actId="478"/>
          <ac:picMkLst>
            <pc:docMk/>
            <pc:sldMk cId="0" sldId="274"/>
            <ac:picMk id="6" creationId="{00000000-0000-0000-0000-000000000000}"/>
          </ac:picMkLst>
        </pc:picChg>
        <pc:picChg chg="mod">
          <ac:chgData name="amirlevy9@gmail.com" userId="0117576d4d8eea34" providerId="LiveId" clId="{BD92975A-4D9F-43E5-B0B4-8389CB39DC11}" dt="2023-06-07T10:15:35.209" v="923" actId="14100"/>
          <ac:picMkLst>
            <pc:docMk/>
            <pc:sldMk cId="0" sldId="274"/>
            <ac:picMk id="7" creationId="{00000000-0000-0000-0000-000000000000}"/>
          </ac:picMkLst>
        </pc:picChg>
      </pc:sldChg>
      <pc:sldChg chg="delSp mod">
        <pc:chgData name="amirlevy9@gmail.com" userId="0117576d4d8eea34" providerId="LiveId" clId="{BD92975A-4D9F-43E5-B0B4-8389CB39DC11}" dt="2023-06-07T08:12:51.156" v="12" actId="478"/>
        <pc:sldMkLst>
          <pc:docMk/>
          <pc:sldMk cId="0" sldId="291"/>
        </pc:sldMkLst>
        <pc:picChg chg="del">
          <ac:chgData name="amirlevy9@gmail.com" userId="0117576d4d8eea34" providerId="LiveId" clId="{BD92975A-4D9F-43E5-B0B4-8389CB39DC11}" dt="2023-06-07T08:12:51.156" v="12" actId="478"/>
          <ac:picMkLst>
            <pc:docMk/>
            <pc:sldMk cId="0" sldId="291"/>
            <ac:picMk id="9" creationId="{00000000-0000-0000-0000-000000000000}"/>
          </ac:picMkLst>
        </pc:picChg>
      </pc:sldChg>
      <pc:sldChg chg="delSp modSp mod">
        <pc:chgData name="amirlevy9@gmail.com" userId="0117576d4d8eea34" providerId="LiveId" clId="{BD92975A-4D9F-43E5-B0B4-8389CB39DC11}" dt="2023-06-07T10:18:47.134" v="1021" actId="113"/>
        <pc:sldMkLst>
          <pc:docMk/>
          <pc:sldMk cId="0" sldId="293"/>
        </pc:sldMkLst>
        <pc:spChg chg="mod">
          <ac:chgData name="amirlevy9@gmail.com" userId="0117576d4d8eea34" providerId="LiveId" clId="{BD92975A-4D9F-43E5-B0B4-8389CB39DC11}" dt="2023-06-07T10:18:47.134" v="1021" actId="113"/>
          <ac:spMkLst>
            <pc:docMk/>
            <pc:sldMk cId="0" sldId="293"/>
            <ac:spMk id="3" creationId="{00000000-0000-0000-0000-000000000000}"/>
          </ac:spMkLst>
        </pc:spChg>
        <pc:picChg chg="del">
          <ac:chgData name="amirlevy9@gmail.com" userId="0117576d4d8eea34" providerId="LiveId" clId="{BD92975A-4D9F-43E5-B0B4-8389CB39DC11}" dt="2023-06-07T08:12:55.138" v="15" actId="478"/>
          <ac:picMkLst>
            <pc:docMk/>
            <pc:sldMk cId="0" sldId="293"/>
            <ac:picMk id="6" creationId="{00000000-0000-0000-0000-000000000000}"/>
          </ac:picMkLst>
        </pc:picChg>
      </pc:sldChg>
      <pc:sldChg chg="delSp modSp mod">
        <pc:chgData name="amirlevy9@gmail.com" userId="0117576d4d8eea34" providerId="LiveId" clId="{BD92975A-4D9F-43E5-B0B4-8389CB39DC11}" dt="2023-06-07T10:28:45.694" v="1133" actId="14100"/>
        <pc:sldMkLst>
          <pc:docMk/>
          <pc:sldMk cId="0" sldId="296"/>
        </pc:sldMkLst>
        <pc:spChg chg="mod">
          <ac:chgData name="amirlevy9@gmail.com" userId="0117576d4d8eea34" providerId="LiveId" clId="{BD92975A-4D9F-43E5-B0B4-8389CB39DC11}" dt="2023-06-07T10:28:45.694" v="1133" actId="14100"/>
          <ac:spMkLst>
            <pc:docMk/>
            <pc:sldMk cId="0" sldId="296"/>
            <ac:spMk id="2" creationId="{00000000-0000-0000-0000-000000000000}"/>
          </ac:spMkLst>
        </pc:spChg>
        <pc:spChg chg="mod">
          <ac:chgData name="amirlevy9@gmail.com" userId="0117576d4d8eea34" providerId="LiveId" clId="{BD92975A-4D9F-43E5-B0B4-8389CB39DC11}" dt="2023-06-07T10:28:36.395" v="1115" actId="20577"/>
          <ac:spMkLst>
            <pc:docMk/>
            <pc:sldMk cId="0" sldId="296"/>
            <ac:spMk id="3" creationId="{00000000-0000-0000-0000-000000000000}"/>
          </ac:spMkLst>
        </pc:spChg>
        <pc:picChg chg="del">
          <ac:chgData name="amirlevy9@gmail.com" userId="0117576d4d8eea34" providerId="LiveId" clId="{BD92975A-4D9F-43E5-B0B4-8389CB39DC11}" dt="2023-06-07T08:12:57.770" v="17" actId="478"/>
          <ac:picMkLst>
            <pc:docMk/>
            <pc:sldMk cId="0" sldId="296"/>
            <ac:picMk id="6" creationId="{00000000-0000-0000-0000-000000000000}"/>
          </ac:picMkLst>
        </pc:picChg>
      </pc:sldChg>
      <pc:sldChg chg="delSp modSp mod">
        <pc:chgData name="amirlevy9@gmail.com" userId="0117576d4d8eea34" providerId="LiveId" clId="{BD92975A-4D9F-43E5-B0B4-8389CB39DC11}" dt="2023-06-07T10:26:28.300" v="1060" actId="20577"/>
        <pc:sldMkLst>
          <pc:docMk/>
          <pc:sldMk cId="0" sldId="297"/>
        </pc:sldMkLst>
        <pc:spChg chg="mod">
          <ac:chgData name="amirlevy9@gmail.com" userId="0117576d4d8eea34" providerId="LiveId" clId="{BD92975A-4D9F-43E5-B0B4-8389CB39DC11}" dt="2023-06-07T10:26:28.300" v="1060" actId="20577"/>
          <ac:spMkLst>
            <pc:docMk/>
            <pc:sldMk cId="0" sldId="297"/>
            <ac:spMk id="3" creationId="{00000000-0000-0000-0000-000000000000}"/>
          </ac:spMkLst>
        </pc:spChg>
        <pc:picChg chg="del">
          <ac:chgData name="amirlevy9@gmail.com" userId="0117576d4d8eea34" providerId="LiveId" clId="{BD92975A-4D9F-43E5-B0B4-8389CB39DC11}" dt="2023-06-07T08:12:59.058" v="18" actId="478"/>
          <ac:picMkLst>
            <pc:docMk/>
            <pc:sldMk cId="0" sldId="297"/>
            <ac:picMk id="6" creationId="{00000000-0000-0000-0000-000000000000}"/>
          </ac:picMkLst>
        </pc:picChg>
      </pc:sldChg>
      <pc:sldChg chg="delSp modSp mod">
        <pc:chgData name="amirlevy9@gmail.com" userId="0117576d4d8eea34" providerId="LiveId" clId="{BD92975A-4D9F-43E5-B0B4-8389CB39DC11}" dt="2023-06-07T10:27:12.651" v="1079" actId="20577"/>
        <pc:sldMkLst>
          <pc:docMk/>
          <pc:sldMk cId="0" sldId="298"/>
        </pc:sldMkLst>
        <pc:spChg chg="mod">
          <ac:chgData name="amirlevy9@gmail.com" userId="0117576d4d8eea34" providerId="LiveId" clId="{BD92975A-4D9F-43E5-B0B4-8389CB39DC11}" dt="2023-06-07T10:27:12.651" v="1079" actId="20577"/>
          <ac:spMkLst>
            <pc:docMk/>
            <pc:sldMk cId="0" sldId="298"/>
            <ac:spMk id="3" creationId="{00000000-0000-0000-0000-000000000000}"/>
          </ac:spMkLst>
        </pc:spChg>
        <pc:picChg chg="del">
          <ac:chgData name="amirlevy9@gmail.com" userId="0117576d4d8eea34" providerId="LiveId" clId="{BD92975A-4D9F-43E5-B0B4-8389CB39DC11}" dt="2023-06-07T08:13:00.383" v="19" actId="478"/>
          <ac:picMkLst>
            <pc:docMk/>
            <pc:sldMk cId="0" sldId="298"/>
            <ac:picMk id="6" creationId="{00000000-0000-0000-0000-000000000000}"/>
          </ac:picMkLst>
        </pc:picChg>
      </pc:sldChg>
      <pc:sldChg chg="delSp modSp mod">
        <pc:chgData name="amirlevy9@gmail.com" userId="0117576d4d8eea34" providerId="LiveId" clId="{BD92975A-4D9F-43E5-B0B4-8389CB39DC11}" dt="2023-06-07T10:29:53.815" v="1159" actId="20577"/>
        <pc:sldMkLst>
          <pc:docMk/>
          <pc:sldMk cId="0" sldId="299"/>
        </pc:sldMkLst>
        <pc:spChg chg="mod">
          <ac:chgData name="amirlevy9@gmail.com" userId="0117576d4d8eea34" providerId="LiveId" clId="{BD92975A-4D9F-43E5-B0B4-8389CB39DC11}" dt="2023-06-07T10:29:53.815" v="1159" actId="20577"/>
          <ac:spMkLst>
            <pc:docMk/>
            <pc:sldMk cId="0" sldId="299"/>
            <ac:spMk id="3" creationId="{00000000-0000-0000-0000-000000000000}"/>
          </ac:spMkLst>
        </pc:spChg>
        <pc:picChg chg="del">
          <ac:chgData name="amirlevy9@gmail.com" userId="0117576d4d8eea34" providerId="LiveId" clId="{BD92975A-4D9F-43E5-B0B4-8389CB39DC11}" dt="2023-06-07T08:13:01.563" v="20" actId="478"/>
          <ac:picMkLst>
            <pc:docMk/>
            <pc:sldMk cId="0" sldId="299"/>
            <ac:picMk id="11" creationId="{00000000-0000-0000-0000-000000000000}"/>
          </ac:picMkLst>
        </pc:picChg>
      </pc:sldChg>
      <pc:sldChg chg="addSp delSp modSp mod">
        <pc:chgData name="amirlevy9@gmail.com" userId="0117576d4d8eea34" providerId="LiveId" clId="{BD92975A-4D9F-43E5-B0B4-8389CB39DC11}" dt="2023-06-07T10:20:17.464" v="1034" actId="1076"/>
        <pc:sldMkLst>
          <pc:docMk/>
          <pc:sldMk cId="485068520" sldId="300"/>
        </pc:sldMkLst>
        <pc:spChg chg="mod">
          <ac:chgData name="amirlevy9@gmail.com" userId="0117576d4d8eea34" providerId="LiveId" clId="{BD92975A-4D9F-43E5-B0B4-8389CB39DC11}" dt="2023-06-07T10:19:03.059" v="1030" actId="20577"/>
          <ac:spMkLst>
            <pc:docMk/>
            <pc:sldMk cId="485068520" sldId="300"/>
            <ac:spMk id="3" creationId="{00000000-0000-0000-0000-000000000000}"/>
          </ac:spMkLst>
        </pc:spChg>
        <pc:picChg chg="add mod">
          <ac:chgData name="amirlevy9@gmail.com" userId="0117576d4d8eea34" providerId="LiveId" clId="{BD92975A-4D9F-43E5-B0B4-8389CB39DC11}" dt="2023-06-07T10:20:17.464" v="1034" actId="1076"/>
          <ac:picMkLst>
            <pc:docMk/>
            <pc:sldMk cId="485068520" sldId="300"/>
            <ac:picMk id="5" creationId="{76AF33FC-447A-CA9C-5791-9F4F77AFCB65}"/>
          </ac:picMkLst>
        </pc:picChg>
        <pc:picChg chg="del">
          <ac:chgData name="amirlevy9@gmail.com" userId="0117576d4d8eea34" providerId="LiveId" clId="{BD92975A-4D9F-43E5-B0B4-8389CB39DC11}" dt="2023-06-07T08:12:56.618" v="16" actId="478"/>
          <ac:picMkLst>
            <pc:docMk/>
            <pc:sldMk cId="485068520" sldId="300"/>
            <ac:picMk id="6" creationId="{00000000-0000-0000-0000-000000000000}"/>
          </ac:picMkLst>
        </pc:picChg>
      </pc:sldChg>
    </pc:docChg>
  </pc:docChgLst>
  <pc:docChgLst>
    <pc:chgData name="אמיר לוי" userId="0117576d4d8eea34" providerId="LiveId" clId="{91DB08DE-0B0B-4BDF-B12A-494DFE68241E}"/>
    <pc:docChg chg="undo custSel addSld modSld">
      <pc:chgData name="אמיר לוי" userId="0117576d4d8eea34" providerId="LiveId" clId="{91DB08DE-0B0B-4BDF-B12A-494DFE68241E}" dt="2024-06-02T09:42:20.817" v="2081" actId="20577"/>
      <pc:docMkLst>
        <pc:docMk/>
      </pc:docMkLst>
      <pc:sldChg chg="modSp mod">
        <pc:chgData name="אמיר לוי" userId="0117576d4d8eea34" providerId="LiveId" clId="{91DB08DE-0B0B-4BDF-B12A-494DFE68241E}" dt="2024-05-30T10:04:29.198" v="118" actId="113"/>
        <pc:sldMkLst>
          <pc:docMk/>
          <pc:sldMk cId="0" sldId="265"/>
        </pc:sldMkLst>
        <pc:spChg chg="mod">
          <ac:chgData name="אמיר לוי" userId="0117576d4d8eea34" providerId="LiveId" clId="{91DB08DE-0B0B-4BDF-B12A-494DFE68241E}" dt="2024-05-30T10:01:21.651" v="6" actId="1076"/>
          <ac:spMkLst>
            <pc:docMk/>
            <pc:sldMk cId="0" sldId="265"/>
            <ac:spMk id="8" creationId="{00000000-0000-0000-0000-000000000000}"/>
          </ac:spMkLst>
        </pc:spChg>
        <pc:spChg chg="mod">
          <ac:chgData name="אמיר לוי" userId="0117576d4d8eea34" providerId="LiveId" clId="{91DB08DE-0B0B-4BDF-B12A-494DFE68241E}" dt="2024-05-30T10:04:29.198" v="118" actId="113"/>
          <ac:spMkLst>
            <pc:docMk/>
            <pc:sldMk cId="0" sldId="265"/>
            <ac:spMk id="30723" creationId="{00000000-0000-0000-0000-000000000000}"/>
          </ac:spMkLst>
        </pc:spChg>
        <pc:picChg chg="mod">
          <ac:chgData name="אמיר לוי" userId="0117576d4d8eea34" providerId="LiveId" clId="{91DB08DE-0B0B-4BDF-B12A-494DFE68241E}" dt="2024-05-30T10:02:19.937" v="35" actId="14100"/>
          <ac:picMkLst>
            <pc:docMk/>
            <pc:sldMk cId="0" sldId="265"/>
            <ac:picMk id="18434" creationId="{00000000-0000-0000-0000-000000000000}"/>
          </ac:picMkLst>
        </pc:picChg>
      </pc:sldChg>
      <pc:sldChg chg="modSp mod">
        <pc:chgData name="אמיר לוי" userId="0117576d4d8eea34" providerId="LiveId" clId="{91DB08DE-0B0B-4BDF-B12A-494DFE68241E}" dt="2024-06-02T07:59:47.822" v="126" actId="20577"/>
        <pc:sldMkLst>
          <pc:docMk/>
          <pc:sldMk cId="0" sldId="266"/>
        </pc:sldMkLst>
        <pc:spChg chg="mod">
          <ac:chgData name="אמיר לוי" userId="0117576d4d8eea34" providerId="LiveId" clId="{91DB08DE-0B0B-4BDF-B12A-494DFE68241E}" dt="2024-06-02T07:59:47.822" v="126" actId="20577"/>
          <ac:spMkLst>
            <pc:docMk/>
            <pc:sldMk cId="0" sldId="266"/>
            <ac:spMk id="5" creationId="{00000000-0000-0000-0000-000000000000}"/>
          </ac:spMkLst>
        </pc:spChg>
      </pc:sldChg>
      <pc:sldChg chg="modSp mod">
        <pc:chgData name="אמיר לוי" userId="0117576d4d8eea34" providerId="LiveId" clId="{91DB08DE-0B0B-4BDF-B12A-494DFE68241E}" dt="2024-06-02T09:35:11.719" v="1870" actId="20577"/>
        <pc:sldMkLst>
          <pc:docMk/>
          <pc:sldMk cId="0" sldId="272"/>
        </pc:sldMkLst>
        <pc:spChg chg="mod">
          <ac:chgData name="אמיר לוי" userId="0117576d4d8eea34" providerId="LiveId" clId="{91DB08DE-0B0B-4BDF-B12A-494DFE68241E}" dt="2024-06-02T09:35:11.719" v="1870" actId="20577"/>
          <ac:spMkLst>
            <pc:docMk/>
            <pc:sldMk cId="0" sldId="272"/>
            <ac:spMk id="2" creationId="{00000000-0000-0000-0000-000000000000}"/>
          </ac:spMkLst>
        </pc:spChg>
      </pc:sldChg>
      <pc:sldChg chg="modSp mod">
        <pc:chgData name="אמיר לוי" userId="0117576d4d8eea34" providerId="LiveId" clId="{91DB08DE-0B0B-4BDF-B12A-494DFE68241E}" dt="2024-06-02T09:39:55.594" v="2077" actId="20577"/>
        <pc:sldMkLst>
          <pc:docMk/>
          <pc:sldMk cId="0" sldId="296"/>
        </pc:sldMkLst>
        <pc:spChg chg="mod">
          <ac:chgData name="אמיר לוי" userId="0117576d4d8eea34" providerId="LiveId" clId="{91DB08DE-0B0B-4BDF-B12A-494DFE68241E}" dt="2024-06-02T09:39:55.594" v="2077" actId="20577"/>
          <ac:spMkLst>
            <pc:docMk/>
            <pc:sldMk cId="0" sldId="296"/>
            <ac:spMk id="3" creationId="{00000000-0000-0000-0000-000000000000}"/>
          </ac:spMkLst>
        </pc:spChg>
      </pc:sldChg>
      <pc:sldChg chg="modSp mod">
        <pc:chgData name="אמיר לוי" userId="0117576d4d8eea34" providerId="LiveId" clId="{91DB08DE-0B0B-4BDF-B12A-494DFE68241E}" dt="2024-06-02T09:42:20.817" v="2081" actId="20577"/>
        <pc:sldMkLst>
          <pc:docMk/>
          <pc:sldMk cId="0" sldId="298"/>
        </pc:sldMkLst>
        <pc:spChg chg="mod">
          <ac:chgData name="אמיר לוי" userId="0117576d4d8eea34" providerId="LiveId" clId="{91DB08DE-0B0B-4BDF-B12A-494DFE68241E}" dt="2024-06-02T09:42:20.817" v="2081" actId="20577"/>
          <ac:spMkLst>
            <pc:docMk/>
            <pc:sldMk cId="0" sldId="298"/>
            <ac:spMk id="3" creationId="{00000000-0000-0000-0000-000000000000}"/>
          </ac:spMkLst>
        </pc:spChg>
      </pc:sldChg>
      <pc:sldChg chg="addSp modSp add mod">
        <pc:chgData name="אמיר לוי" userId="0117576d4d8eea34" providerId="LiveId" clId="{91DB08DE-0B0B-4BDF-B12A-494DFE68241E}" dt="2024-06-02T08:28:52.940" v="1649" actId="1035"/>
        <pc:sldMkLst>
          <pc:docMk/>
          <pc:sldMk cId="3435280182" sldId="301"/>
        </pc:sldMkLst>
        <pc:spChg chg="mod">
          <ac:chgData name="אמיר לוי" userId="0117576d4d8eea34" providerId="LiveId" clId="{91DB08DE-0B0B-4BDF-B12A-494DFE68241E}" dt="2024-06-02T08:25:36.606" v="1645" actId="1076"/>
          <ac:spMkLst>
            <pc:docMk/>
            <pc:sldMk cId="3435280182" sldId="301"/>
            <ac:spMk id="2" creationId="{00000000-0000-0000-0000-000000000000}"/>
          </ac:spMkLst>
        </pc:spChg>
        <pc:spChg chg="mod">
          <ac:chgData name="אמיר לוי" userId="0117576d4d8eea34" providerId="LiveId" clId="{91DB08DE-0B0B-4BDF-B12A-494DFE68241E}" dt="2024-06-02T08:04:29.930" v="177" actId="20577"/>
          <ac:spMkLst>
            <pc:docMk/>
            <pc:sldMk cId="3435280182" sldId="301"/>
            <ac:spMk id="5" creationId="{00000000-0000-0000-0000-000000000000}"/>
          </ac:spMkLst>
        </pc:spChg>
        <pc:picChg chg="add mod">
          <ac:chgData name="אמיר לוי" userId="0117576d4d8eea34" providerId="LiveId" clId="{91DB08DE-0B0B-4BDF-B12A-494DFE68241E}" dt="2024-06-02T08:28:52.940" v="1649" actId="1035"/>
          <ac:picMkLst>
            <pc:docMk/>
            <pc:sldMk cId="3435280182" sldId="301"/>
            <ac:picMk id="4" creationId="{D618F17B-026B-E547-1EF8-5913F5B192C3}"/>
          </ac:picMkLst>
        </pc:picChg>
      </pc:sldChg>
      <pc:sldChg chg="addSp modSp add mod">
        <pc:chgData name="אמיר לוי" userId="0117576d4d8eea34" providerId="LiveId" clId="{91DB08DE-0B0B-4BDF-B12A-494DFE68241E}" dt="2024-06-02T09:32:51.917" v="1867" actId="20577"/>
        <pc:sldMkLst>
          <pc:docMk/>
          <pc:sldMk cId="3649083053" sldId="302"/>
        </pc:sldMkLst>
        <pc:spChg chg="mod">
          <ac:chgData name="אמיר לוי" userId="0117576d4d8eea34" providerId="LiveId" clId="{91DB08DE-0B0B-4BDF-B12A-494DFE68241E}" dt="2024-06-02T09:32:51.917" v="1867" actId="20577"/>
          <ac:spMkLst>
            <pc:docMk/>
            <pc:sldMk cId="3649083053" sldId="302"/>
            <ac:spMk id="2" creationId="{00000000-0000-0000-0000-000000000000}"/>
          </ac:spMkLst>
        </pc:spChg>
        <pc:picChg chg="add mod">
          <ac:chgData name="אמיר לוי" userId="0117576d4d8eea34" providerId="LiveId" clId="{91DB08DE-0B0B-4BDF-B12A-494DFE68241E}" dt="2024-06-02T09:21:15.259" v="1672" actId="14100"/>
          <ac:picMkLst>
            <pc:docMk/>
            <pc:sldMk cId="3649083053" sldId="302"/>
            <ac:picMk id="4" creationId="{69CC99B0-60F4-D5ED-3390-A1E4A8E8303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A12B0B3-13D7-413C-BEF0-77F085F3DC54}" type="datetimeFigureOut">
              <a:rPr lang="he-IL" smtClean="0"/>
              <a:pPr/>
              <a:t>כ"ב/אייר/תשפ"ד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51E0D02-AB84-4D86-8BE4-EDA300EC5627}" type="slidenum">
              <a:rPr lang="he-IL" smtClean="0"/>
              <a:pPr/>
              <a:t>‹#›</a:t>
            </a:fld>
            <a:endParaRPr lang="he-IL"/>
          </a:p>
        </p:txBody>
      </p:sp>
    </p:spTree>
    <p:extLst>
      <p:ext uri="{BB962C8B-B14F-4D97-AF65-F5344CB8AC3E}">
        <p14:creationId xmlns:p14="http://schemas.microsoft.com/office/powerpoint/2010/main" val="398184982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a:p>
        </p:txBody>
      </p:sp>
      <p:sp>
        <p:nvSpPr>
          <p:cNvPr id="4" name="מציין מיקום של מספר שקופית 3"/>
          <p:cNvSpPr>
            <a:spLocks noGrp="1"/>
          </p:cNvSpPr>
          <p:nvPr>
            <p:ph type="sldNum" sz="quarter" idx="10"/>
          </p:nvPr>
        </p:nvSpPr>
        <p:spPr/>
        <p:txBody>
          <a:bodyPr/>
          <a:lstStyle/>
          <a:p>
            <a:fld id="{F508E0E9-FA74-483B-A54C-F41AA7E7E611}" type="slidenum">
              <a:rPr lang="he-IL" smtClean="0"/>
              <a:pPr/>
              <a:t>1</a:t>
            </a:fld>
            <a:endParaRPr lang="he-IL"/>
          </a:p>
        </p:txBody>
      </p:sp>
      <p:sp>
        <p:nvSpPr>
          <p:cNvPr id="5" name="מציין מיקום של תאריך 4"/>
          <p:cNvSpPr>
            <a:spLocks noGrp="1"/>
          </p:cNvSpPr>
          <p:nvPr>
            <p:ph type="dt" idx="11"/>
          </p:nvPr>
        </p:nvSpPr>
        <p:spPr/>
        <p:txBody>
          <a:bodyPr/>
          <a:lstStyle/>
          <a:p>
            <a:endParaRPr lang="he-IL"/>
          </a:p>
        </p:txBody>
      </p:sp>
    </p:spTree>
    <p:extLst>
      <p:ext uri="{BB962C8B-B14F-4D97-AF65-F5344CB8AC3E}">
        <p14:creationId xmlns:p14="http://schemas.microsoft.com/office/powerpoint/2010/main" val="193199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9B411ACF-CDD9-4A71-BE1D-3A109A5F1A34}" type="slidenum">
              <a:rPr lang="he-IL" smtClean="0"/>
              <a:pPr/>
              <a:t>5</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30411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5AEB753-E80A-4F18-964D-144EF7EF7326}" type="slidenum">
              <a:rPr lang="he-IL" smtClean="0"/>
              <a:pPr/>
              <a:t>7</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56219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2BC6303D-9407-4450-8BAE-4D7E22DEE737}" type="slidenum">
              <a:rPr lang="he-IL" smtClean="0"/>
              <a:pPr/>
              <a:t>9</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15829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334C85A-53B6-475D-AF34-BEB75B89629D}" type="slidenum">
              <a:rPr lang="he-IL" smtClean="0"/>
              <a:pPr/>
              <a:t>10</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9690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DD0F4357-1557-445E-975C-F523060BEFF6}" type="datetime8">
              <a:rPr lang="he-IL" smtClean="0"/>
              <a:pPr/>
              <a:t>30 מאי 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3E550B96-3C6C-4D1A-997C-05751BC62ED4}" type="datetime8">
              <a:rPr lang="he-IL" smtClean="0"/>
              <a:pPr/>
              <a:t>30 מאי 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60B82894-C999-4E67-9774-1260BEE69F56}" type="datetime8">
              <a:rPr lang="he-IL" smtClean="0"/>
              <a:pPr/>
              <a:t>30 מאי 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2B2919D4-0D3E-48AB-8BE1-0BE67F041902}" type="datetime8">
              <a:rPr lang="he-IL" smtClean="0"/>
              <a:pPr/>
              <a:t>30 מאי 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84F670CD-B4D4-451A-BD3B-761E2B1A6669}" type="datetime8">
              <a:rPr lang="he-IL" smtClean="0"/>
              <a:pPr/>
              <a:t>30 מאי 24</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598FB42C-2CFD-4FEC-8317-D688BB1AE798}" type="datetime8">
              <a:rPr lang="he-IL" smtClean="0"/>
              <a:pPr/>
              <a:t>30 מאי 24</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5F2873DE-17AE-4F13-83FD-2646308E0C1B}" type="datetime8">
              <a:rPr lang="he-IL" smtClean="0"/>
              <a:pPr/>
              <a:t>30 מאי 24</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8F4A862-BC83-4048-9D83-130C14827570}" type="datetime8">
              <a:rPr lang="he-IL" smtClean="0"/>
              <a:pPr/>
              <a:t>30 מאי 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D96EB96-5C45-47B0-A720-07BA9D0A9498}" type="datetime8">
              <a:rPr lang="he-IL" smtClean="0"/>
              <a:pPr/>
              <a:t>30 מאי 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0E643FF9-5230-40A6-8565-EE7B5F091C18}" type="datetime8">
              <a:rPr lang="he-IL" smtClean="0"/>
              <a:pPr/>
              <a:t>30 מאי 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523B7410-5E79-4C62-A93B-8334C981A9E4}" type="datetime8">
              <a:rPr lang="he-IL" smtClean="0"/>
              <a:pPr/>
              <a:t>30 מאי 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2C7265C-2718-4C80-A710-458B87A31F98}" type="slidenum">
              <a:rPr lang="he-IL" smtClean="0"/>
              <a:pPr/>
              <a:t>‹#›</a:t>
            </a:fld>
            <a:endParaRPr lang="he-IL"/>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3EF3D72-C339-4C8B-9735-FC360330C27B}" type="datetime8">
              <a:rPr lang="he-IL" smtClean="0"/>
              <a:pPr/>
              <a:t>30 מאי 24</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2C7265C-2718-4C80-A710-458B87A31F98}"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gtikshov.wiki.co.il/images/5/5e/ADHD5.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il/url?sa=i&amp;rct=j&amp;q=&amp;esrc=s&amp;frm=1&amp;source=images&amp;cd=&amp;cad=rja&amp;uact=8&amp;docid=L3WDswV6rgMGvM&amp;tbnid=t67GUK_v7IQzlM:&amp;ved=0CAUQjRw&amp;url=http://www.wikirefua.org.il/index.php/%D7%94%D7%A4%D7%A8%D7%A2%D7%AA_%D7%A7%D7%A9%D7%91,_%D7%A8%D7%99%D7%9B%D7%95%D7%96_%D7%95%D7%94%D7%99%D7%A4%D7%A8%D7%90%D7%A7%D7%98%D7%99%D7%91%D7%99%D7%95%D7%AA_%D7%91%D7%99%D7%9C%D7%93%D7%99%D7%9D_-_Attention_deficit_hyperactivity_disorder_in_children&amp;ei=PuW4U8C7B5CT0AXY4oDoDA&amp;bvm=bv.70138588,d.d2k&amp;psig=AFQjCNHvQeEvGsRjxDBld5S5vRE5frUC5g&amp;ust=140471252655416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420888"/>
            <a:ext cx="7772400" cy="1470025"/>
          </a:xfrm>
        </p:spPr>
        <p:txBody>
          <a:bodyPr>
            <a:normAutofit fontScale="90000"/>
          </a:bodyPr>
          <a:lstStyle/>
          <a:p>
            <a:br>
              <a:rPr lang="he-IL" sz="5400" dirty="0"/>
            </a:br>
            <a:br>
              <a:rPr lang="he-IL" sz="5400" dirty="0"/>
            </a:br>
            <a:br>
              <a:rPr lang="he-IL" dirty="0"/>
            </a:br>
            <a:br>
              <a:rPr lang="he-IL" dirty="0"/>
            </a:br>
            <a:br>
              <a:rPr lang="he-IL" dirty="0"/>
            </a:br>
            <a:br>
              <a:rPr lang="he-IL" dirty="0"/>
            </a:br>
            <a:br>
              <a:rPr lang="he-IL" dirty="0"/>
            </a:br>
            <a:br>
              <a:rPr lang="he-IL" dirty="0"/>
            </a:br>
            <a:br>
              <a:rPr lang="he-IL" dirty="0"/>
            </a:br>
            <a:br>
              <a:rPr lang="he-IL" dirty="0"/>
            </a:br>
            <a:r>
              <a:rPr lang="he-IL" sz="1800" dirty="0"/>
              <a:t>כתיבה: אמיר לוי, נטורופת</a:t>
            </a:r>
            <a:r>
              <a:rPr lang="en-US" sz="1800" dirty="0"/>
              <a:t> (N.D) </a:t>
            </a:r>
            <a:r>
              <a:rPr lang="he-IL" sz="1800" dirty="0" err="1"/>
              <a:t>והרבליסט</a:t>
            </a:r>
            <a:r>
              <a:rPr lang="he-IL" sz="1800" dirty="0"/>
              <a:t> קליני (</a:t>
            </a:r>
            <a:r>
              <a:rPr lang="en-US" sz="1800" dirty="0"/>
              <a:t> (</a:t>
            </a:r>
            <a:r>
              <a:rPr lang="en-US" sz="1800" dirty="0" err="1"/>
              <a:t>Cl.H</a:t>
            </a:r>
            <a:br>
              <a:rPr lang="he-IL" sz="1800" dirty="0"/>
            </a:br>
            <a:br>
              <a:rPr lang="he-IL" sz="2000" dirty="0"/>
            </a:br>
            <a:br>
              <a:rPr lang="en-US" sz="2000" dirty="0"/>
            </a:br>
            <a:br>
              <a:rPr lang="en-US" sz="1800" dirty="0"/>
            </a:br>
            <a:r>
              <a:rPr lang="he-IL" sz="2000" dirty="0"/>
              <a:t> </a:t>
            </a:r>
            <a:br>
              <a:rPr lang="en-US" sz="2000" dirty="0"/>
            </a:br>
            <a:endParaRPr lang="he-IL" sz="2400" dirty="0"/>
          </a:p>
        </p:txBody>
      </p:sp>
      <p:sp>
        <p:nvSpPr>
          <p:cNvPr id="3" name="כותרת משנה 2"/>
          <p:cNvSpPr>
            <a:spLocks noGrp="1"/>
          </p:cNvSpPr>
          <p:nvPr>
            <p:ph type="subTitle" idx="1"/>
          </p:nvPr>
        </p:nvSpPr>
        <p:spPr>
          <a:xfrm>
            <a:off x="1547664" y="3789040"/>
            <a:ext cx="6400800" cy="1368152"/>
          </a:xfrm>
        </p:spPr>
        <p:txBody>
          <a:bodyPr>
            <a:noAutofit/>
          </a:bodyPr>
          <a:lstStyle/>
          <a:p>
            <a:r>
              <a:rPr lang="he-IL" sz="2400" b="1" dirty="0"/>
              <a:t>הפרעות קשב וריכוז, היפראקטיביות ותזונת ילדים</a:t>
            </a:r>
          </a:p>
        </p:txBody>
      </p:sp>
      <p:sp>
        <p:nvSpPr>
          <p:cNvPr id="5" name="TextBox 4"/>
          <p:cNvSpPr txBox="1"/>
          <p:nvPr/>
        </p:nvSpPr>
        <p:spPr>
          <a:xfrm>
            <a:off x="8028384" y="404664"/>
            <a:ext cx="792088" cy="369332"/>
          </a:xfrm>
          <a:prstGeom prst="rect">
            <a:avLst/>
          </a:prstGeom>
          <a:noFill/>
        </p:spPr>
        <p:txBody>
          <a:bodyPr wrap="square" rtlCol="1">
            <a:spAutoFit/>
          </a:bodyPr>
          <a:lstStyle/>
          <a:p>
            <a:r>
              <a:rPr lang="he-IL" dirty="0"/>
              <a:t>ב"ה</a:t>
            </a:r>
          </a:p>
        </p:txBody>
      </p:sp>
      <p:sp>
        <p:nvSpPr>
          <p:cNvPr id="6" name="מלבן 5"/>
          <p:cNvSpPr/>
          <p:nvPr/>
        </p:nvSpPr>
        <p:spPr>
          <a:xfrm>
            <a:off x="932756" y="2142148"/>
            <a:ext cx="7630616" cy="1107996"/>
          </a:xfrm>
          <a:prstGeom prst="rect">
            <a:avLst/>
          </a:prstGeom>
          <a:noFill/>
        </p:spPr>
        <p:txBody>
          <a:bodyPr wrap="square" lIns="91440" tIns="45720" rIns="91440" bIns="45720">
            <a:spAutoFit/>
          </a:bodyPr>
          <a:lstStyle/>
          <a:p>
            <a:pPr algn="ctr"/>
            <a:r>
              <a:rPr lang="he-IL" sz="6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תזונה </a:t>
            </a:r>
            <a:r>
              <a:rPr lang="he-IL" sz="6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ובריאות טבעית</a:t>
            </a:r>
            <a:endParaRPr lang="he-IL" sz="6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4" name="Picture 3">
            <a:extLst>
              <a:ext uri="{FF2B5EF4-FFF2-40B4-BE49-F238E27FC236}">
                <a16:creationId xmlns:a16="http://schemas.microsoft.com/office/drawing/2014/main" id="{E1FD9EC7-C449-1AB6-2DF4-3CC062E94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49" y="98591"/>
            <a:ext cx="1485716" cy="1458883"/>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66936" y="413792"/>
            <a:ext cx="8229600" cy="1143000"/>
          </a:xfrm>
        </p:spPr>
        <p:txBody>
          <a:bodyPr>
            <a:noAutofit/>
          </a:bodyPr>
          <a:lstStyle/>
          <a:p>
            <a:r>
              <a:rPr lang="he-IL" sz="4000" dirty="0"/>
              <a:t>האם ילדכם...</a:t>
            </a:r>
          </a:p>
        </p:txBody>
      </p:sp>
      <p:sp>
        <p:nvSpPr>
          <p:cNvPr id="3" name="מציין מיקום תוכן 2"/>
          <p:cNvSpPr>
            <a:spLocks noGrp="1"/>
          </p:cNvSpPr>
          <p:nvPr>
            <p:ph idx="1"/>
          </p:nvPr>
        </p:nvSpPr>
        <p:spPr>
          <a:xfrm>
            <a:off x="0" y="1412776"/>
            <a:ext cx="9144000" cy="5256584"/>
          </a:xfrm>
        </p:spPr>
        <p:txBody>
          <a:bodyPr>
            <a:noAutofit/>
          </a:bodyPr>
          <a:lstStyle/>
          <a:p>
            <a:pPr marL="457200" indent="-457200">
              <a:buFont typeface="+mj-lt"/>
              <a:buAutoNum type="arabicPeriod"/>
            </a:pPr>
            <a:r>
              <a:rPr lang="he-IL" sz="2500" dirty="0">
                <a:latin typeface="+mj-lt"/>
                <a:ea typeface="+mj-ea"/>
                <a:cs typeface="+mj-cs"/>
              </a:rPr>
              <a:t>נוהג לאכול לחם לבן, אורז לבן ופסטה מקמח לבן?</a:t>
            </a:r>
          </a:p>
          <a:p>
            <a:pPr marL="457200" indent="-457200">
              <a:buFont typeface="+mj-lt"/>
              <a:buAutoNum type="arabicPeriod"/>
            </a:pPr>
            <a:r>
              <a:rPr lang="he-IL" sz="2500" dirty="0">
                <a:latin typeface="+mj-lt"/>
                <a:ea typeface="+mj-ea"/>
                <a:cs typeface="+mj-cs"/>
              </a:rPr>
              <a:t>משתוקק לסוכרים פשוטים בצורת שוקולד, עוגיות, סוכריות וחטיפים מעובדים?</a:t>
            </a:r>
          </a:p>
          <a:p>
            <a:pPr marL="457200" indent="-457200">
              <a:buFont typeface="+mj-lt"/>
              <a:buAutoNum type="arabicPeriod"/>
            </a:pPr>
            <a:r>
              <a:rPr lang="he-IL" sz="2500" dirty="0">
                <a:latin typeface="+mj-lt"/>
                <a:ea typeface="+mj-ea"/>
                <a:cs typeface="+mj-cs"/>
              </a:rPr>
              <a:t>צורך משקאות מתוקים?</a:t>
            </a:r>
          </a:p>
          <a:p>
            <a:pPr marL="457200" indent="-457200">
              <a:buFont typeface="+mj-lt"/>
              <a:buAutoNum type="arabicPeriod"/>
            </a:pPr>
            <a:r>
              <a:rPr lang="he-IL" sz="2500" dirty="0">
                <a:latin typeface="+mj-lt"/>
                <a:ea typeface="+mj-ea"/>
                <a:cs typeface="+mj-cs"/>
              </a:rPr>
              <a:t>מדלג לעיתים על ארוחות?</a:t>
            </a:r>
          </a:p>
          <a:p>
            <a:pPr marL="457200" indent="-457200">
              <a:buFont typeface="+mj-lt"/>
              <a:buAutoNum type="arabicPeriod"/>
            </a:pPr>
            <a:r>
              <a:rPr lang="he-IL" sz="2500" dirty="0">
                <a:latin typeface="+mj-lt"/>
                <a:ea typeface="+mj-ea"/>
                <a:cs typeface="+mj-cs"/>
              </a:rPr>
              <a:t>מתקשה להתרכז בבית הספר או במשחקי חשיבה?</a:t>
            </a:r>
          </a:p>
          <a:p>
            <a:pPr marL="457200" indent="-457200">
              <a:buFont typeface="+mj-lt"/>
              <a:buAutoNum type="arabicPeriod"/>
            </a:pPr>
            <a:r>
              <a:rPr lang="he-IL" sz="2500" dirty="0">
                <a:latin typeface="+mj-lt"/>
                <a:ea typeface="+mj-ea"/>
                <a:cs typeface="+mj-cs"/>
              </a:rPr>
              <a:t>נראה כחולמני או מנותק במהלך היום?</a:t>
            </a:r>
          </a:p>
          <a:p>
            <a:pPr marL="457200" indent="-457200">
              <a:buFont typeface="+mj-lt"/>
              <a:buAutoNum type="arabicPeriod"/>
            </a:pPr>
            <a:r>
              <a:rPr lang="he-IL" sz="2500" dirty="0">
                <a:latin typeface="+mj-lt"/>
                <a:ea typeface="+mj-ea"/>
                <a:cs typeface="+mj-cs"/>
              </a:rPr>
              <a:t>מתפרץ, מפריע ומציק לחבריו?</a:t>
            </a:r>
          </a:p>
          <a:p>
            <a:pPr marL="457200" indent="-457200">
              <a:buFont typeface="+mj-lt"/>
              <a:buAutoNum type="arabicPeriod"/>
            </a:pPr>
            <a:r>
              <a:rPr lang="he-IL" sz="2500" dirty="0">
                <a:latin typeface="+mj-lt"/>
                <a:ea typeface="+mj-ea"/>
                <a:cs typeface="+mj-cs"/>
              </a:rPr>
              <a:t>מתקשה להמתין לתורו בכיתה/במשחקים, ובוחר לשחק במשחקים מסוכנים?</a:t>
            </a:r>
          </a:p>
          <a:p>
            <a:pPr marL="457200" indent="-457200">
              <a:buFont typeface="+mj-lt"/>
              <a:buAutoNum type="arabicPeriod"/>
            </a:pPr>
            <a:r>
              <a:rPr lang="he-IL" sz="2500" dirty="0">
                <a:latin typeface="+mj-lt"/>
                <a:ea typeface="+mj-ea"/>
                <a:cs typeface="+mj-cs"/>
              </a:rPr>
              <a:t>נראה ללא מנוחה גם כשהוא יושב?</a:t>
            </a:r>
          </a:p>
          <a:p>
            <a:pPr marL="457200" indent="-457200">
              <a:buFont typeface="+mj-lt"/>
              <a:buAutoNum type="arabicPeriod"/>
            </a:pPr>
            <a:r>
              <a:rPr lang="he-IL" sz="2500" dirty="0">
                <a:latin typeface="+mj-lt"/>
                <a:ea typeface="+mj-ea"/>
                <a:cs typeface="+mj-cs"/>
              </a:rPr>
              <a:t>סובל מקשיי הירדמות?</a:t>
            </a:r>
          </a:p>
          <a:p>
            <a:pPr marL="457200" indent="-457200"/>
            <a:r>
              <a:rPr lang="he-IL" sz="2400" b="1" dirty="0">
                <a:latin typeface="+mj-lt"/>
                <a:ea typeface="+mj-ea"/>
                <a:cs typeface="+mj-cs"/>
              </a:rPr>
              <a:t>אם התשובה היא כן על 5 שאלות ומעלה – ילדכם נמצא בסיכון גבוה ל...</a:t>
            </a:r>
            <a:endParaRPr lang="en-US" sz="2400" b="1" dirty="0">
              <a:latin typeface="+mj-lt"/>
              <a:ea typeface="+mj-ea"/>
              <a:cs typeface="+mj-cs"/>
            </a:endParaRPr>
          </a:p>
          <a:p>
            <a:pPr marL="457200" indent="-457200">
              <a:buFont typeface="+mj-lt"/>
              <a:buAutoNum type="arabicPeriod"/>
            </a:pPr>
            <a:endParaRPr lang="he-IL" sz="2400" dirty="0">
              <a:latin typeface="+mj-lt"/>
              <a:ea typeface="+mj-ea"/>
              <a:cs typeface="+mj-cs"/>
            </a:endParaRPr>
          </a:p>
          <a:p>
            <a:pPr marL="457200" indent="-457200">
              <a:buFont typeface="+mj-lt"/>
              <a:buAutoNum type="arabicPeriod"/>
            </a:pPr>
            <a:endParaRPr lang="he-IL" sz="2400" dirty="0">
              <a:latin typeface="+mj-lt"/>
              <a:ea typeface="+mj-ea"/>
              <a:cs typeface="+mj-cs"/>
            </a:endParaRPr>
          </a:p>
          <a:p>
            <a:pPr marL="457200" indent="-457200">
              <a:buFont typeface="+mj-lt"/>
              <a:buAutoNum type="arabicPeriod"/>
            </a:pPr>
            <a:endParaRPr lang="he-IL" sz="2400" dirty="0">
              <a:latin typeface="+mj-lt"/>
              <a:ea typeface="+mj-ea"/>
              <a:cs typeface="+mj-cs"/>
            </a:endParaRPr>
          </a:p>
        </p:txBody>
      </p:sp>
      <p:sp>
        <p:nvSpPr>
          <p:cNvPr id="4" name="מציין מיקום של מספר שקופית 3"/>
          <p:cNvSpPr>
            <a:spLocks noGrp="1"/>
          </p:cNvSpPr>
          <p:nvPr>
            <p:ph type="sldNum" sz="quarter" idx="12"/>
          </p:nvPr>
        </p:nvSpPr>
        <p:spPr>
          <a:xfrm>
            <a:off x="323528" y="6376243"/>
            <a:ext cx="2133600" cy="365125"/>
          </a:xfrm>
        </p:spPr>
        <p:txBody>
          <a:bodyPr/>
          <a:lstStyle/>
          <a:p>
            <a:fld id="{8DB86063-BE8C-4656-ADCE-6A7D476B9083}" type="slidenum">
              <a:rPr lang="he-IL" smtClean="0"/>
              <a:pPr/>
              <a:t>2</a:t>
            </a:fld>
            <a:endParaRPr lang="he-IL" dirty="0"/>
          </a:p>
        </p:txBody>
      </p:sp>
      <p:pic>
        <p:nvPicPr>
          <p:cNvPr id="8" name="Picture 2" descr="תמונה:ADHD5.jpg">
            <a:hlinkClick r:id="rId2"/>
          </p:cNvPr>
          <p:cNvPicPr>
            <a:picLocks noChangeAspect="1" noChangeArrowheads="1"/>
          </p:cNvPicPr>
          <p:nvPr/>
        </p:nvPicPr>
        <p:blipFill>
          <a:blip r:embed="rId3" cstate="print"/>
          <a:srcRect/>
          <a:stretch>
            <a:fillRect/>
          </a:stretch>
        </p:blipFill>
        <p:spPr bwMode="auto">
          <a:xfrm>
            <a:off x="7359120" y="0"/>
            <a:ext cx="1784880" cy="1353054"/>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878904" y="274638"/>
            <a:ext cx="8229600" cy="1143000"/>
          </a:xfrm>
        </p:spPr>
        <p:txBody>
          <a:bodyPr>
            <a:normAutofit/>
          </a:bodyPr>
          <a:lstStyle/>
          <a:p>
            <a:r>
              <a:rPr lang="he-IL" sz="4000" i="1" dirty="0"/>
              <a:t>3 קבוצות של תסמינים</a:t>
            </a:r>
            <a:r>
              <a:rPr lang="he-IL" sz="4000" dirty="0"/>
              <a:t> </a:t>
            </a:r>
            <a:endParaRPr lang="en-US" sz="4000" dirty="0"/>
          </a:p>
        </p:txBody>
      </p:sp>
      <p:sp>
        <p:nvSpPr>
          <p:cNvPr id="12293" name="Rectangle 5"/>
          <p:cNvSpPr>
            <a:spLocks noGrp="1" noChangeArrowheads="1"/>
          </p:cNvSpPr>
          <p:nvPr>
            <p:ph idx="1"/>
          </p:nvPr>
        </p:nvSpPr>
        <p:spPr>
          <a:xfrm>
            <a:off x="0" y="1809328"/>
            <a:ext cx="9108504" cy="4932040"/>
          </a:xfrm>
        </p:spPr>
        <p:txBody>
          <a:bodyPr>
            <a:normAutofit/>
          </a:bodyPr>
          <a:lstStyle/>
          <a:p>
            <a:pPr marL="742950" indent="-742950">
              <a:buNone/>
            </a:pPr>
            <a:r>
              <a:rPr lang="he-IL" sz="2600" dirty="0">
                <a:cs typeface="+mj-cs"/>
              </a:rPr>
              <a:t>1</a:t>
            </a:r>
            <a:r>
              <a:rPr lang="he-IL" sz="2600" i="1" dirty="0">
                <a:cs typeface="+mj-cs"/>
              </a:rPr>
              <a:t>. </a:t>
            </a:r>
            <a:r>
              <a:rPr lang="he-IL" sz="2400" b="1" dirty="0">
                <a:cs typeface="+mj-cs"/>
              </a:rPr>
              <a:t>הפרעת</a:t>
            </a:r>
            <a:r>
              <a:rPr lang="he-IL" sz="2600" i="1" dirty="0">
                <a:cs typeface="+mj-cs"/>
              </a:rPr>
              <a:t> </a:t>
            </a:r>
            <a:r>
              <a:rPr lang="he-IL" sz="2400" b="1" dirty="0">
                <a:cs typeface="+mj-cs"/>
              </a:rPr>
              <a:t>קשב וריכוז </a:t>
            </a:r>
            <a:r>
              <a:rPr lang="he-IL" sz="2600" i="1" dirty="0">
                <a:cs typeface="+mj-cs"/>
              </a:rPr>
              <a:t>- </a:t>
            </a:r>
            <a:r>
              <a:rPr lang="en-US" sz="2400" b="1" dirty="0"/>
              <a:t>ADD</a:t>
            </a:r>
            <a:r>
              <a:rPr lang="en-US" sz="2400" dirty="0"/>
              <a:t> - Attention deficit disorder</a:t>
            </a:r>
            <a:endParaRPr lang="he-IL" sz="2400" dirty="0"/>
          </a:p>
          <a:p>
            <a:pPr>
              <a:buFontTx/>
              <a:buNone/>
            </a:pPr>
            <a:endParaRPr lang="he-IL" sz="2600" b="1" i="1" u="sng" dirty="0">
              <a:solidFill>
                <a:srgbClr val="FF3300"/>
              </a:solidFill>
              <a:cs typeface="+mj-cs"/>
            </a:endParaRPr>
          </a:p>
          <a:p>
            <a:pPr marL="742950" indent="-742950">
              <a:buNone/>
            </a:pPr>
            <a:r>
              <a:rPr lang="he-IL" sz="2600" dirty="0">
                <a:cs typeface="+mj-cs"/>
              </a:rPr>
              <a:t>2</a:t>
            </a:r>
            <a:r>
              <a:rPr lang="he-IL" sz="2600" i="1" dirty="0">
                <a:cs typeface="+mj-cs"/>
              </a:rPr>
              <a:t>. </a:t>
            </a:r>
            <a:r>
              <a:rPr lang="he-IL" sz="2400" b="1" dirty="0">
                <a:cs typeface="+mj-cs"/>
              </a:rPr>
              <a:t>היפראקטיביות</a:t>
            </a:r>
            <a:r>
              <a:rPr lang="he-IL" sz="2400" dirty="0">
                <a:cs typeface="+mj-cs"/>
              </a:rPr>
              <a:t> - </a:t>
            </a:r>
            <a:r>
              <a:rPr lang="en-US" sz="2400" dirty="0">
                <a:cs typeface="+mj-cs"/>
              </a:rPr>
              <a:t> </a:t>
            </a:r>
            <a:r>
              <a:rPr lang="en-US" sz="2400" b="1" dirty="0">
                <a:cs typeface="+mj-cs"/>
              </a:rPr>
              <a:t>ADHD </a:t>
            </a:r>
            <a:r>
              <a:rPr lang="en-US" sz="2400" dirty="0">
                <a:cs typeface="+mj-cs"/>
              </a:rPr>
              <a:t>- </a:t>
            </a:r>
            <a:r>
              <a:rPr lang="en-US" sz="2400" dirty="0"/>
              <a:t>Attention deficit hyperactivity disorder</a:t>
            </a:r>
            <a:endParaRPr lang="he-IL" sz="2400" dirty="0"/>
          </a:p>
          <a:p>
            <a:pPr marL="742950" indent="-742950">
              <a:buNone/>
            </a:pPr>
            <a:endParaRPr lang="he-IL" sz="2400" dirty="0">
              <a:cs typeface="+mj-cs"/>
            </a:endParaRPr>
          </a:p>
          <a:p>
            <a:pPr marL="742950" indent="-742950">
              <a:buNone/>
            </a:pPr>
            <a:r>
              <a:rPr lang="he-IL" sz="2400" dirty="0">
                <a:cs typeface="+mj-cs"/>
              </a:rPr>
              <a:t>3. </a:t>
            </a:r>
            <a:r>
              <a:rPr lang="he-IL" sz="2400" b="1" dirty="0">
                <a:cs typeface="+mj-cs"/>
              </a:rPr>
              <a:t>אימפולסיביות</a:t>
            </a:r>
            <a:r>
              <a:rPr lang="he-IL" sz="2400" i="1" dirty="0"/>
              <a:t> </a:t>
            </a:r>
            <a:r>
              <a:rPr lang="he-IL" sz="2400" dirty="0"/>
              <a:t>- </a:t>
            </a:r>
            <a:r>
              <a:rPr lang="en-US" sz="2400" b="1" dirty="0"/>
              <a:t>ADHD + IP</a:t>
            </a:r>
            <a:r>
              <a:rPr lang="en-US" sz="2400" dirty="0"/>
              <a:t> - Impulsive presentation</a:t>
            </a:r>
            <a:endParaRPr lang="he-IL" sz="2400" dirty="0"/>
          </a:p>
          <a:p>
            <a:pPr marL="742950" indent="-742950">
              <a:buNone/>
            </a:pPr>
            <a:endParaRPr lang="he-IL" sz="2400" dirty="0"/>
          </a:p>
          <a:p>
            <a:pPr marL="742950" indent="-742950"/>
            <a:r>
              <a:rPr lang="he-IL" sz="2500" dirty="0">
                <a:cs typeface="+mj-cs"/>
              </a:rPr>
              <a:t>קבוצה </a:t>
            </a:r>
            <a:r>
              <a:rPr lang="he-IL" sz="2500" b="1" dirty="0">
                <a:cs typeface="+mj-cs"/>
              </a:rPr>
              <a:t>1</a:t>
            </a:r>
            <a:r>
              <a:rPr lang="he-IL" sz="2500" dirty="0">
                <a:cs typeface="+mj-cs"/>
              </a:rPr>
              <a:t> נחשבת לעדינה ביותר הן מבחינת הסימפטומים והן מבחינת הטיפול.</a:t>
            </a:r>
          </a:p>
          <a:p>
            <a:pPr marL="742950" indent="-742950"/>
            <a:r>
              <a:rPr lang="he-IL" sz="2500" dirty="0">
                <a:cs typeface="+mj-cs"/>
              </a:rPr>
              <a:t>קבוצה </a:t>
            </a:r>
            <a:r>
              <a:rPr lang="he-IL" sz="2500" b="1" dirty="0">
                <a:cs typeface="+mj-cs"/>
              </a:rPr>
              <a:t>2</a:t>
            </a:r>
            <a:r>
              <a:rPr lang="he-IL" sz="2500" dirty="0">
                <a:cs typeface="+mj-cs"/>
              </a:rPr>
              <a:t> הסימפטומים יהיו קשים יותר והטיפול ייקח יותר זמן.</a:t>
            </a:r>
          </a:p>
          <a:p>
            <a:pPr marL="742950" indent="-742950"/>
            <a:r>
              <a:rPr lang="he-IL" sz="2500" dirty="0">
                <a:cs typeface="+mj-cs"/>
              </a:rPr>
              <a:t>קובצה </a:t>
            </a:r>
            <a:r>
              <a:rPr lang="he-IL" sz="2500" b="1" dirty="0">
                <a:cs typeface="+mj-cs"/>
              </a:rPr>
              <a:t>3</a:t>
            </a:r>
            <a:r>
              <a:rPr lang="he-IL" sz="2500" dirty="0">
                <a:cs typeface="+mj-cs"/>
              </a:rPr>
              <a:t> היא למעשה תוספת על הקבוצה ה 2 כאן המצב קיצוני מאוד וחמור ביותר לרוב עקב הזנחה ואורח חיים לא בריא בסביבתו של הילד, נדרש טיפול עמוק ושורשי באופי המשפחה.</a:t>
            </a:r>
            <a:endParaRPr lang="en-US" sz="2500" dirty="0">
              <a:cs typeface="+mj-cs"/>
            </a:endParaRPr>
          </a:p>
        </p:txBody>
      </p:sp>
      <p:sp>
        <p:nvSpPr>
          <p:cNvPr id="7" name="מציין מיקום של מספר שקופית 6"/>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3</a:t>
            </a:fld>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80528" y="404664"/>
            <a:ext cx="8229600" cy="922337"/>
          </a:xfrm>
        </p:spPr>
        <p:txBody>
          <a:bodyPr>
            <a:normAutofit/>
          </a:bodyPr>
          <a:lstStyle/>
          <a:p>
            <a:pPr algn="r"/>
            <a:r>
              <a:rPr lang="he-IL" sz="4000" dirty="0"/>
              <a:t>הפרעת קשב וריכוז - </a:t>
            </a:r>
            <a:r>
              <a:rPr lang="en-US" sz="4000" dirty="0"/>
              <a:t>ADD</a:t>
            </a:r>
          </a:p>
        </p:txBody>
      </p:sp>
      <p:sp>
        <p:nvSpPr>
          <p:cNvPr id="15363" name="Rectangle 3"/>
          <p:cNvSpPr>
            <a:spLocks noGrp="1" noChangeArrowheads="1"/>
          </p:cNvSpPr>
          <p:nvPr>
            <p:ph idx="1"/>
          </p:nvPr>
        </p:nvSpPr>
        <p:spPr>
          <a:xfrm>
            <a:off x="468313" y="1628477"/>
            <a:ext cx="8229600" cy="4968875"/>
          </a:xfrm>
        </p:spPr>
        <p:txBody>
          <a:bodyPr>
            <a:normAutofit/>
          </a:bodyPr>
          <a:lstStyle/>
          <a:p>
            <a:pPr marL="609600" indent="-609600" algn="r">
              <a:lnSpc>
                <a:spcPct val="90000"/>
              </a:lnSpc>
              <a:buNone/>
            </a:pPr>
            <a:r>
              <a:rPr lang="he-IL" sz="2600" dirty="0">
                <a:cs typeface="+mj-cs"/>
              </a:rPr>
              <a:t>בילדים ומתבגרים הסובלים מהפרעת קשב וריכוז נראה:</a:t>
            </a:r>
          </a:p>
          <a:p>
            <a:pPr marL="609600" indent="-609600">
              <a:lnSpc>
                <a:spcPct val="90000"/>
              </a:lnSpc>
            </a:pPr>
            <a:r>
              <a:rPr lang="he-IL" sz="2600" dirty="0">
                <a:cs typeface="+mj-cs"/>
              </a:rPr>
              <a:t>מוסחות דעת קלה ומהירה מאוד</a:t>
            </a:r>
          </a:p>
          <a:p>
            <a:pPr marL="609600" indent="-609600">
              <a:lnSpc>
                <a:spcPct val="90000"/>
              </a:lnSpc>
            </a:pPr>
            <a:r>
              <a:rPr lang="he-IL" sz="2600" dirty="0">
                <a:cs typeface="+mj-cs"/>
              </a:rPr>
              <a:t>הילד נוכח בפעילות אך לא נראה מקשיב</a:t>
            </a:r>
          </a:p>
          <a:p>
            <a:pPr marL="609600" indent="-609600">
              <a:lnSpc>
                <a:spcPct val="90000"/>
              </a:lnSpc>
            </a:pPr>
            <a:r>
              <a:rPr lang="he-IL" sz="2600" dirty="0">
                <a:cs typeface="+mj-cs"/>
              </a:rPr>
              <a:t>חוסר תשומת לב לפרטים המביאים לטעויות בלמידה</a:t>
            </a:r>
          </a:p>
          <a:p>
            <a:pPr marL="609600" indent="-609600">
              <a:lnSpc>
                <a:spcPct val="90000"/>
              </a:lnSpc>
            </a:pPr>
            <a:r>
              <a:rPr lang="he-IL" sz="2600" dirty="0">
                <a:cs typeface="+mj-cs"/>
              </a:rPr>
              <a:t>קושי הבנתי למלא אחר הוראות</a:t>
            </a:r>
          </a:p>
          <a:p>
            <a:pPr marL="609600" indent="-609600">
              <a:lnSpc>
                <a:spcPct val="90000"/>
              </a:lnSpc>
            </a:pPr>
            <a:r>
              <a:rPr lang="he-IL" sz="2600" dirty="0">
                <a:cs typeface="+mj-cs"/>
              </a:rPr>
              <a:t>קושי ארגוני (שוכח ומאבד מחברות, כלי כתיבה </a:t>
            </a:r>
            <a:r>
              <a:rPr lang="he-IL" sz="2600" dirty="0" err="1">
                <a:cs typeface="+mj-cs"/>
              </a:rPr>
              <a:t>וכו</a:t>
            </a:r>
            <a:r>
              <a:rPr lang="he-IL" sz="2600" dirty="0">
                <a:cs typeface="+mj-cs"/>
              </a:rPr>
              <a:t>')</a:t>
            </a:r>
          </a:p>
          <a:p>
            <a:pPr marL="609600" indent="-609600">
              <a:lnSpc>
                <a:spcPct val="90000"/>
              </a:lnSpc>
            </a:pPr>
            <a:r>
              <a:rPr lang="he-IL" sz="2600" dirty="0">
                <a:cs typeface="+mj-cs"/>
              </a:rPr>
              <a:t>חולמנות בהקיץ</a:t>
            </a:r>
          </a:p>
          <a:p>
            <a:pPr marL="609600" indent="-609600">
              <a:lnSpc>
                <a:spcPct val="90000"/>
              </a:lnSpc>
            </a:pPr>
            <a:r>
              <a:rPr lang="he-IL" sz="2600" dirty="0">
                <a:cs typeface="+mj-cs"/>
              </a:rPr>
              <a:t>התנתקויות לדקות ארוכות </a:t>
            </a:r>
          </a:p>
          <a:p>
            <a:pPr marL="609600" indent="-609600">
              <a:lnSpc>
                <a:spcPct val="90000"/>
              </a:lnSpc>
            </a:pPr>
            <a:r>
              <a:rPr lang="he-IL" sz="2600" dirty="0">
                <a:cs typeface="+mj-cs"/>
              </a:rPr>
              <a:t>קשיים בהתמדה</a:t>
            </a:r>
          </a:p>
          <a:p>
            <a:pPr marL="609600" indent="-609600">
              <a:lnSpc>
                <a:spcPct val="90000"/>
              </a:lnSpc>
            </a:pPr>
            <a:r>
              <a:rPr lang="he-IL" sz="2600" dirty="0">
                <a:cs typeface="+mj-cs"/>
              </a:rPr>
              <a:t>התחמקות מפעילות</a:t>
            </a:r>
          </a:p>
          <a:p>
            <a:pPr marL="609600" indent="-609600">
              <a:lnSpc>
                <a:spcPct val="90000"/>
              </a:lnSpc>
            </a:pPr>
            <a:r>
              <a:rPr lang="he-IL" sz="2600" dirty="0">
                <a:cs typeface="+mj-cs"/>
              </a:rPr>
              <a:t>רצון להיות לבד (בגיל יותר בוגר)</a:t>
            </a:r>
            <a:endParaRPr lang="en-US" sz="2600" dirty="0">
              <a:cs typeface="+mj-cs"/>
            </a:endParaRPr>
          </a:p>
        </p:txBody>
      </p:sp>
      <p:sp>
        <p:nvSpPr>
          <p:cNvPr id="4" name="מציין מיקום של מספר שקופית 3"/>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4</a:t>
            </a:fld>
            <a:endParaRPr lang="en-US"/>
          </a:p>
        </p:txBody>
      </p:sp>
      <p:pic>
        <p:nvPicPr>
          <p:cNvPr id="21506" name="Picture 2" descr="https://encrypted-tbn1.gstatic.com/images?q=tbn:ANd9GcT-KoU-OZMaakhETFN0xp5q3Zvddc1zi_3HL6lANGEesF109T17og"/>
          <p:cNvPicPr>
            <a:picLocks noChangeAspect="1" noChangeArrowheads="1"/>
          </p:cNvPicPr>
          <p:nvPr/>
        </p:nvPicPr>
        <p:blipFill>
          <a:blip r:embed="rId2" cstate="print"/>
          <a:srcRect/>
          <a:stretch>
            <a:fillRect/>
          </a:stretch>
        </p:blipFill>
        <p:spPr bwMode="auto">
          <a:xfrm>
            <a:off x="251520" y="4695728"/>
            <a:ext cx="2088232" cy="1901624"/>
          </a:xfrm>
          <a:prstGeom prst="rect">
            <a:avLst/>
          </a:prstGeo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algn="r"/>
            <a:r>
              <a:rPr lang="he-IL" sz="4000" dirty="0"/>
              <a:t>הפרעת קשב והיפראקטיביות - </a:t>
            </a:r>
            <a:r>
              <a:rPr lang="en-US" sz="4000" dirty="0"/>
              <a:t>ADHD</a:t>
            </a:r>
            <a:r>
              <a:rPr lang="he-IL" sz="4000" dirty="0"/>
              <a:t> </a:t>
            </a:r>
            <a:endParaRPr lang="en-US" sz="4000" dirty="0"/>
          </a:p>
        </p:txBody>
      </p:sp>
      <p:sp>
        <p:nvSpPr>
          <p:cNvPr id="17411" name="Rectangle 3"/>
          <p:cNvSpPr>
            <a:spLocks noGrp="1" noChangeArrowheads="1"/>
          </p:cNvSpPr>
          <p:nvPr>
            <p:ph idx="1"/>
          </p:nvPr>
        </p:nvSpPr>
        <p:spPr>
          <a:xfrm>
            <a:off x="107504" y="1556792"/>
            <a:ext cx="8424936" cy="5112568"/>
          </a:xfrm>
        </p:spPr>
        <p:txBody>
          <a:bodyPr>
            <a:noAutofit/>
          </a:bodyPr>
          <a:lstStyle/>
          <a:p>
            <a:pPr>
              <a:buNone/>
            </a:pPr>
            <a:r>
              <a:rPr lang="he-IL" sz="2600" dirty="0">
                <a:cs typeface="+mj-cs"/>
              </a:rPr>
              <a:t>בילדים ומתבגרים הסובלים מהפרעות קשב</a:t>
            </a:r>
            <a:r>
              <a:rPr lang="en-US" sz="2600" dirty="0">
                <a:cs typeface="+mj-cs"/>
              </a:rPr>
              <a:t> </a:t>
            </a:r>
            <a:r>
              <a:rPr lang="he-IL" sz="2600" dirty="0">
                <a:cs typeface="+mj-cs"/>
              </a:rPr>
              <a:t>והיפראקטיביות נראה:</a:t>
            </a:r>
          </a:p>
          <a:p>
            <a:r>
              <a:rPr lang="he-IL" sz="2600" dirty="0">
                <a:cs typeface="+mj-cs"/>
              </a:rPr>
              <a:t>הילד זז באי נוחות, גם כאשר יושב ידיו ורגליו כל הזמן מתפתלות</a:t>
            </a:r>
          </a:p>
          <a:p>
            <a:r>
              <a:rPr lang="he-IL" sz="2600" dirty="0">
                <a:cs typeface="+mj-cs"/>
              </a:rPr>
              <a:t>עוזב את הכסא בכתה לעיתים קרובות </a:t>
            </a:r>
          </a:p>
          <a:p>
            <a:r>
              <a:rPr lang="he-IL" sz="2600" dirty="0">
                <a:cs typeface="+mj-cs"/>
              </a:rPr>
              <a:t>אינו משחק בשקט ומדבר ללא הפסקה</a:t>
            </a:r>
          </a:p>
          <a:p>
            <a:r>
              <a:rPr lang="he-IL" sz="2600" dirty="0">
                <a:cs typeface="+mj-cs"/>
              </a:rPr>
              <a:t>צופה הרבה במסכי מחשב, טלוויזיה, סמרטפון וכדומה. </a:t>
            </a:r>
          </a:p>
          <a:p>
            <a:r>
              <a:rPr lang="he-IL" sz="2600" dirty="0">
                <a:cs typeface="+mj-cs"/>
              </a:rPr>
              <a:t>סובל מ"טיקים" בפנים/בגוף ומקשיי הירדמות </a:t>
            </a:r>
          </a:p>
          <a:p>
            <a:pPr algn="r"/>
            <a:r>
              <a:rPr lang="he-IL" sz="2600" dirty="0">
                <a:cs typeface="+mj-cs"/>
              </a:rPr>
              <a:t>התופעה שכיחה אצל בנים יותר מאשר אצל בנות (יחס 1:4) ובעיקר בקרב בנים בכורים או הקטן במשפחה ובנים יחידים.</a:t>
            </a:r>
            <a:endParaRPr lang="en-US" sz="2600" dirty="0">
              <a:cs typeface="+mj-cs"/>
            </a:endParaRPr>
          </a:p>
        </p:txBody>
      </p:sp>
      <p:sp>
        <p:nvSpPr>
          <p:cNvPr id="7" name="מציין מיקום של מספר שקופית 6"/>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5</a:t>
            </a:fld>
            <a:endParaRPr lang="en-US"/>
          </a:p>
        </p:txBody>
      </p:sp>
      <p:pic>
        <p:nvPicPr>
          <p:cNvPr id="6" name="Picture 7" descr="C:\Users\Levy\Pictures\untitled.png"/>
          <p:cNvPicPr>
            <a:picLocks noChangeAspect="1" noChangeArrowheads="1"/>
          </p:cNvPicPr>
          <p:nvPr/>
        </p:nvPicPr>
        <p:blipFill>
          <a:blip r:embed="rId3" cstate="print"/>
          <a:srcRect/>
          <a:stretch>
            <a:fillRect/>
          </a:stretch>
        </p:blipFill>
        <p:spPr bwMode="auto">
          <a:xfrm>
            <a:off x="-11471" y="5306070"/>
            <a:ext cx="2368971" cy="1579314"/>
          </a:xfrm>
          <a:prstGeom prst="rect">
            <a:avLst/>
          </a:prstGeom>
          <a:noFill/>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022920" y="418431"/>
            <a:ext cx="8229600" cy="922337"/>
          </a:xfrm>
        </p:spPr>
        <p:txBody>
          <a:bodyPr/>
          <a:lstStyle/>
          <a:p>
            <a:r>
              <a:rPr lang="he-IL" sz="4200" dirty="0"/>
              <a:t>אימפולסיביות - </a:t>
            </a:r>
            <a:r>
              <a:rPr lang="en-US" sz="4000" dirty="0"/>
              <a:t>ADHD + IP</a:t>
            </a:r>
            <a:endParaRPr lang="en-US" sz="4200" dirty="0"/>
          </a:p>
        </p:txBody>
      </p:sp>
      <p:sp>
        <p:nvSpPr>
          <p:cNvPr id="16387" name="Rectangle 3"/>
          <p:cNvSpPr>
            <a:spLocks noGrp="1" noChangeArrowheads="1"/>
          </p:cNvSpPr>
          <p:nvPr>
            <p:ph idx="1"/>
          </p:nvPr>
        </p:nvSpPr>
        <p:spPr>
          <a:xfrm>
            <a:off x="539552" y="1556792"/>
            <a:ext cx="8064896" cy="4572000"/>
          </a:xfrm>
        </p:spPr>
        <p:txBody>
          <a:bodyPr>
            <a:normAutofit/>
          </a:bodyPr>
          <a:lstStyle/>
          <a:p>
            <a:pPr>
              <a:buNone/>
            </a:pPr>
            <a:r>
              <a:rPr lang="he-IL" sz="2600" dirty="0">
                <a:cs typeface="+mj-cs"/>
              </a:rPr>
              <a:t>בילדים ומתבגרים הסובלים מהפרעות קשב, היפראקטיביות ואימפולסיביות נראה את הנתונים הבאים (בנוסף לנתונים הקודמים):</a:t>
            </a:r>
          </a:p>
          <a:p>
            <a:r>
              <a:rPr lang="he-IL" sz="2600" dirty="0">
                <a:cs typeface="+mj-cs"/>
              </a:rPr>
              <a:t>מתפרץ, מפריע ומציק לחבריו</a:t>
            </a:r>
          </a:p>
          <a:p>
            <a:r>
              <a:rPr lang="he-IL" sz="2600" dirty="0">
                <a:cs typeface="+mj-cs"/>
              </a:rPr>
              <a:t>עונה תשובה לפני שהשאלה נשאלה במלואה </a:t>
            </a:r>
          </a:p>
          <a:p>
            <a:r>
              <a:rPr lang="he-IL" sz="2600" dirty="0">
                <a:cs typeface="+mj-cs"/>
              </a:rPr>
              <a:t>מתקשה להמתין לתורו בכיתה ובמשחקים </a:t>
            </a:r>
          </a:p>
          <a:p>
            <a:r>
              <a:rPr lang="he-IL" sz="2600" dirty="0">
                <a:cs typeface="+mj-cs"/>
              </a:rPr>
              <a:t>בוחר לשחק במשחקים אלימים ומסוכנים</a:t>
            </a:r>
          </a:p>
          <a:p>
            <a:r>
              <a:rPr lang="he-IL" sz="2600" dirty="0">
                <a:cs typeface="+mj-cs"/>
              </a:rPr>
              <a:t>קושי לשלוט בדחפים</a:t>
            </a:r>
          </a:p>
          <a:p>
            <a:r>
              <a:rPr lang="he-IL" sz="2600" dirty="0">
                <a:cs typeface="+mj-cs"/>
              </a:rPr>
              <a:t>אלימות מילולית ופיזית</a:t>
            </a:r>
          </a:p>
          <a:p>
            <a:r>
              <a:rPr lang="he-IL" sz="2600" dirty="0">
                <a:cs typeface="+mj-cs"/>
              </a:rPr>
              <a:t>משרה אוירה לא נעימה בסביבתו</a:t>
            </a:r>
            <a:endParaRPr lang="en-US" sz="2600" dirty="0">
              <a:cs typeface="+mj-cs"/>
            </a:endParaRPr>
          </a:p>
        </p:txBody>
      </p:sp>
      <p:sp>
        <p:nvSpPr>
          <p:cNvPr id="4" name="מציין מיקום של מספר שקופית 3"/>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6</a:t>
            </a:fld>
            <a:endParaRPr lang="en-US"/>
          </a:p>
        </p:txBody>
      </p:sp>
      <p:pic>
        <p:nvPicPr>
          <p:cNvPr id="20482" name="Picture 2" descr="https://encrypted-tbn1.gstatic.com/images?q=tbn:ANd9GcTjB-Be17sicA7w9DiQZXN_B8tQVqt_gnLmtq3xJsrDN7umhZZW1Q"/>
          <p:cNvPicPr>
            <a:picLocks noChangeAspect="1" noChangeArrowheads="1"/>
          </p:cNvPicPr>
          <p:nvPr/>
        </p:nvPicPr>
        <p:blipFill>
          <a:blip r:embed="rId2" cstate="print"/>
          <a:srcRect/>
          <a:stretch>
            <a:fillRect/>
          </a:stretch>
        </p:blipFill>
        <p:spPr bwMode="auto">
          <a:xfrm>
            <a:off x="251520" y="4397464"/>
            <a:ext cx="2808312" cy="2103524"/>
          </a:xfrm>
          <a:prstGeom prst="rect">
            <a:avLst/>
          </a:prstGeom>
          <a:noFill/>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662880" y="1412776"/>
            <a:ext cx="8229600" cy="5940152"/>
          </a:xfrm>
        </p:spPr>
        <p:txBody>
          <a:bodyPr>
            <a:noAutofit/>
          </a:bodyPr>
          <a:lstStyle/>
          <a:p>
            <a:pPr algn="r">
              <a:lnSpc>
                <a:spcPct val="90000"/>
              </a:lnSpc>
              <a:buNone/>
            </a:pPr>
            <a:r>
              <a:rPr lang="he-IL" sz="2600" b="1" dirty="0">
                <a:cs typeface="+mj-cs"/>
              </a:rPr>
              <a:t>האבחון כולל:</a:t>
            </a:r>
          </a:p>
          <a:p>
            <a:pPr algn="r">
              <a:lnSpc>
                <a:spcPct val="90000"/>
              </a:lnSpc>
              <a:buNone/>
            </a:pPr>
            <a:br>
              <a:rPr lang="he-IL" sz="2600" dirty="0">
                <a:cs typeface="+mj-cs"/>
              </a:rPr>
            </a:br>
            <a:r>
              <a:rPr lang="he-IL" sz="2600" b="1" dirty="0">
                <a:cs typeface="+mj-cs"/>
              </a:rPr>
              <a:t>א</a:t>
            </a:r>
            <a:r>
              <a:rPr lang="he-IL" sz="2600" dirty="0">
                <a:cs typeface="+mj-cs"/>
              </a:rPr>
              <a:t>. פגישה עם פסיכולוג אבחוני (מרכז אבחון/פרטי) - ראיון הורים וראיון ילד/ה. </a:t>
            </a:r>
            <a:br>
              <a:rPr lang="he-IL" sz="2600" dirty="0">
                <a:cs typeface="+mj-cs"/>
              </a:rPr>
            </a:br>
            <a:r>
              <a:rPr lang="he-IL" sz="2600" b="1" dirty="0">
                <a:cs typeface="+mj-cs"/>
              </a:rPr>
              <a:t>ב</a:t>
            </a:r>
            <a:r>
              <a:rPr lang="he-IL" sz="2600" dirty="0">
                <a:cs typeface="+mj-cs"/>
              </a:rPr>
              <a:t>. מילוי שאלונים ודפי תצפית - שאלונים להורים, למורה המחנכת. ומבחני אבחון כגון </a:t>
            </a:r>
            <a:r>
              <a:rPr lang="he-IL" sz="2600" dirty="0" err="1">
                <a:cs typeface="+mj-cs"/>
              </a:rPr>
              <a:t>פסיכודידקטי</a:t>
            </a:r>
            <a:r>
              <a:rPr lang="he-IL" sz="2600" dirty="0">
                <a:cs typeface="+mj-cs"/>
              </a:rPr>
              <a:t>, ליקויי למידה ועוד.</a:t>
            </a:r>
            <a:br>
              <a:rPr lang="he-IL" sz="2600" dirty="0">
                <a:cs typeface="+mj-cs"/>
              </a:rPr>
            </a:br>
            <a:r>
              <a:rPr lang="he-IL" sz="2600" b="1" dirty="0">
                <a:cs typeface="+mj-cs"/>
              </a:rPr>
              <a:t>ג</a:t>
            </a:r>
            <a:r>
              <a:rPr lang="he-IL" sz="2600" dirty="0">
                <a:cs typeface="+mj-cs"/>
              </a:rPr>
              <a:t>. מפגש עם רופא מומחה (פסיכיאטר/נוירולוג). </a:t>
            </a:r>
            <a:br>
              <a:rPr lang="en-US" sz="2600" dirty="0">
                <a:cs typeface="+mj-cs"/>
              </a:rPr>
            </a:br>
            <a:r>
              <a:rPr lang="he-IL" sz="2600" dirty="0">
                <a:cs typeface="+mj-cs"/>
              </a:rPr>
              <a:t>לסיכום האבחון ומתן המלצות רפואיות.</a:t>
            </a:r>
            <a:br>
              <a:rPr lang="he-IL" sz="2600" dirty="0">
                <a:cs typeface="+mj-cs"/>
              </a:rPr>
            </a:br>
            <a:r>
              <a:rPr lang="he-IL" sz="2600" dirty="0">
                <a:cs typeface="+mj-cs"/>
              </a:rPr>
              <a:t>	</a:t>
            </a:r>
          </a:p>
          <a:p>
            <a:pPr algn="r">
              <a:lnSpc>
                <a:spcPct val="90000"/>
              </a:lnSpc>
              <a:buNone/>
            </a:pPr>
            <a:r>
              <a:rPr lang="he-IL" sz="2600" dirty="0">
                <a:cs typeface="+mj-cs"/>
              </a:rPr>
              <a:t>	</a:t>
            </a:r>
            <a:endParaRPr lang="en-US" sz="2600" dirty="0">
              <a:cs typeface="+mj-cs"/>
            </a:endParaRPr>
          </a:p>
        </p:txBody>
      </p:sp>
      <p:sp>
        <p:nvSpPr>
          <p:cNvPr id="6" name="מציין מיקום של מספר שקופית 5"/>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7</a:t>
            </a:fld>
            <a:endParaRPr lang="en-US"/>
          </a:p>
        </p:txBody>
      </p:sp>
      <p:pic>
        <p:nvPicPr>
          <p:cNvPr id="18434" name="Picture 2" descr="http://www.wikirefua.org.il/images/8/82/%D7%A2%D7%A0%D7%AA%D7%91%D7%993.jpg">
            <a:hlinkClick r:id="rId3"/>
          </p:cNvPr>
          <p:cNvPicPr>
            <a:picLocks noChangeAspect="1" noChangeArrowheads="1"/>
          </p:cNvPicPr>
          <p:nvPr/>
        </p:nvPicPr>
        <p:blipFill>
          <a:blip r:embed="rId4" cstate="print"/>
          <a:srcRect/>
          <a:stretch>
            <a:fillRect/>
          </a:stretch>
        </p:blipFill>
        <p:spPr bwMode="auto">
          <a:xfrm>
            <a:off x="0" y="3717032"/>
            <a:ext cx="2643794" cy="3140968"/>
          </a:xfrm>
          <a:prstGeom prst="rect">
            <a:avLst/>
          </a:prstGeom>
          <a:noFill/>
        </p:spPr>
      </p:pic>
      <p:sp>
        <p:nvSpPr>
          <p:cNvPr id="8" name="TextBox 7"/>
          <p:cNvSpPr txBox="1"/>
          <p:nvPr/>
        </p:nvSpPr>
        <p:spPr>
          <a:xfrm>
            <a:off x="3635896" y="376220"/>
            <a:ext cx="3384376" cy="707886"/>
          </a:xfrm>
          <a:prstGeom prst="rect">
            <a:avLst/>
          </a:prstGeom>
          <a:noFill/>
        </p:spPr>
        <p:txBody>
          <a:bodyPr wrap="square" rtlCol="1">
            <a:spAutoFit/>
          </a:bodyPr>
          <a:lstStyle/>
          <a:p>
            <a:r>
              <a:rPr lang="he-IL" sz="4000" dirty="0">
                <a:cs typeface="+mj-cs"/>
              </a:rPr>
              <a:t>אבחון מערבי</a:t>
            </a:r>
          </a:p>
        </p:txBody>
      </p:sp>
      <p:pic>
        <p:nvPicPr>
          <p:cNvPr id="2" name="Picture 1">
            <a:extLst>
              <a:ext uri="{FF2B5EF4-FFF2-40B4-BE49-F238E27FC236}">
                <a16:creationId xmlns:a16="http://schemas.microsoft.com/office/drawing/2014/main" id="{F7254EAD-6C5A-B49B-A5B9-BF13525A5991}"/>
              </a:ext>
            </a:extLst>
          </p:cNvPr>
          <p:cNvPicPr>
            <a:picLocks noChangeAspect="1"/>
          </p:cNvPicPr>
          <p:nvPr/>
        </p:nvPicPr>
        <p:blipFill>
          <a:blip r:embed="rId5"/>
          <a:stretch>
            <a:fillRect/>
          </a:stretch>
        </p:blipFill>
        <p:spPr>
          <a:xfrm>
            <a:off x="0" y="-6449"/>
            <a:ext cx="3228975" cy="1419225"/>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66936" y="260648"/>
            <a:ext cx="8229600" cy="1219200"/>
          </a:xfrm>
        </p:spPr>
        <p:txBody>
          <a:bodyPr/>
          <a:lstStyle/>
          <a:p>
            <a:r>
              <a:rPr lang="he-IL" sz="4000" dirty="0" err="1"/>
              <a:t>רטלין</a:t>
            </a:r>
            <a:r>
              <a:rPr lang="he-IL" sz="4000" dirty="0"/>
              <a:t>/</a:t>
            </a:r>
            <a:r>
              <a:rPr lang="he-IL" sz="4000" dirty="0" err="1"/>
              <a:t>קונצרטה</a:t>
            </a:r>
            <a:endParaRPr lang="en-US" sz="4000" dirty="0"/>
          </a:p>
        </p:txBody>
      </p:sp>
      <p:sp>
        <p:nvSpPr>
          <p:cNvPr id="6" name="מציין מיקום של מספר שקופית 5"/>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8</a:t>
            </a:fld>
            <a:endParaRPr lang="en-US"/>
          </a:p>
        </p:txBody>
      </p:sp>
      <p:sp>
        <p:nvSpPr>
          <p:cNvPr id="5" name="Rectangle 4"/>
          <p:cNvSpPr/>
          <p:nvPr/>
        </p:nvSpPr>
        <p:spPr>
          <a:xfrm>
            <a:off x="323528" y="1757598"/>
            <a:ext cx="8424936" cy="2893100"/>
          </a:xfrm>
          <a:prstGeom prst="rect">
            <a:avLst/>
          </a:prstGeom>
        </p:spPr>
        <p:txBody>
          <a:bodyPr wrap="square">
            <a:spAutoFit/>
          </a:bodyPr>
          <a:lstStyle/>
          <a:p>
            <a:pPr>
              <a:buFont typeface="Arial" pitchFamily="34" charset="0"/>
              <a:buChar char="•"/>
            </a:pPr>
            <a:r>
              <a:rPr lang="he-IL" sz="2600" dirty="0">
                <a:cs typeface="+mj-cs"/>
              </a:rPr>
              <a:t> </a:t>
            </a:r>
            <a:r>
              <a:rPr lang="he-IL" sz="2600" b="1" dirty="0" err="1">
                <a:cs typeface="+mj-cs"/>
              </a:rPr>
              <a:t>מתילפנידאט</a:t>
            </a:r>
            <a:r>
              <a:rPr lang="he-IL" sz="2600" dirty="0"/>
              <a:t> </a:t>
            </a:r>
            <a:r>
              <a:rPr lang="he-IL" sz="2600" dirty="0">
                <a:cs typeface="+mj-cs"/>
              </a:rPr>
              <a:t>הוא חומר </a:t>
            </a:r>
            <a:r>
              <a:rPr lang="he-IL" sz="2600" dirty="0" err="1">
                <a:cs typeface="+mj-cs"/>
              </a:rPr>
              <a:t>פסיכואקטיבי</a:t>
            </a:r>
            <a:r>
              <a:rPr lang="he-IL" sz="2600" dirty="0">
                <a:cs typeface="+mj-cs"/>
              </a:rPr>
              <a:t> ממריץ של מערכת העצבים המרכזית. </a:t>
            </a:r>
            <a:r>
              <a:rPr lang="he-IL" sz="2600" dirty="0" err="1">
                <a:cs typeface="+mj-cs"/>
              </a:rPr>
              <a:t>המתילפנידאט</a:t>
            </a:r>
            <a:r>
              <a:rPr lang="he-IL" sz="2600" dirty="0">
                <a:cs typeface="+mj-cs"/>
              </a:rPr>
              <a:t> משמש כתרופה פסיכוטית לטיפול בהפרעת קשב, ריכוז והיפראקטיביות ובנרקולפסיה. החומר שייך לקבוצת </a:t>
            </a:r>
            <a:r>
              <a:rPr lang="he-IL" sz="2600" dirty="0" err="1">
                <a:cs typeface="+mj-cs"/>
              </a:rPr>
              <a:t>הפנתילאמינים</a:t>
            </a:r>
            <a:r>
              <a:rPr lang="he-IL" sz="2600" dirty="0">
                <a:cs typeface="+mj-cs"/>
              </a:rPr>
              <a:t> ודומה בהרכבו לאדרנלין, נוראדרנלין, דופמין, קוקאין, </a:t>
            </a:r>
            <a:r>
              <a:rPr lang="he-IL" sz="2600" dirty="0" err="1">
                <a:cs typeface="+mj-cs"/>
              </a:rPr>
              <a:t>פרוקאין</a:t>
            </a:r>
            <a:r>
              <a:rPr lang="he-IL" sz="2600" dirty="0">
                <a:cs typeface="+mj-cs"/>
              </a:rPr>
              <a:t>, </a:t>
            </a:r>
            <a:r>
              <a:rPr lang="he-IL" sz="2600" dirty="0" err="1">
                <a:cs typeface="+mj-cs"/>
              </a:rPr>
              <a:t>אפדרין</a:t>
            </a:r>
            <a:r>
              <a:rPr lang="he-IL" sz="2600" dirty="0">
                <a:cs typeface="+mj-cs"/>
              </a:rPr>
              <a:t>, </a:t>
            </a:r>
            <a:r>
              <a:rPr lang="he-IL" sz="2600" dirty="0" err="1">
                <a:cs typeface="+mj-cs"/>
              </a:rPr>
              <a:t>פסאודואפדרין</a:t>
            </a:r>
            <a:r>
              <a:rPr lang="he-IL" sz="2600" dirty="0">
                <a:cs typeface="+mj-cs"/>
              </a:rPr>
              <a:t>, אמפטמין. </a:t>
            </a:r>
            <a:r>
              <a:rPr lang="he-IL" sz="2600" dirty="0" err="1">
                <a:cs typeface="+mj-cs"/>
              </a:rPr>
              <a:t>המתילפינדט</a:t>
            </a:r>
            <a:r>
              <a:rPr lang="he-IL" sz="2600" dirty="0">
                <a:cs typeface="+mj-cs"/>
              </a:rPr>
              <a:t> עובד על מערכת העצבים המרכזית בכך שהוא חוסם ספיגה מחדש של דופמין = יותר מוליך במרווחי הסינפסה! </a:t>
            </a:r>
          </a:p>
          <a:p>
            <a:endParaRPr lang="en-US" sz="2600" dirty="0">
              <a:cs typeface="+mj-cs"/>
            </a:endParaRPr>
          </a:p>
        </p:txBody>
      </p:sp>
      <p:sp>
        <p:nvSpPr>
          <p:cNvPr id="8" name="מלבן 7"/>
          <p:cNvSpPr/>
          <p:nvPr/>
        </p:nvSpPr>
        <p:spPr>
          <a:xfrm>
            <a:off x="395536" y="4317250"/>
            <a:ext cx="8352928" cy="2092881"/>
          </a:xfrm>
          <a:prstGeom prst="rect">
            <a:avLst/>
          </a:prstGeom>
        </p:spPr>
        <p:txBody>
          <a:bodyPr wrap="square">
            <a:spAutoFit/>
          </a:bodyPr>
          <a:lstStyle/>
          <a:p>
            <a:pPr>
              <a:buFont typeface="Arial" pitchFamily="34" charset="0"/>
              <a:buChar char="•"/>
            </a:pPr>
            <a:r>
              <a:rPr lang="he-IL" sz="2600" dirty="0">
                <a:cs typeface="+mj-cs"/>
              </a:rPr>
              <a:t> התיאוריה היא שלילדים אין כמות מספקת של המוליך העצבי דופמין.</a:t>
            </a:r>
          </a:p>
          <a:p>
            <a:pPr>
              <a:buNone/>
            </a:pPr>
            <a:r>
              <a:rPr lang="he-IL" sz="2600" dirty="0">
                <a:cs typeface="+mj-cs"/>
              </a:rPr>
              <a:t>התרופה מונעת את פירוק הדופמין ומאפשרת לילדים להתרכז לטווח קצר (עד לפינוי התרופה מהגוף 5 שעות בממוצע).</a:t>
            </a:r>
          </a:p>
          <a:p>
            <a:pPr>
              <a:buNone/>
            </a:pPr>
            <a:r>
              <a:rPr lang="he-IL" sz="2600" dirty="0">
                <a:cs typeface="+mj-cs"/>
              </a:rPr>
              <a:t>זו הסיבה לכך שרוב הילדים נוטלים את התרופה בבוקר (מקרים קשים נוטלים מנה נוספת כשהם מגיעים הביתה לצורך הכנת שיעורי הבית </a:t>
            </a:r>
            <a:r>
              <a:rPr lang="he-IL" sz="2600" dirty="0" err="1">
                <a:cs typeface="+mj-cs"/>
              </a:rPr>
              <a:t>וכו</a:t>
            </a:r>
            <a:r>
              <a:rPr lang="he-IL" sz="2600" dirty="0">
                <a:cs typeface="+mj-cs"/>
              </a:rPr>
              <a:t>').</a:t>
            </a:r>
          </a:p>
        </p:txBody>
      </p:sp>
      <p:pic>
        <p:nvPicPr>
          <p:cNvPr id="2" name="תמונה 1"/>
          <p:cNvPicPr>
            <a:picLocks noChangeAspect="1"/>
          </p:cNvPicPr>
          <p:nvPr/>
        </p:nvPicPr>
        <p:blipFill>
          <a:blip r:embed="rId2"/>
          <a:stretch>
            <a:fillRect/>
          </a:stretch>
        </p:blipFill>
        <p:spPr>
          <a:xfrm>
            <a:off x="7386402" y="0"/>
            <a:ext cx="1757598" cy="1757598"/>
          </a:xfrm>
          <a:prstGeom prst="rect">
            <a:avLst/>
          </a:prstGeom>
        </p:spPr>
      </p:pic>
      <p:pic>
        <p:nvPicPr>
          <p:cNvPr id="4" name="Picture 3">
            <a:extLst>
              <a:ext uri="{FF2B5EF4-FFF2-40B4-BE49-F238E27FC236}">
                <a16:creationId xmlns:a16="http://schemas.microsoft.com/office/drawing/2014/main" id="{EC875132-35DB-D6B8-DF41-20C35F24EDFB}"/>
              </a:ext>
            </a:extLst>
          </p:cNvPr>
          <p:cNvPicPr>
            <a:picLocks noChangeAspect="1"/>
          </p:cNvPicPr>
          <p:nvPr/>
        </p:nvPicPr>
        <p:blipFill>
          <a:blip r:embed="rId3"/>
          <a:stretch>
            <a:fillRect/>
          </a:stretch>
        </p:blipFill>
        <p:spPr>
          <a:xfrm>
            <a:off x="1" y="-1834"/>
            <a:ext cx="1166936" cy="1798758"/>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166936" y="404664"/>
            <a:ext cx="8229600" cy="864096"/>
          </a:xfrm>
        </p:spPr>
        <p:txBody>
          <a:bodyPr>
            <a:normAutofit/>
          </a:bodyPr>
          <a:lstStyle/>
          <a:p>
            <a:r>
              <a:rPr lang="he-IL" sz="4000" dirty="0" err="1"/>
              <a:t>ריטלין</a:t>
            </a:r>
            <a:r>
              <a:rPr lang="he-IL" sz="4000" dirty="0"/>
              <a:t> - תופעות לוואי </a:t>
            </a:r>
            <a:endParaRPr lang="en-US" sz="4000" dirty="0"/>
          </a:p>
        </p:txBody>
      </p:sp>
      <p:sp>
        <p:nvSpPr>
          <p:cNvPr id="46083" name="Rectangle 3"/>
          <p:cNvSpPr>
            <a:spLocks noGrp="1" noChangeArrowheads="1"/>
          </p:cNvSpPr>
          <p:nvPr>
            <p:ph idx="1"/>
          </p:nvPr>
        </p:nvSpPr>
        <p:spPr>
          <a:xfrm>
            <a:off x="144016" y="1484784"/>
            <a:ext cx="8820472" cy="4824536"/>
          </a:xfrm>
        </p:spPr>
        <p:txBody>
          <a:bodyPr>
            <a:noAutofit/>
          </a:bodyPr>
          <a:lstStyle/>
          <a:p>
            <a:r>
              <a:rPr lang="he-IL" sz="2600" dirty="0">
                <a:cs typeface="+mj-cs"/>
              </a:rPr>
              <a:t>רשימת תופעות הלוואי ע"פ ה </a:t>
            </a:r>
            <a:r>
              <a:rPr lang="en-US" sz="2600" dirty="0">
                <a:cs typeface="+mj-cs"/>
              </a:rPr>
              <a:t>FDA</a:t>
            </a:r>
            <a:r>
              <a:rPr lang="he-IL" sz="2600" dirty="0">
                <a:cs typeface="+mj-cs"/>
              </a:rPr>
              <a:t> האמריקאי:</a:t>
            </a:r>
          </a:p>
          <a:p>
            <a:r>
              <a:rPr lang="he-IL" sz="2600" dirty="0">
                <a:cs typeface="+mj-cs"/>
              </a:rPr>
              <a:t>עליה בלחץ דם</a:t>
            </a:r>
          </a:p>
          <a:p>
            <a:r>
              <a:rPr lang="he-IL" sz="2600" dirty="0">
                <a:cs typeface="+mj-cs"/>
              </a:rPr>
              <a:t>הפרעות בקצב הנשימה</a:t>
            </a:r>
          </a:p>
          <a:p>
            <a:r>
              <a:rPr lang="he-IL" sz="2600" dirty="0">
                <a:cs typeface="+mj-cs"/>
              </a:rPr>
              <a:t>כאבי בטן עזים</a:t>
            </a:r>
          </a:p>
          <a:p>
            <a:r>
              <a:rPr lang="he-IL" sz="2600" dirty="0">
                <a:cs typeface="+mj-cs"/>
              </a:rPr>
              <a:t>דיכוי התאבון (אצל חלק מהמשתמשים תאבון מוגבר) </a:t>
            </a:r>
          </a:p>
          <a:p>
            <a:r>
              <a:rPr lang="he-IL" sz="2600" dirty="0">
                <a:cs typeface="+mj-cs"/>
              </a:rPr>
              <a:t>הפרעות שינה</a:t>
            </a:r>
          </a:p>
          <a:p>
            <a:r>
              <a:rPr lang="he-IL" sz="2600" dirty="0">
                <a:cs typeface="+mj-cs"/>
              </a:rPr>
              <a:t>עצבנות והתנהגות אלימה</a:t>
            </a:r>
          </a:p>
          <a:p>
            <a:r>
              <a:rPr lang="he-IL" sz="2600" dirty="0">
                <a:cs typeface="+mj-cs"/>
              </a:rPr>
              <a:t>מופנמות ודכדוך</a:t>
            </a:r>
          </a:p>
          <a:p>
            <a:r>
              <a:rPr lang="he-IL" sz="2600" dirty="0">
                <a:cs typeface="+mj-cs"/>
              </a:rPr>
              <a:t>ריטלין נמצא כחומר ממכר! ויכול לגרום לתלות נפשית בגיל ההתבגרות, חלק מהחוקרים טוענים שהוא מעכב את קצב הגדילה ועלול לגרום גם לשינויים במבנה המוח ובקליפת המוח.</a:t>
            </a:r>
          </a:p>
          <a:p>
            <a:pPr algn="r">
              <a:buNone/>
            </a:pPr>
            <a:endParaRPr lang="he-IL" sz="2800" dirty="0"/>
          </a:p>
          <a:p>
            <a:pPr algn="r">
              <a:buNone/>
            </a:pPr>
            <a:r>
              <a:rPr lang="he-IL" sz="2800" dirty="0"/>
              <a:t> </a:t>
            </a:r>
            <a:endParaRPr lang="en-US" sz="2800" dirty="0">
              <a:solidFill>
                <a:schemeClr val="bg1"/>
              </a:solidFill>
              <a:cs typeface="David" pitchFamily="2" charset="-79"/>
            </a:endParaRPr>
          </a:p>
        </p:txBody>
      </p:sp>
      <p:sp>
        <p:nvSpPr>
          <p:cNvPr id="9" name="מציין מיקום של מספר שקופית 8"/>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9</a:t>
            </a:fld>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2840" y="-243408"/>
            <a:ext cx="8229600" cy="1143000"/>
          </a:xfrm>
        </p:spPr>
        <p:txBody>
          <a:bodyPr>
            <a:normAutofit/>
          </a:bodyPr>
          <a:lstStyle/>
          <a:p>
            <a:r>
              <a:rPr lang="he-IL" sz="4000" dirty="0"/>
              <a:t>מחקרים על </a:t>
            </a:r>
            <a:r>
              <a:rPr lang="he-IL" sz="4000" dirty="0" err="1"/>
              <a:t>ריטלין</a:t>
            </a:r>
            <a:endParaRPr lang="en-US" sz="4000" dirty="0"/>
          </a:p>
        </p:txBody>
      </p:sp>
      <p:sp>
        <p:nvSpPr>
          <p:cNvPr id="34819" name="Rectangle 3"/>
          <p:cNvSpPr>
            <a:spLocks noGrp="1" noChangeArrowheads="1"/>
          </p:cNvSpPr>
          <p:nvPr>
            <p:ph idx="1"/>
          </p:nvPr>
        </p:nvSpPr>
        <p:spPr>
          <a:xfrm>
            <a:off x="0" y="980728"/>
            <a:ext cx="9144000" cy="5498976"/>
          </a:xfrm>
        </p:spPr>
        <p:txBody>
          <a:bodyPr>
            <a:noAutofit/>
          </a:bodyPr>
          <a:lstStyle/>
          <a:p>
            <a:r>
              <a:rPr lang="he-IL" sz="2600" dirty="0">
                <a:cs typeface="+mj-cs"/>
              </a:rPr>
              <a:t>מחקר ענק שנעשה באי הבריטי עקב אחרי </a:t>
            </a:r>
            <a:r>
              <a:rPr lang="he-IL" sz="2600" b="1" dirty="0">
                <a:cs typeface="+mj-cs"/>
              </a:rPr>
              <a:t>אלפי ילדים </a:t>
            </a:r>
            <a:r>
              <a:rPr lang="he-IL" sz="2600" dirty="0">
                <a:cs typeface="+mj-cs"/>
              </a:rPr>
              <a:t>שסבלו מהפרעות קשב, ריכוז והיפראקטיביות מילדותם הראה שכאשר הם הגיעו לבגרות, אלה </a:t>
            </a:r>
            <a:r>
              <a:rPr lang="he-IL" sz="2600" b="1" dirty="0">
                <a:cs typeface="+mj-cs"/>
              </a:rPr>
              <a:t>שהשתמשו בריטלין סבלו </a:t>
            </a:r>
            <a:r>
              <a:rPr lang="he-IL" sz="2600" dirty="0">
                <a:cs typeface="+mj-cs"/>
              </a:rPr>
              <a:t>מתכיפות גבוהה יותר של התמכרויות לסמים ואלכוהול ואף היו מעורבים יותר בתאונות קשות ובפעילויות פליליות. בהשוואה </a:t>
            </a:r>
            <a:r>
              <a:rPr lang="he-IL" sz="2600" b="1" dirty="0">
                <a:cs typeface="+mj-cs"/>
              </a:rPr>
              <a:t>לילדים</a:t>
            </a:r>
            <a:r>
              <a:rPr lang="he-IL" sz="2600" dirty="0">
                <a:cs typeface="+mj-cs"/>
              </a:rPr>
              <a:t> </a:t>
            </a:r>
            <a:r>
              <a:rPr lang="he-IL" sz="2600" b="1" dirty="0">
                <a:cs typeface="+mj-cs"/>
              </a:rPr>
              <a:t>מאובחנים שלא נטלו ריטלין</a:t>
            </a:r>
            <a:r>
              <a:rPr lang="he-IL" sz="2600" dirty="0">
                <a:cs typeface="+mj-cs"/>
              </a:rPr>
              <a:t>. </a:t>
            </a:r>
          </a:p>
          <a:p>
            <a:r>
              <a:rPr lang="he-IL" sz="2600" dirty="0">
                <a:cs typeface="+mj-cs"/>
              </a:rPr>
              <a:t>מחקר נוסף מצא שיותר </a:t>
            </a:r>
            <a:r>
              <a:rPr lang="he-IL" sz="2600" b="1" dirty="0">
                <a:cs typeface="+mj-cs"/>
              </a:rPr>
              <a:t>משליש מהילדים אשר נטלו ריטלין לפחות 5 שנים </a:t>
            </a:r>
            <a:r>
              <a:rPr lang="he-IL" sz="2600" dirty="0">
                <a:cs typeface="+mj-cs"/>
              </a:rPr>
              <a:t>נשרו יותר ממערכות החינוך השונות, סבלו יותר מדיכאונות, התגרשו יותר משאר האוכלוסייה באי הבריטי, סובלים מערך עצמי נמוך, % גבוה מהם בעלי מחשבות אובדניות וחלקם אף הצליחו להתאבד.</a:t>
            </a:r>
          </a:p>
          <a:p>
            <a:r>
              <a:rPr lang="he-IL" sz="2600" dirty="0">
                <a:cs typeface="+mj-cs"/>
              </a:rPr>
              <a:t>בארה"ב בשנת 98 יותר מ 5 מיליון ילדים נטלו ריטלין. בשנת 2003 יותר מ 8 מיליון ילדים נטלו ריטלין, בשנת 2011 יותר מ 11 מיליון ילדים (</a:t>
            </a:r>
            <a:r>
              <a:rPr lang="he-IL" sz="2600" b="1" dirty="0">
                <a:cs typeface="+mj-cs"/>
              </a:rPr>
              <a:t>20% מסה"כ מהתלמידים בגיל 6 - 14</a:t>
            </a:r>
            <a:r>
              <a:rPr lang="he-IL" sz="2600" dirty="0">
                <a:cs typeface="+mj-cs"/>
              </a:rPr>
              <a:t>) המספרים רק עולים !! </a:t>
            </a:r>
          </a:p>
          <a:p>
            <a:r>
              <a:rPr lang="he-IL" sz="2600" dirty="0">
                <a:cs typeface="+mj-cs"/>
              </a:rPr>
              <a:t>החשש הגדול הוא שבעתיד נראה הרבה יותר מבוגרים עם תופעות אלצהיימר או עם תסמונת דו קוטבית בעקבות המשחק עם הדופמין.</a:t>
            </a:r>
          </a:p>
          <a:p>
            <a:endParaRPr lang="he-IL" sz="2600" dirty="0"/>
          </a:p>
          <a:p>
            <a:pPr algn="r">
              <a:buNone/>
            </a:pPr>
            <a:endParaRPr lang="he-IL" sz="2600" dirty="0"/>
          </a:p>
          <a:p>
            <a:pPr algn="r">
              <a:buNone/>
            </a:pPr>
            <a:endParaRPr lang="he-IL" sz="2600" dirty="0"/>
          </a:p>
          <a:p>
            <a:pPr algn="r">
              <a:buNone/>
            </a:pPr>
            <a:endParaRPr lang="he-IL" sz="2600" dirty="0"/>
          </a:p>
          <a:p>
            <a:pPr algn="r">
              <a:buNone/>
            </a:pPr>
            <a:endParaRPr lang="en-US" sz="2600" dirty="0">
              <a:cs typeface="David" pitchFamily="2" charset="-79"/>
            </a:endParaRPr>
          </a:p>
        </p:txBody>
      </p:sp>
      <p:sp>
        <p:nvSpPr>
          <p:cNvPr id="7" name="מציין מיקום של מספר שקופית 6"/>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10</a:t>
            </a:fld>
            <a:endParaRPr lang="en-US"/>
          </a:p>
        </p:txBody>
      </p:sp>
      <p:pic>
        <p:nvPicPr>
          <p:cNvPr id="2" name="תמונה 1"/>
          <p:cNvPicPr>
            <a:picLocks noChangeAspect="1"/>
          </p:cNvPicPr>
          <p:nvPr/>
        </p:nvPicPr>
        <p:blipFill>
          <a:blip r:embed="rId3"/>
          <a:stretch>
            <a:fillRect/>
          </a:stretch>
        </p:blipFill>
        <p:spPr>
          <a:xfrm>
            <a:off x="7740352" y="6663"/>
            <a:ext cx="1412740" cy="1059555"/>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556792"/>
            <a:ext cx="9144000" cy="4176464"/>
          </a:xfrm>
        </p:spPr>
        <p:txBody>
          <a:bodyPr>
            <a:noAutofit/>
          </a:bodyPr>
          <a:lstStyle/>
          <a:p>
            <a:r>
              <a:rPr lang="he-IL" sz="2600" dirty="0">
                <a:cs typeface="+mj-cs"/>
              </a:rPr>
              <a:t>מורים, פסיכולוגים ורופאים ממליצים בפה מלא על נטילת ריטלין וזאת בכדי לעשות לכולנו חיים "קלים יותר". אכן קשה להתמודד עם הילד השונה, החריג, הילד שמפריע לעצמו ולאחרים במהלך השיעור ועל כן מורים רבים מעודדים את השימוש </a:t>
            </a:r>
            <a:r>
              <a:rPr lang="he-IL" sz="2600" dirty="0" err="1">
                <a:cs typeface="+mj-cs"/>
              </a:rPr>
              <a:t>בריטלין</a:t>
            </a:r>
            <a:r>
              <a:rPr lang="he-IL" sz="2600" dirty="0">
                <a:cs typeface="+mj-cs"/>
              </a:rPr>
              <a:t> כפתרון זמין ומהיר. </a:t>
            </a:r>
            <a:br>
              <a:rPr lang="he-IL" sz="2600" dirty="0">
                <a:cs typeface="+mj-cs"/>
              </a:rPr>
            </a:br>
            <a:r>
              <a:rPr lang="he-IL" sz="2600" dirty="0">
                <a:cs typeface="+mj-cs"/>
              </a:rPr>
              <a:t>הלחצים הרבים המופעלים על ההורים הן מצד הממסד החינוכי והן מצד הממסד הרפואי מביאים את ההורים למצב של חוסר אונים וכניעה לטיפול התרופתי במרבית מהמקרים.</a:t>
            </a:r>
          </a:p>
          <a:p>
            <a:r>
              <a:rPr lang="he-IL" sz="2600" dirty="0">
                <a:cs typeface="+mj-cs"/>
              </a:rPr>
              <a:t>אך חשוב לזכור שבכל פעם שאנו נותנים ריטלין לילד אנו מעדיפים את הנוחות האישית שלנו המבוגרים (הורים ומחנכים) על פני צרכיו האמיתיים של הילד!</a:t>
            </a:r>
          </a:p>
          <a:p>
            <a:r>
              <a:rPr lang="he-IL" sz="2600" dirty="0">
                <a:cs typeface="+mj-cs"/>
              </a:rPr>
              <a:t>פרופ` </a:t>
            </a:r>
            <a:r>
              <a:rPr lang="he-IL" sz="2600" dirty="0" err="1">
                <a:cs typeface="+mj-cs"/>
              </a:rPr>
              <a:t>קוסטף</a:t>
            </a:r>
            <a:r>
              <a:rPr lang="he-IL" sz="2600" dirty="0">
                <a:cs typeface="+mj-cs"/>
              </a:rPr>
              <a:t> ז"ל ציין כי </a:t>
            </a:r>
            <a:r>
              <a:rPr lang="he-IL" sz="2600" b="1" dirty="0">
                <a:cs typeface="+mj-cs"/>
              </a:rPr>
              <a:t>"הריטלין לא רק שדומה בהרכבו לקוקאין, אלא גם יכול לשמש תחליף בתהליכי גמילה, ועלול לגרום להתמכרות בעצמו".  </a:t>
            </a:r>
            <a:br>
              <a:rPr lang="he-IL" sz="2800" dirty="0">
                <a:solidFill>
                  <a:srgbClr val="FFFF00"/>
                </a:solidFill>
              </a:rPr>
            </a:br>
            <a:endParaRPr lang="he-IL" sz="2800" dirty="0">
              <a:solidFill>
                <a:srgbClr val="FFFF00"/>
              </a:solidFill>
            </a:endParaRPr>
          </a:p>
        </p:txBody>
      </p:sp>
      <p:sp>
        <p:nvSpPr>
          <p:cNvPr id="3" name="מציין מיקום של מספר שקופית 2"/>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11</a:t>
            </a:fld>
            <a:endParaRPr lang="en-US"/>
          </a:p>
        </p:txBody>
      </p:sp>
      <p:sp>
        <p:nvSpPr>
          <p:cNvPr id="5" name="TextBox 4"/>
          <p:cNvSpPr txBox="1"/>
          <p:nvPr/>
        </p:nvSpPr>
        <p:spPr>
          <a:xfrm>
            <a:off x="2339752" y="404664"/>
            <a:ext cx="5976664" cy="707886"/>
          </a:xfrm>
          <a:prstGeom prst="rect">
            <a:avLst/>
          </a:prstGeom>
          <a:noFill/>
        </p:spPr>
        <p:txBody>
          <a:bodyPr wrap="square" rtlCol="1">
            <a:spAutoFit/>
          </a:bodyPr>
          <a:lstStyle/>
          <a:p>
            <a:r>
              <a:rPr lang="he-IL" sz="4000" dirty="0">
                <a:cs typeface="+mj-cs"/>
              </a:rPr>
              <a:t>לחץ חברתי או פחד מהתמודדות..</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96752"/>
            <a:ext cx="9144000" cy="4176464"/>
          </a:xfrm>
        </p:spPr>
        <p:txBody>
          <a:bodyPr>
            <a:noAutofit/>
          </a:bodyPr>
          <a:lstStyle/>
          <a:p>
            <a:pPr marL="0" indent="0">
              <a:buNone/>
            </a:pPr>
            <a:endParaRPr lang="he-IL" sz="2600" dirty="0">
              <a:cs typeface="+mj-cs"/>
            </a:endParaRPr>
          </a:p>
          <a:p>
            <a:r>
              <a:rPr lang="he-IL" sz="2600" dirty="0">
                <a:cs typeface="+mj-cs"/>
              </a:rPr>
              <a:t>לצערנו רובם המוחלט של האנשים מייחסים את הפרעת הקשב לתכונות רעות כגון – עצלנות, פינוק, טיפשות, אימפולסיביות וכו' אך זאת טעות. צריך לדעת שאין אפשרות "לרפא" את ההפרעה כי היא חלק מהאופי של הילד. </a:t>
            </a:r>
          </a:p>
          <a:p>
            <a:r>
              <a:rPr lang="he-IL" sz="2600" dirty="0">
                <a:cs typeface="+mj-cs"/>
              </a:rPr>
              <a:t>ילדי הקשב מפצים על "החסרונות" ומפתחים יכולות וחוזקות כגון – אינטואיציה חזקה, יצירתיות, סקרנות מיוחדת, חשיבה מחוץ לקופסא, דמיון מפותח ועשיר, יכולת מנהיגות וכריזמה, רובם "שוחים נגד הזרם" ומלאים בהברקות ובאנרגיות מדהימות והדבר </a:t>
            </a:r>
            <a:r>
              <a:rPr lang="he-IL" sz="2600" b="1" dirty="0">
                <a:cs typeface="+mj-cs"/>
              </a:rPr>
              <a:t>היחיד</a:t>
            </a:r>
            <a:r>
              <a:rPr lang="he-IL" sz="2600" dirty="0">
                <a:cs typeface="+mj-cs"/>
              </a:rPr>
              <a:t> שנכון לעשות הוא לתעל את היכולות האלה למקומות הנכונים.</a:t>
            </a:r>
          </a:p>
          <a:p>
            <a:endParaRPr lang="he-IL" sz="2600" dirty="0">
              <a:cs typeface="+mj-cs"/>
            </a:endParaRPr>
          </a:p>
        </p:txBody>
      </p:sp>
      <p:sp>
        <p:nvSpPr>
          <p:cNvPr id="3" name="מציין מיקום של מספר שקופית 2"/>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12</a:t>
            </a:fld>
            <a:endParaRPr lang="en-US"/>
          </a:p>
        </p:txBody>
      </p:sp>
      <p:sp>
        <p:nvSpPr>
          <p:cNvPr id="5" name="TextBox 4"/>
          <p:cNvSpPr txBox="1"/>
          <p:nvPr/>
        </p:nvSpPr>
        <p:spPr>
          <a:xfrm>
            <a:off x="899592" y="404664"/>
            <a:ext cx="7416824" cy="707886"/>
          </a:xfrm>
          <a:prstGeom prst="rect">
            <a:avLst/>
          </a:prstGeom>
          <a:noFill/>
        </p:spPr>
        <p:txBody>
          <a:bodyPr wrap="square" rtlCol="1">
            <a:spAutoFit/>
          </a:bodyPr>
          <a:lstStyle/>
          <a:p>
            <a:r>
              <a:rPr lang="he-IL" sz="4000" dirty="0">
                <a:cs typeface="+mj-cs"/>
              </a:rPr>
              <a:t>הפתרון  - להסתכל אחרת על הילד/ה</a:t>
            </a:r>
          </a:p>
        </p:txBody>
      </p:sp>
      <p:pic>
        <p:nvPicPr>
          <p:cNvPr id="4" name="Picture 3">
            <a:extLst>
              <a:ext uri="{FF2B5EF4-FFF2-40B4-BE49-F238E27FC236}">
                <a16:creationId xmlns:a16="http://schemas.microsoft.com/office/drawing/2014/main" id="{D618F17B-026B-E547-1EF8-5913F5B192C3}"/>
              </a:ext>
            </a:extLst>
          </p:cNvPr>
          <p:cNvPicPr>
            <a:picLocks noChangeAspect="1"/>
          </p:cNvPicPr>
          <p:nvPr/>
        </p:nvPicPr>
        <p:blipFill>
          <a:blip r:embed="rId2"/>
          <a:stretch>
            <a:fillRect/>
          </a:stretch>
        </p:blipFill>
        <p:spPr>
          <a:xfrm>
            <a:off x="0" y="4509120"/>
            <a:ext cx="1724025" cy="2524983"/>
          </a:xfrm>
          <a:prstGeom prst="rect">
            <a:avLst/>
          </a:prstGeom>
        </p:spPr>
      </p:pic>
    </p:spTree>
    <p:extLst>
      <p:ext uri="{BB962C8B-B14F-4D97-AF65-F5344CB8AC3E}">
        <p14:creationId xmlns:p14="http://schemas.microsoft.com/office/powerpoint/2010/main" val="343528018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556792"/>
            <a:ext cx="9144000" cy="4896544"/>
          </a:xfrm>
        </p:spPr>
        <p:txBody>
          <a:bodyPr>
            <a:noAutofit/>
          </a:bodyPr>
          <a:lstStyle/>
          <a:p>
            <a:r>
              <a:rPr lang="he-IL" sz="2600" dirty="0">
                <a:cs typeface="+mj-cs"/>
              </a:rPr>
              <a:t>חשוב להבהיר להורים ולילד שלא מדובר בתקלה – "באג" בילד/ה או אשמה של ההורים (אולי קצת אבל על זה נדבר בהמשך...) אלא במציאות קיימת ופוטנציאל שנועד להוביל את הילד/ה להצלחה בהמשך חייו, ואם הפוקוס של המשפחה יהיה ממוקד בטוב ולא ברע אפשר יהיה להצליח יחד.</a:t>
            </a:r>
          </a:p>
          <a:p>
            <a:r>
              <a:rPr lang="he-IL" sz="2600" dirty="0">
                <a:cs typeface="+mj-cs"/>
              </a:rPr>
              <a:t>בקרב ילדי הקשב מתגלה נתון סטטיסטי מעניין - אין ממוצע, או שיש כאלו שהצליחו בגדול או שנכשלו בחיים. ולכן אם לא נעבוד נכון נפגע בסיכויי הילד/ה להצליח. הצורך לחזק את החוזקות של ילדי הקשב איננו סתם מעלה או בונוס, אלא הוא ממש קריטי ונצרך להצלחתם בחיים.</a:t>
            </a:r>
          </a:p>
          <a:p>
            <a:r>
              <a:rPr lang="he-IL" sz="2600" b="1" dirty="0">
                <a:cs typeface="+mj-cs"/>
              </a:rPr>
              <a:t>סור מרע  - </a:t>
            </a:r>
            <a:r>
              <a:rPr lang="he-IL" sz="2600" dirty="0">
                <a:cs typeface="+mj-cs"/>
              </a:rPr>
              <a:t>לא להאשים ולרדת על הילד/ה</a:t>
            </a:r>
          </a:p>
          <a:p>
            <a:r>
              <a:rPr lang="he-IL" sz="2600" b="1" dirty="0">
                <a:cs typeface="+mj-cs"/>
              </a:rPr>
              <a:t>עשה טוב  - </a:t>
            </a:r>
            <a:r>
              <a:rPr lang="he-IL" sz="2600" dirty="0">
                <a:cs typeface="+mj-cs"/>
              </a:rPr>
              <a:t>לפרגן ולתמוך בילד/ה </a:t>
            </a:r>
          </a:p>
        </p:txBody>
      </p:sp>
      <p:sp>
        <p:nvSpPr>
          <p:cNvPr id="3" name="מציין מיקום של מספר שקופית 2"/>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13</a:t>
            </a:fld>
            <a:endParaRPr lang="en-US"/>
          </a:p>
        </p:txBody>
      </p:sp>
      <p:sp>
        <p:nvSpPr>
          <p:cNvPr id="5" name="TextBox 4"/>
          <p:cNvSpPr txBox="1"/>
          <p:nvPr/>
        </p:nvSpPr>
        <p:spPr>
          <a:xfrm>
            <a:off x="899592" y="404664"/>
            <a:ext cx="7416824" cy="707886"/>
          </a:xfrm>
          <a:prstGeom prst="rect">
            <a:avLst/>
          </a:prstGeom>
          <a:noFill/>
        </p:spPr>
        <p:txBody>
          <a:bodyPr wrap="square" rtlCol="1">
            <a:spAutoFit/>
          </a:bodyPr>
          <a:lstStyle/>
          <a:p>
            <a:r>
              <a:rPr lang="he-IL" sz="4000" dirty="0">
                <a:cs typeface="+mj-cs"/>
              </a:rPr>
              <a:t>הפתרון  - להסתכל אחרת על הילד/ה</a:t>
            </a:r>
          </a:p>
        </p:txBody>
      </p:sp>
      <p:pic>
        <p:nvPicPr>
          <p:cNvPr id="4" name="Picture 3">
            <a:extLst>
              <a:ext uri="{FF2B5EF4-FFF2-40B4-BE49-F238E27FC236}">
                <a16:creationId xmlns:a16="http://schemas.microsoft.com/office/drawing/2014/main" id="{69CC99B0-60F4-D5ED-3390-A1E4A8E83039}"/>
              </a:ext>
            </a:extLst>
          </p:cNvPr>
          <p:cNvPicPr>
            <a:picLocks noChangeAspect="1"/>
          </p:cNvPicPr>
          <p:nvPr/>
        </p:nvPicPr>
        <p:blipFill>
          <a:blip r:embed="rId2"/>
          <a:stretch>
            <a:fillRect/>
          </a:stretch>
        </p:blipFill>
        <p:spPr>
          <a:xfrm>
            <a:off x="236797" y="4797152"/>
            <a:ext cx="1600591" cy="2060847"/>
          </a:xfrm>
          <a:prstGeom prst="rect">
            <a:avLst/>
          </a:prstGeom>
        </p:spPr>
      </p:pic>
    </p:spTree>
    <p:extLst>
      <p:ext uri="{BB962C8B-B14F-4D97-AF65-F5344CB8AC3E}">
        <p14:creationId xmlns:p14="http://schemas.microsoft.com/office/powerpoint/2010/main" val="36490830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he-IL" sz="4000" dirty="0"/>
              <a:t>הרפואה הטבעית מתייחסת לפרמטרים רבים:</a:t>
            </a:r>
            <a:endParaRPr lang="en-US" sz="4000" dirty="0"/>
          </a:p>
        </p:txBody>
      </p:sp>
      <p:sp>
        <p:nvSpPr>
          <p:cNvPr id="2" name="Content Placeholder 1"/>
          <p:cNvSpPr>
            <a:spLocks noGrp="1"/>
          </p:cNvSpPr>
          <p:nvPr>
            <p:ph idx="1"/>
          </p:nvPr>
        </p:nvSpPr>
        <p:spPr/>
        <p:txBody>
          <a:bodyPr>
            <a:noAutofit/>
          </a:bodyPr>
          <a:lstStyle/>
          <a:p>
            <a:r>
              <a:rPr lang="he-IL" sz="2600" dirty="0">
                <a:cs typeface="+mj-cs"/>
              </a:rPr>
              <a:t>מתח נפשי/חוסר תשומת לב לילד – "</a:t>
            </a:r>
            <a:r>
              <a:rPr lang="he-IL" sz="2600" i="1" dirty="0">
                <a:cs typeface="+mj-cs"/>
              </a:rPr>
              <a:t>אין ילד רע, יש ילד שרע לו..."</a:t>
            </a:r>
          </a:p>
          <a:p>
            <a:r>
              <a:rPr lang="he-IL" sz="2600" dirty="0">
                <a:cs typeface="+mj-cs"/>
              </a:rPr>
              <a:t>ג'אנק פוד, עודפי סוכר מזוקק, משקאות ממותקים ומוגזים</a:t>
            </a:r>
          </a:p>
          <a:p>
            <a:r>
              <a:rPr lang="he-IL" sz="2600" dirty="0">
                <a:cs typeface="+mj-cs"/>
              </a:rPr>
              <a:t>מזון מתועש (צבעי מאכל, חומרי טעם, ריח, צבע ומשמרים)</a:t>
            </a:r>
          </a:p>
          <a:p>
            <a:r>
              <a:rPr lang="he-IL" sz="2600" dirty="0">
                <a:cs typeface="+mj-cs"/>
              </a:rPr>
              <a:t>חיסונים מגיל ינקות = שקיעת מתכות </a:t>
            </a:r>
            <a:r>
              <a:rPr lang="he-IL" sz="2600" dirty="0" err="1">
                <a:cs typeface="+mj-cs"/>
              </a:rPr>
              <a:t>במע</a:t>
            </a:r>
            <a:r>
              <a:rPr lang="he-IL" sz="2600" dirty="0">
                <a:cs typeface="+mj-cs"/>
              </a:rPr>
              <a:t>' העצבים (עופרת, כספית, קדמיום, ארסן ועוד</a:t>
            </a:r>
          </a:p>
          <a:p>
            <a:r>
              <a:rPr lang="he-IL" sz="2600" dirty="0">
                <a:cs typeface="+mj-cs"/>
              </a:rPr>
              <a:t>אלרגיות למזון + הרעלת מונוסודיום </a:t>
            </a:r>
            <a:r>
              <a:rPr lang="he-IL" sz="2600" dirty="0" err="1">
                <a:cs typeface="+mj-cs"/>
              </a:rPr>
              <a:t>גלוטמאט</a:t>
            </a:r>
            <a:endParaRPr lang="he-IL" sz="2600" dirty="0">
              <a:cs typeface="+mj-cs"/>
            </a:endParaRPr>
          </a:p>
          <a:p>
            <a:r>
              <a:rPr lang="he-IL" sz="2600" dirty="0">
                <a:cs typeface="+mj-cs"/>
              </a:rPr>
              <a:t>חוסר ברזל בינקות, חוסר בקבוצת ויטמיני</a:t>
            </a:r>
            <a:r>
              <a:rPr lang="en-US" sz="2600" dirty="0">
                <a:cs typeface="+mj-cs"/>
              </a:rPr>
              <a:t>B </a:t>
            </a:r>
            <a:r>
              <a:rPr lang="he-IL" sz="2600" dirty="0">
                <a:cs typeface="+mj-cs"/>
              </a:rPr>
              <a:t>, חוסר במגנזיום ואבץ</a:t>
            </a:r>
          </a:p>
          <a:p>
            <a:r>
              <a:rPr lang="he-IL" sz="2600" dirty="0">
                <a:cs typeface="+mj-cs"/>
              </a:rPr>
              <a:t>מחסור + חוסר איזון בחומצות שומן חיוניות  - אומגה 3 &amp; אומגה 6</a:t>
            </a:r>
          </a:p>
          <a:p>
            <a:r>
              <a:rPr lang="he-IL" sz="2600" dirty="0">
                <a:cs typeface="+mj-cs"/>
              </a:rPr>
              <a:t>חוסר בשעות שינה</a:t>
            </a:r>
          </a:p>
          <a:p>
            <a:r>
              <a:rPr lang="he-IL" sz="2600" dirty="0">
                <a:cs typeface="+mj-cs"/>
              </a:rPr>
              <a:t>חוסר פעילות מוטורית</a:t>
            </a:r>
          </a:p>
          <a:p>
            <a:r>
              <a:rPr lang="he-IL" sz="2600" dirty="0">
                <a:cs typeface="+mj-cs"/>
              </a:rPr>
              <a:t>צריכה מוגזמת של מדיה – טלוויזיה, </a:t>
            </a:r>
            <a:r>
              <a:rPr lang="he-IL" sz="2600" dirty="0" err="1">
                <a:cs typeface="+mj-cs"/>
              </a:rPr>
              <a:t>סלולאר</a:t>
            </a:r>
            <a:r>
              <a:rPr lang="he-IL" sz="2600" dirty="0">
                <a:cs typeface="+mj-cs"/>
              </a:rPr>
              <a:t>, </a:t>
            </a:r>
            <a:r>
              <a:rPr lang="he-IL" sz="2600" dirty="0" err="1">
                <a:cs typeface="+mj-cs"/>
              </a:rPr>
              <a:t>טאבלט</a:t>
            </a:r>
            <a:r>
              <a:rPr lang="he-IL" sz="2600" dirty="0">
                <a:cs typeface="+mj-cs"/>
              </a:rPr>
              <a:t> ומשחקי מחשב</a:t>
            </a:r>
          </a:p>
          <a:p>
            <a:pPr algn="r">
              <a:buNone/>
            </a:pPr>
            <a:endParaRPr lang="en-US" sz="2600" dirty="0"/>
          </a:p>
        </p:txBody>
      </p:sp>
      <p:sp>
        <p:nvSpPr>
          <p:cNvPr id="11" name="מציין מיקום של מספר שקופית 10"/>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14</a:t>
            </a:fld>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116632"/>
            <a:ext cx="6552728" cy="1143000"/>
          </a:xfrm>
        </p:spPr>
        <p:txBody>
          <a:bodyPr>
            <a:noAutofit/>
          </a:bodyPr>
          <a:lstStyle/>
          <a:p>
            <a:r>
              <a:rPr lang="he-IL" sz="4000" dirty="0"/>
              <a:t>נזקי סוכר מזוקק ומעובד</a:t>
            </a:r>
          </a:p>
        </p:txBody>
      </p:sp>
      <p:sp>
        <p:nvSpPr>
          <p:cNvPr id="3" name="מציין מיקום תוכן 2"/>
          <p:cNvSpPr>
            <a:spLocks noGrp="1"/>
          </p:cNvSpPr>
          <p:nvPr>
            <p:ph idx="1"/>
          </p:nvPr>
        </p:nvSpPr>
        <p:spPr>
          <a:xfrm>
            <a:off x="179512" y="1412776"/>
            <a:ext cx="8784976" cy="5256584"/>
          </a:xfrm>
        </p:spPr>
        <p:txBody>
          <a:bodyPr>
            <a:noAutofit/>
          </a:bodyPr>
          <a:lstStyle/>
          <a:p>
            <a:pPr marL="514350" indent="-514350"/>
            <a:r>
              <a:rPr lang="he-IL" sz="2600" dirty="0">
                <a:latin typeface="+mj-lt"/>
                <a:ea typeface="+mj-ea"/>
                <a:cs typeface="+mj-cs"/>
              </a:rPr>
              <a:t>תנודות חדות ברמת הסוכר משפיעות על רמת האינטליגנציה של ילדכם. חוקרים מ"המכון הטכנולוגי" של מסצ'וסטס שבארה"ב מצאו הבדל משמעותי של 25% בין תוצאות מבחני ה </a:t>
            </a:r>
            <a:r>
              <a:rPr lang="en-US" sz="2600" dirty="0">
                <a:latin typeface="+mj-lt"/>
                <a:ea typeface="+mj-ea"/>
                <a:cs typeface="+mj-cs"/>
              </a:rPr>
              <a:t>IQ</a:t>
            </a:r>
            <a:r>
              <a:rPr lang="he-IL" sz="2600" dirty="0">
                <a:latin typeface="+mj-lt"/>
                <a:ea typeface="+mj-ea"/>
                <a:cs typeface="+mj-cs"/>
              </a:rPr>
              <a:t> של ילדים שהיו בחמישית העליונה של האוכלוסייה מבחינת צריכת סוכר ופחמימות מזוקקות לבין ילדים שהיו בחמישית התחתונה. </a:t>
            </a:r>
          </a:p>
          <a:p>
            <a:pPr marL="514350" indent="-514350" algn="ctr">
              <a:buNone/>
            </a:pPr>
            <a:r>
              <a:rPr lang="he-IL" sz="2600" b="1" dirty="0">
                <a:latin typeface="+mj-lt"/>
                <a:ea typeface="+mj-ea"/>
                <a:cs typeface="+mj-cs"/>
              </a:rPr>
              <a:t>מסקנת המחקר פחמימות ריקות = </a:t>
            </a:r>
            <a:r>
              <a:rPr lang="en-US" sz="2600" b="1" dirty="0">
                <a:latin typeface="+mj-lt"/>
                <a:ea typeface="+mj-ea"/>
                <a:cs typeface="+mj-cs"/>
              </a:rPr>
              <a:t>IQ</a:t>
            </a:r>
            <a:r>
              <a:rPr lang="he-IL" sz="2600" b="1" dirty="0">
                <a:latin typeface="+mj-lt"/>
                <a:ea typeface="+mj-ea"/>
                <a:cs typeface="+mj-cs"/>
              </a:rPr>
              <a:t> נמוך!</a:t>
            </a:r>
          </a:p>
          <a:p>
            <a:pPr marL="514350" indent="-514350"/>
            <a:r>
              <a:rPr lang="he-IL" sz="2600" dirty="0">
                <a:latin typeface="+mj-lt"/>
                <a:ea typeface="+mj-ea"/>
                <a:cs typeface="+mj-cs"/>
              </a:rPr>
              <a:t>כדי לשפר את ביצועיו </a:t>
            </a:r>
            <a:r>
              <a:rPr lang="he-IL" sz="2600" dirty="0" err="1">
                <a:latin typeface="+mj-lt"/>
                <a:ea typeface="+mj-ea"/>
                <a:cs typeface="+mj-cs"/>
              </a:rPr>
              <a:t>הקוגנטיביים</a:t>
            </a:r>
            <a:r>
              <a:rPr lang="he-IL" sz="2600" dirty="0">
                <a:latin typeface="+mj-lt"/>
                <a:ea typeface="+mj-ea"/>
                <a:cs typeface="+mj-cs"/>
              </a:rPr>
              <a:t>, ילדכם חייב לקבל אספקה סדורה של פחמימות קבועות ומאוזנות ללא קפיצות חדות ברמות הסוכר. עליות וירידות חדות ברמות הסוכר נמצאו כקשורים ישירות ב 75% מהמקרים להפרעת קשב וריכוז, התנהגות תוקפנית, ליקויי למידה ומצבי רוח קיצוניים.</a:t>
            </a:r>
          </a:p>
          <a:p>
            <a:pPr marL="514350" indent="-514350" algn="ctr">
              <a:buNone/>
            </a:pPr>
            <a:r>
              <a:rPr lang="he-IL" sz="2600" b="1" dirty="0">
                <a:latin typeface="+mj-lt"/>
                <a:ea typeface="+mj-ea"/>
                <a:cs typeface="+mj-cs"/>
              </a:rPr>
              <a:t>מסקנת המחקר קפיצות חדות ברמות הסוכר = תנודות חדות בפעילות המוח</a:t>
            </a:r>
            <a:endParaRPr lang="en-US" sz="2600" b="1" dirty="0">
              <a:latin typeface="+mj-lt"/>
              <a:ea typeface="+mj-ea"/>
              <a:cs typeface="+mj-cs"/>
            </a:endParaRPr>
          </a:p>
          <a:p>
            <a:endParaRPr lang="he-IL" sz="2400" dirty="0">
              <a:latin typeface="+mj-lt"/>
              <a:ea typeface="+mj-ea"/>
              <a:cs typeface="+mj-cs"/>
            </a:endParaRPr>
          </a:p>
        </p:txBody>
      </p:sp>
      <p:sp>
        <p:nvSpPr>
          <p:cNvPr id="4" name="מציין מיקום של מספר שקופית 3"/>
          <p:cNvSpPr>
            <a:spLocks noGrp="1"/>
          </p:cNvSpPr>
          <p:nvPr>
            <p:ph type="sldNum" sz="quarter" idx="12"/>
          </p:nvPr>
        </p:nvSpPr>
        <p:spPr>
          <a:xfrm>
            <a:off x="323528" y="6376243"/>
            <a:ext cx="2133600" cy="365125"/>
          </a:xfrm>
        </p:spPr>
        <p:txBody>
          <a:bodyPr/>
          <a:lstStyle/>
          <a:p>
            <a:fld id="{8DB86063-BE8C-4656-ADCE-6A7D476B9083}" type="slidenum">
              <a:rPr lang="he-IL" smtClean="0"/>
              <a:pPr/>
              <a:t>15</a:t>
            </a:fld>
            <a:endParaRPr lang="he-IL" dirty="0"/>
          </a:p>
        </p:txBody>
      </p:sp>
      <p:pic>
        <p:nvPicPr>
          <p:cNvPr id="8" name="Picture 2" descr="http://ha-lool.co.il/uploads/albums/34/738Full.jpg"/>
          <p:cNvPicPr>
            <a:picLocks noChangeAspect="1" noChangeArrowheads="1"/>
          </p:cNvPicPr>
          <p:nvPr/>
        </p:nvPicPr>
        <p:blipFill>
          <a:blip r:embed="rId2" cstate="print"/>
          <a:srcRect/>
          <a:stretch>
            <a:fillRect/>
          </a:stretch>
        </p:blipFill>
        <p:spPr bwMode="auto">
          <a:xfrm>
            <a:off x="7231168" y="0"/>
            <a:ext cx="1912831" cy="1340768"/>
          </a:xfrm>
          <a:prstGeom prst="rect">
            <a:avLst/>
          </a:prstGeom>
          <a:noFill/>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he-IL" sz="4000" dirty="0"/>
              <a:t>סוכרים  - סוכר מזוקק</a:t>
            </a:r>
            <a:endParaRPr lang="en-US" sz="4000" dirty="0"/>
          </a:p>
        </p:txBody>
      </p:sp>
      <p:sp>
        <p:nvSpPr>
          <p:cNvPr id="2" name="Content Placeholder 1"/>
          <p:cNvSpPr>
            <a:spLocks noGrp="1"/>
          </p:cNvSpPr>
          <p:nvPr>
            <p:ph idx="1"/>
          </p:nvPr>
        </p:nvSpPr>
        <p:spPr>
          <a:xfrm>
            <a:off x="457200" y="1484784"/>
            <a:ext cx="8229600" cy="4525963"/>
          </a:xfrm>
        </p:spPr>
        <p:txBody>
          <a:bodyPr>
            <a:normAutofit/>
          </a:bodyPr>
          <a:lstStyle/>
          <a:p>
            <a:r>
              <a:rPr lang="he-IL" sz="2600" dirty="0">
                <a:cs typeface="+mj-cs"/>
              </a:rPr>
              <a:t>דר' </a:t>
            </a:r>
            <a:r>
              <a:rPr lang="he-IL" sz="2600" dirty="0" err="1">
                <a:cs typeface="+mj-cs"/>
              </a:rPr>
              <a:t>יודקין</a:t>
            </a:r>
            <a:r>
              <a:rPr lang="he-IL" sz="2600" dirty="0">
                <a:cs typeface="+mj-cs"/>
              </a:rPr>
              <a:t> חקר את ההשפעות המזיקות של הסוכר המזוקק והגיע למסקנה גורפת במחקריו, נמצא שהאמריקאים נעשים יותר ויותר מכורים לסוכר וכתוצאה מכך סובלים </a:t>
            </a:r>
            <a:r>
              <a:rPr lang="he-IL" sz="2600" b="1" dirty="0">
                <a:cs typeface="+mj-cs"/>
              </a:rPr>
              <a:t>מהשמנת יתר</a:t>
            </a:r>
            <a:r>
              <a:rPr lang="he-IL" sz="2600" dirty="0">
                <a:cs typeface="+mj-cs"/>
              </a:rPr>
              <a:t>, </a:t>
            </a:r>
            <a:r>
              <a:rPr lang="he-IL" sz="2600" b="1" dirty="0">
                <a:cs typeface="+mj-cs"/>
              </a:rPr>
              <a:t>מהפרעות קשב וריכוז</a:t>
            </a:r>
            <a:r>
              <a:rPr lang="he-IL" sz="2600" dirty="0">
                <a:cs typeface="+mj-cs"/>
              </a:rPr>
              <a:t>, </a:t>
            </a:r>
            <a:r>
              <a:rPr lang="he-IL" sz="2600" b="1" dirty="0">
                <a:cs typeface="+mj-cs"/>
              </a:rPr>
              <a:t>מערכת חיסון מוחלשת ומבריאות לקויה </a:t>
            </a:r>
            <a:r>
              <a:rPr lang="he-IL" sz="2600" dirty="0">
                <a:cs typeface="+mj-cs"/>
              </a:rPr>
              <a:t>באופן כללי.</a:t>
            </a:r>
          </a:p>
          <a:p>
            <a:r>
              <a:rPr lang="he-IL" sz="2600" dirty="0">
                <a:cs typeface="+mj-cs"/>
              </a:rPr>
              <a:t>במחקר מפורסם שעשה על עכברי מעבדה, הראה </a:t>
            </a:r>
            <a:r>
              <a:rPr lang="he-IL" sz="2600" dirty="0" err="1">
                <a:cs typeface="+mj-cs"/>
              </a:rPr>
              <a:t>יודקין</a:t>
            </a:r>
            <a:r>
              <a:rPr lang="he-IL" sz="2600" dirty="0">
                <a:cs typeface="+mj-cs"/>
              </a:rPr>
              <a:t> שעכברים שניזונו ממי סוכר מזוקק סבלו </a:t>
            </a:r>
            <a:r>
              <a:rPr lang="he-IL" sz="2600" b="1" dirty="0">
                <a:cs typeface="+mj-cs"/>
              </a:rPr>
              <a:t>מפעלתנות יתר</a:t>
            </a:r>
            <a:r>
              <a:rPr lang="he-IL" sz="2600" dirty="0">
                <a:cs typeface="+mj-cs"/>
              </a:rPr>
              <a:t>, מכבד ומכליות מוגדלים, ותוחלת החיים שלהם הייתה קצרה יותר בהשוואה לעכברים שלא צרכו סוכר מזוקק.</a:t>
            </a:r>
            <a:endParaRPr lang="en-US" sz="2600" dirty="0">
              <a:cs typeface="+mj-cs"/>
            </a:endParaRPr>
          </a:p>
        </p:txBody>
      </p:sp>
      <p:sp>
        <p:nvSpPr>
          <p:cNvPr id="4" name="מציין מיקום של מספר שקופית 3"/>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16</a:t>
            </a:fld>
            <a:endParaRPr lang="en-US"/>
          </a:p>
        </p:txBody>
      </p:sp>
      <p:pic>
        <p:nvPicPr>
          <p:cNvPr id="6" name="Picture 21" descr="an01125_"/>
          <p:cNvPicPr>
            <a:picLocks noChangeAspect="1" noChangeArrowheads="1"/>
          </p:cNvPicPr>
          <p:nvPr/>
        </p:nvPicPr>
        <p:blipFill>
          <a:blip r:embed="rId2" cstate="print"/>
          <a:srcRect/>
          <a:stretch>
            <a:fillRect/>
          </a:stretch>
        </p:blipFill>
        <p:spPr bwMode="auto">
          <a:xfrm>
            <a:off x="7236296" y="5263892"/>
            <a:ext cx="1119466" cy="829404"/>
          </a:xfrm>
          <a:prstGeom prst="rect">
            <a:avLst/>
          </a:prstGeom>
          <a:noFill/>
          <a:ln w="9525">
            <a:noFill/>
            <a:miter lim="800000"/>
            <a:headEnd/>
            <a:tailEnd/>
          </a:ln>
        </p:spPr>
      </p:pic>
      <p:pic>
        <p:nvPicPr>
          <p:cNvPr id="7" name="Picture 21" descr="an01125_"/>
          <p:cNvPicPr>
            <a:picLocks noChangeAspect="1" noChangeArrowheads="1"/>
          </p:cNvPicPr>
          <p:nvPr/>
        </p:nvPicPr>
        <p:blipFill>
          <a:blip r:embed="rId2" cstate="print"/>
          <a:srcRect/>
          <a:stretch>
            <a:fillRect/>
          </a:stretch>
        </p:blipFill>
        <p:spPr bwMode="auto">
          <a:xfrm>
            <a:off x="3419872" y="4509120"/>
            <a:ext cx="1119466" cy="829404"/>
          </a:xfrm>
          <a:prstGeom prst="rect">
            <a:avLst/>
          </a:prstGeom>
          <a:noFill/>
          <a:ln w="9525">
            <a:noFill/>
            <a:miter lim="800000"/>
            <a:headEnd/>
            <a:tailEnd/>
          </a:ln>
        </p:spPr>
      </p:pic>
      <p:pic>
        <p:nvPicPr>
          <p:cNvPr id="8" name="Picture 21" descr="an01125_"/>
          <p:cNvPicPr>
            <a:picLocks noChangeAspect="1" noChangeArrowheads="1"/>
          </p:cNvPicPr>
          <p:nvPr/>
        </p:nvPicPr>
        <p:blipFill>
          <a:blip r:embed="rId2" cstate="print"/>
          <a:srcRect/>
          <a:stretch>
            <a:fillRect/>
          </a:stretch>
        </p:blipFill>
        <p:spPr bwMode="auto">
          <a:xfrm>
            <a:off x="3275856" y="5445224"/>
            <a:ext cx="1432681" cy="1061462"/>
          </a:xfrm>
          <a:prstGeom prst="rect">
            <a:avLst/>
          </a:prstGeom>
          <a:noFill/>
          <a:ln w="9525">
            <a:noFill/>
            <a:miter lim="800000"/>
            <a:headEnd/>
            <a:tailEnd/>
          </a:ln>
        </p:spPr>
      </p:pic>
      <p:sp>
        <p:nvSpPr>
          <p:cNvPr id="9" name="TextBox 8"/>
          <p:cNvSpPr txBox="1"/>
          <p:nvPr/>
        </p:nvSpPr>
        <p:spPr>
          <a:xfrm>
            <a:off x="4788024" y="5805264"/>
            <a:ext cx="2304256" cy="369332"/>
          </a:xfrm>
          <a:prstGeom prst="rect">
            <a:avLst/>
          </a:prstGeom>
          <a:noFill/>
        </p:spPr>
        <p:txBody>
          <a:bodyPr wrap="square" rtlCol="1">
            <a:spAutoFit/>
          </a:bodyPr>
          <a:lstStyle/>
          <a:p>
            <a:r>
              <a:rPr lang="he-IL" dirty="0"/>
              <a:t>מי סוכר = שמנה וחולה</a:t>
            </a:r>
          </a:p>
        </p:txBody>
      </p:sp>
      <p:cxnSp>
        <p:nvCxnSpPr>
          <p:cNvPr id="11" name="מחבר חץ ישר 10"/>
          <p:cNvCxnSpPr>
            <a:endCxn id="9" idx="3"/>
          </p:cNvCxnSpPr>
          <p:nvPr/>
        </p:nvCxnSpPr>
        <p:spPr>
          <a:xfrm flipH="1">
            <a:off x="7092280" y="5805264"/>
            <a:ext cx="288032"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מחבר חץ ישר 12"/>
          <p:cNvCxnSpPr/>
          <p:nvPr/>
        </p:nvCxnSpPr>
        <p:spPr>
          <a:xfrm flipH="1">
            <a:off x="4572000" y="6021288"/>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מחבר חץ ישר 14"/>
          <p:cNvCxnSpPr/>
          <p:nvPr/>
        </p:nvCxnSpPr>
        <p:spPr>
          <a:xfrm flipH="1" flipV="1">
            <a:off x="7020272" y="5445224"/>
            <a:ext cx="216024"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מחבר חץ ישר 16"/>
          <p:cNvCxnSpPr/>
          <p:nvPr/>
        </p:nvCxnSpPr>
        <p:spPr>
          <a:xfrm flipH="1" flipV="1">
            <a:off x="4499992" y="5085184"/>
            <a:ext cx="504056"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932040" y="5157192"/>
            <a:ext cx="2016224" cy="369332"/>
          </a:xfrm>
          <a:prstGeom prst="rect">
            <a:avLst/>
          </a:prstGeom>
          <a:noFill/>
        </p:spPr>
        <p:txBody>
          <a:bodyPr wrap="square" rtlCol="1">
            <a:spAutoFit/>
          </a:bodyPr>
          <a:lstStyle/>
          <a:p>
            <a:r>
              <a:rPr lang="he-IL" dirty="0"/>
              <a:t>מים רגילים = בריאה</a:t>
            </a:r>
          </a:p>
        </p:txBody>
      </p:sp>
      <p:sp>
        <p:nvSpPr>
          <p:cNvPr id="19" name="Rectangle 28"/>
          <p:cNvSpPr>
            <a:spLocks noChangeArrowheads="1"/>
          </p:cNvSpPr>
          <p:nvPr/>
        </p:nvSpPr>
        <p:spPr bwMode="auto">
          <a:xfrm>
            <a:off x="0" y="1052736"/>
            <a:ext cx="3203848" cy="323165"/>
          </a:xfrm>
          <a:prstGeom prst="rect">
            <a:avLst/>
          </a:prstGeom>
          <a:noFill/>
          <a:ln w="9525">
            <a:noFill/>
            <a:miter lim="800000"/>
            <a:headEnd/>
            <a:tailEnd/>
          </a:ln>
          <a:effectLst/>
        </p:spPr>
        <p:txBody>
          <a:bodyPr wrap="square">
            <a:spAutoFit/>
          </a:bodyPr>
          <a:lstStyle/>
          <a:p>
            <a:pPr>
              <a:defRPr/>
            </a:pPr>
            <a:endParaRPr lang="he-IL" sz="1500" dirty="0">
              <a:solidFill>
                <a:srgbClr val="CC3300"/>
              </a:solidFill>
              <a:effectLst>
                <a:outerShdw blurRad="38100" dist="38100" dir="2700000" algn="tl">
                  <a:srgbClr val="000000"/>
                </a:outerShdw>
              </a:effectLst>
              <a:cs typeface="Arial" charset="0"/>
            </a:endParaRPr>
          </a:p>
        </p:txBody>
      </p:sp>
      <p:sp>
        <p:nvSpPr>
          <p:cNvPr id="20" name="אליפסה 19"/>
          <p:cNvSpPr/>
          <p:nvPr/>
        </p:nvSpPr>
        <p:spPr>
          <a:xfrm>
            <a:off x="323528" y="4365104"/>
            <a:ext cx="2520280" cy="2448272"/>
          </a:xfrm>
          <a:prstGeom prst="ellipse">
            <a:avLst/>
          </a:prstGeom>
        </p:spPr>
        <p:style>
          <a:lnRef idx="3">
            <a:schemeClr val="lt1"/>
          </a:lnRef>
          <a:fillRef idx="1">
            <a:schemeClr val="accent2"/>
          </a:fillRef>
          <a:effectRef idx="1">
            <a:schemeClr val="accent2"/>
          </a:effectRef>
          <a:fontRef idx="minor">
            <a:schemeClr val="lt1"/>
          </a:fontRef>
        </p:style>
        <p:txBody>
          <a:bodyPr rtlCol="1" anchor="ctr"/>
          <a:lstStyle/>
          <a:p>
            <a:pPr algn="ctr">
              <a:defRPr/>
            </a:pPr>
            <a:r>
              <a:rPr lang="he-IL" dirty="0"/>
              <a:t>    </a:t>
            </a:r>
          </a:p>
          <a:p>
            <a:pPr algn="ctr">
              <a:defRPr/>
            </a:pPr>
            <a:r>
              <a:rPr lang="he-IL" dirty="0"/>
              <a:t>הידעת</a:t>
            </a:r>
            <a:br>
              <a:rPr lang="en-US" dirty="0"/>
            </a:br>
            <a:r>
              <a:rPr lang="he-IL" dirty="0"/>
              <a:t>במאה ה- 19 הצריכה השנתית של סוכר לנפש עמדה על 7 ק"ג. </a:t>
            </a:r>
          </a:p>
          <a:p>
            <a:pPr algn="ctr">
              <a:defRPr/>
            </a:pPr>
            <a:r>
              <a:rPr lang="he-IL" dirty="0"/>
              <a:t>כיום הצריכה השנתית לנפש היא 70 ק"ג. </a:t>
            </a:r>
          </a:p>
          <a:p>
            <a:pPr>
              <a:defRPr/>
            </a:pPr>
            <a:endParaRPr lang="he-IL" dirty="0">
              <a:cs typeface="Arial" charset="0"/>
            </a:endParaRPr>
          </a:p>
        </p:txBody>
      </p:sp>
      <p:pic>
        <p:nvPicPr>
          <p:cNvPr id="10" name="תמונה 9"/>
          <p:cNvPicPr>
            <a:picLocks noChangeAspect="1"/>
          </p:cNvPicPr>
          <p:nvPr/>
        </p:nvPicPr>
        <p:blipFill>
          <a:blip r:embed="rId3"/>
          <a:stretch>
            <a:fillRect/>
          </a:stretch>
        </p:blipFill>
        <p:spPr>
          <a:xfrm>
            <a:off x="6979826" y="4548"/>
            <a:ext cx="2164174" cy="1309452"/>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118501"/>
            <a:ext cx="8229600" cy="1143000"/>
          </a:xfrm>
        </p:spPr>
        <p:txBody>
          <a:bodyPr>
            <a:normAutofit/>
          </a:bodyPr>
          <a:lstStyle/>
          <a:p>
            <a:r>
              <a:rPr lang="he-IL" sz="4000" dirty="0"/>
              <a:t>פגיעה מחיסונים</a:t>
            </a:r>
          </a:p>
        </p:txBody>
      </p:sp>
      <p:sp>
        <p:nvSpPr>
          <p:cNvPr id="3" name="מציין מיקום תוכן 2"/>
          <p:cNvSpPr>
            <a:spLocks noGrp="1"/>
          </p:cNvSpPr>
          <p:nvPr>
            <p:ph idx="1"/>
          </p:nvPr>
        </p:nvSpPr>
        <p:spPr>
          <a:xfrm>
            <a:off x="0" y="1175099"/>
            <a:ext cx="9144000" cy="5682901"/>
          </a:xfrm>
        </p:spPr>
        <p:txBody>
          <a:bodyPr>
            <a:normAutofit fontScale="92500"/>
          </a:bodyPr>
          <a:lstStyle/>
          <a:p>
            <a:pPr>
              <a:buNone/>
            </a:pPr>
            <a:r>
              <a:rPr lang="he-IL" sz="2600" dirty="0"/>
              <a:t>   </a:t>
            </a:r>
            <a:r>
              <a:rPr lang="he-IL" sz="2600" dirty="0">
                <a:cs typeface="+mj-cs"/>
              </a:rPr>
              <a:t>הידעת שחומרים אלו נמצאים בתוך החיסונים השגרתים:</a:t>
            </a:r>
          </a:p>
          <a:p>
            <a:r>
              <a:rPr lang="he-IL" sz="2600" b="1" dirty="0">
                <a:cs typeface="+mj-cs"/>
              </a:rPr>
              <a:t>פורמלין</a:t>
            </a:r>
            <a:r>
              <a:rPr lang="he-IL" sz="2600" dirty="0">
                <a:cs typeface="+mj-cs"/>
              </a:rPr>
              <a:t> (פורמלדהיד - משמש גם לשימור איברים).      </a:t>
            </a:r>
          </a:p>
          <a:p>
            <a:r>
              <a:rPr lang="he-IL" sz="2600" dirty="0">
                <a:cs typeface="+mj-cs"/>
              </a:rPr>
              <a:t>מתכות רעילות כגון </a:t>
            </a:r>
            <a:r>
              <a:rPr lang="he-IL" sz="2600" b="1" dirty="0">
                <a:cs typeface="+mj-cs"/>
              </a:rPr>
              <a:t>אלומיניום, עופרת ועוד </a:t>
            </a:r>
            <a:r>
              <a:rPr lang="he-IL" sz="2600" dirty="0">
                <a:cs typeface="+mj-cs"/>
              </a:rPr>
              <a:t>אשר גורמים לנזק למערכת העצבים. יש ילדים שלא מצליחים לפנות את המתכות הכבדות מהגוף ומפתחים נזקים נוירולוגים קבועים כי המתכות הכבדות הורסות את שכבת המיאלין (המעטפת השומנית שמבודדת את תאי העצב). </a:t>
            </a:r>
            <a:endParaRPr lang="he-IL" sz="2600" b="1" dirty="0">
              <a:cs typeface="+mj-cs"/>
            </a:endParaRPr>
          </a:p>
          <a:p>
            <a:r>
              <a:rPr lang="he-IL" sz="2600" b="1" dirty="0" err="1">
                <a:cs typeface="+mj-cs"/>
              </a:rPr>
              <a:t>תימרוסל</a:t>
            </a:r>
            <a:r>
              <a:rPr lang="he-IL" sz="2600" dirty="0">
                <a:cs typeface="+mj-cs"/>
              </a:rPr>
              <a:t> (</a:t>
            </a:r>
            <a:r>
              <a:rPr lang="he-IL" sz="2600">
                <a:cs typeface="+mj-cs"/>
              </a:rPr>
              <a:t>מתיל כספית) - אמנם </a:t>
            </a:r>
            <a:r>
              <a:rPr lang="he-IL" sz="2600" dirty="0">
                <a:cs typeface="+mj-cs"/>
              </a:rPr>
              <a:t>יצא מרוב החיסונים בעולם אך עדיין </a:t>
            </a:r>
            <a:r>
              <a:rPr lang="he-IL" sz="2600">
                <a:cs typeface="+mj-cs"/>
              </a:rPr>
              <a:t>נמצא בחלקם.</a:t>
            </a:r>
            <a:endParaRPr lang="he-IL" sz="2600" dirty="0">
              <a:cs typeface="+mj-cs"/>
            </a:endParaRPr>
          </a:p>
          <a:p>
            <a:r>
              <a:rPr lang="he-IL" sz="2600" b="1" dirty="0">
                <a:cs typeface="+mj-cs"/>
              </a:rPr>
              <a:t>מונוסודיום </a:t>
            </a:r>
            <a:r>
              <a:rPr lang="he-IL" sz="2600" b="1" dirty="0" err="1">
                <a:cs typeface="+mj-cs"/>
              </a:rPr>
              <a:t>גלוטאמט</a:t>
            </a:r>
            <a:r>
              <a:rPr lang="he-IL" sz="2600" b="1" dirty="0">
                <a:cs typeface="+mj-cs"/>
              </a:rPr>
              <a:t> </a:t>
            </a:r>
            <a:r>
              <a:rPr lang="he-IL" sz="2600" dirty="0">
                <a:cs typeface="+mj-cs"/>
              </a:rPr>
              <a:t>משמש כחומר מייצב בחיסונים מסוימים. הוא מסייע במניעת נזק לחומר החיסון כתוצאה מחשיפה לאור ולחום.</a:t>
            </a:r>
          </a:p>
          <a:p>
            <a:r>
              <a:rPr lang="he-IL" sz="2600" dirty="0">
                <a:cs typeface="+mj-cs"/>
              </a:rPr>
              <a:t>במרבית החיסונים קיימים תאים שלמים ו/או חלקי תאים של עוברים (מאימהות שביצעו הפלה), תאים של קופים ובעלי חיים נוספים, וכן חומרים נוספים שהיוו את מצע הגידול. כמה מעלוני החיסונים מעידים שתרכיב החיסון מכיל שאריות של תאי אדם או תאי בעלי חיים!</a:t>
            </a:r>
          </a:p>
          <a:p>
            <a:r>
              <a:rPr lang="he-IL" sz="2600" dirty="0">
                <a:cs typeface="+mj-cs"/>
              </a:rPr>
              <a:t>ספר חובה בכל בית "</a:t>
            </a:r>
            <a:r>
              <a:rPr lang="he-IL" sz="2600" b="1" dirty="0">
                <a:cs typeface="+mj-cs"/>
              </a:rPr>
              <a:t>צבים כל הדרך למטה</a:t>
            </a:r>
            <a:r>
              <a:rPr lang="he-IL" sz="2600" dirty="0">
                <a:cs typeface="+mj-cs"/>
              </a:rPr>
              <a:t>" – על החיסונים.</a:t>
            </a: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17</a:t>
            </a:fld>
            <a:endParaRPr lang="he-IL"/>
          </a:p>
        </p:txBody>
      </p:sp>
      <p:pic>
        <p:nvPicPr>
          <p:cNvPr id="7" name="תמונה 6"/>
          <p:cNvPicPr>
            <a:picLocks noChangeAspect="1"/>
          </p:cNvPicPr>
          <p:nvPr/>
        </p:nvPicPr>
        <p:blipFill>
          <a:blip r:embed="rId2"/>
          <a:stretch>
            <a:fillRect/>
          </a:stretch>
        </p:blipFill>
        <p:spPr>
          <a:xfrm>
            <a:off x="1" y="0"/>
            <a:ext cx="1763688" cy="1175099"/>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71097" y="268047"/>
            <a:ext cx="8507288" cy="1143000"/>
          </a:xfrm>
        </p:spPr>
        <p:txBody>
          <a:bodyPr>
            <a:normAutofit fontScale="90000"/>
          </a:bodyPr>
          <a:lstStyle/>
          <a:p>
            <a:r>
              <a:rPr lang="he-IL" sz="3600" b="1" dirty="0"/>
              <a:t>חומצת שומן אומגה 3</a:t>
            </a:r>
            <a:br>
              <a:rPr lang="en-US" sz="3600" dirty="0"/>
            </a:br>
            <a:r>
              <a:rPr lang="he-IL" sz="3600" dirty="0"/>
              <a:t>(אלפא </a:t>
            </a:r>
            <a:r>
              <a:rPr lang="he-IL" sz="3600" dirty="0" err="1"/>
              <a:t>לינולנית</a:t>
            </a:r>
            <a:r>
              <a:rPr lang="he-IL" sz="3600" dirty="0"/>
              <a:t> – </a:t>
            </a:r>
            <a:r>
              <a:rPr lang="en-US" sz="3600" dirty="0"/>
              <a:t>(</a:t>
            </a:r>
            <a:r>
              <a:rPr lang="en-US" sz="3200" b="1" dirty="0"/>
              <a:t>A</a:t>
            </a:r>
            <a:r>
              <a:rPr lang="en-US" sz="3200" dirty="0"/>
              <a:t>lpha </a:t>
            </a:r>
            <a:r>
              <a:rPr lang="en-US" sz="3200" b="1" dirty="0"/>
              <a:t>L</a:t>
            </a:r>
            <a:r>
              <a:rPr lang="en-US" sz="3200" dirty="0"/>
              <a:t>inolenic </a:t>
            </a:r>
            <a:r>
              <a:rPr lang="en-US" sz="3200" b="1" dirty="0"/>
              <a:t>A</a:t>
            </a:r>
            <a:r>
              <a:rPr lang="en-US" sz="3200" dirty="0"/>
              <a:t>cid</a:t>
            </a:r>
            <a:endParaRPr lang="he-IL" sz="3200" dirty="0"/>
          </a:p>
        </p:txBody>
      </p:sp>
      <p:sp>
        <p:nvSpPr>
          <p:cNvPr id="3" name="מציין מיקום תוכן 2"/>
          <p:cNvSpPr>
            <a:spLocks noGrp="1"/>
          </p:cNvSpPr>
          <p:nvPr>
            <p:ph idx="1"/>
          </p:nvPr>
        </p:nvSpPr>
        <p:spPr>
          <a:xfrm>
            <a:off x="179512" y="1504677"/>
            <a:ext cx="8712968" cy="5380707"/>
          </a:xfrm>
        </p:spPr>
        <p:txBody>
          <a:bodyPr>
            <a:noAutofit/>
          </a:bodyPr>
          <a:lstStyle/>
          <a:p>
            <a:pPr>
              <a:buNone/>
            </a:pPr>
            <a:r>
              <a:rPr lang="he-IL" sz="2400" dirty="0">
                <a:cs typeface="+mj-cs"/>
              </a:rPr>
              <a:t>חומצת השומן </a:t>
            </a:r>
            <a:r>
              <a:rPr lang="en-US" sz="2400" dirty="0">
                <a:cs typeface="+mj-cs"/>
              </a:rPr>
              <a:t> </a:t>
            </a:r>
            <a:r>
              <a:rPr lang="en-US" sz="2400" b="1" dirty="0">
                <a:cs typeface="+mj-cs"/>
              </a:rPr>
              <a:t>A.L.A</a:t>
            </a:r>
            <a:r>
              <a:rPr lang="he-IL" sz="2400" dirty="0">
                <a:cs typeface="+mj-cs"/>
              </a:rPr>
              <a:t>הופכת בגופנו לחומצות השומן הנקראות </a:t>
            </a:r>
            <a:r>
              <a:rPr lang="en-US" sz="2400" b="1" dirty="0">
                <a:cs typeface="+mj-cs"/>
              </a:rPr>
              <a:t>EPA / DHA</a:t>
            </a:r>
            <a:r>
              <a:rPr lang="he-IL" sz="2400" dirty="0">
                <a:cs typeface="+mj-cs"/>
              </a:rPr>
              <a:t>.</a:t>
            </a:r>
            <a:endParaRPr lang="en-US" sz="2400" dirty="0">
              <a:cs typeface="+mj-cs"/>
            </a:endParaRPr>
          </a:p>
          <a:p>
            <a:pPr lvl="0"/>
            <a:r>
              <a:rPr lang="he-IL" sz="2400" dirty="0">
                <a:cs typeface="+mj-cs"/>
              </a:rPr>
              <a:t>חומצה </a:t>
            </a:r>
            <a:r>
              <a:rPr lang="he-IL" sz="2400" dirty="0" err="1">
                <a:cs typeface="+mj-cs"/>
              </a:rPr>
              <a:t>איקוסאפנטאנואית</a:t>
            </a:r>
            <a:r>
              <a:rPr lang="he-IL" sz="2400" dirty="0">
                <a:cs typeface="+mj-cs"/>
              </a:rPr>
              <a:t> — (</a:t>
            </a:r>
            <a:r>
              <a:rPr lang="en-US" sz="2400" dirty="0" err="1">
                <a:cs typeface="+mj-cs"/>
              </a:rPr>
              <a:t>Eicosapentaenoic</a:t>
            </a:r>
            <a:r>
              <a:rPr lang="en-US" sz="2400" dirty="0">
                <a:cs typeface="+mj-cs"/>
              </a:rPr>
              <a:t> acid</a:t>
            </a:r>
            <a:r>
              <a:rPr lang="he-IL" sz="2400" dirty="0">
                <a:cs typeface="+mj-cs"/>
              </a:rPr>
              <a:t>) </a:t>
            </a:r>
            <a:r>
              <a:rPr lang="en-US" sz="2400" dirty="0">
                <a:cs typeface="+mj-cs"/>
              </a:rPr>
              <a:t>EPA</a:t>
            </a:r>
          </a:p>
          <a:p>
            <a:pPr lvl="0"/>
            <a:r>
              <a:rPr lang="he-IL" sz="2400" dirty="0">
                <a:cs typeface="+mj-cs"/>
              </a:rPr>
              <a:t>חומצה </a:t>
            </a:r>
            <a:r>
              <a:rPr lang="he-IL" sz="2400" dirty="0" err="1">
                <a:cs typeface="+mj-cs"/>
              </a:rPr>
              <a:t>דוקוסאהקסאנואית</a:t>
            </a:r>
            <a:r>
              <a:rPr lang="he-IL" sz="2400" dirty="0">
                <a:cs typeface="+mj-cs"/>
              </a:rPr>
              <a:t> — (</a:t>
            </a:r>
            <a:r>
              <a:rPr lang="en-US" sz="2400" dirty="0" err="1">
                <a:cs typeface="+mj-cs"/>
              </a:rPr>
              <a:t>Docosahexaenoic</a:t>
            </a:r>
            <a:r>
              <a:rPr lang="en-US" sz="2400" dirty="0">
                <a:cs typeface="+mj-cs"/>
              </a:rPr>
              <a:t> acid</a:t>
            </a:r>
            <a:r>
              <a:rPr lang="he-IL" sz="2400" dirty="0">
                <a:cs typeface="+mj-cs"/>
              </a:rPr>
              <a:t>) </a:t>
            </a:r>
            <a:r>
              <a:rPr lang="en-US" sz="2400" dirty="0">
                <a:cs typeface="+mj-cs"/>
              </a:rPr>
              <a:t>DHA</a:t>
            </a:r>
          </a:p>
          <a:p>
            <a:pPr>
              <a:buNone/>
            </a:pPr>
            <a:r>
              <a:rPr lang="he-IL" sz="2400" dirty="0">
                <a:cs typeface="+mj-cs"/>
              </a:rPr>
              <a:t>למעשה רוב הפעילות הבריאותית מיוחסת ל 2 חומרי מוצא אלו.</a:t>
            </a:r>
          </a:p>
          <a:p>
            <a:r>
              <a:rPr lang="he-IL" sz="2400" dirty="0">
                <a:cs typeface="+mj-cs"/>
              </a:rPr>
              <a:t>מעטפת מערכת העצבים (מעטפת המיאלין) מורכבת ברובה מאומגה 3.      חוסרים בחומצת השומן יגרום להפרעה בהולכה העצבית, שיביא להפרעה תפקודית קוגניטיבית ואף לקושי מוטורי (תנועתי).</a:t>
            </a:r>
          </a:p>
          <a:p>
            <a:r>
              <a:rPr lang="he-IL" sz="2400" dirty="0">
                <a:cs typeface="+mj-cs"/>
              </a:rPr>
              <a:t>מחקרים מצאו קשר ישיר בין הפרעות קשב וריכוז, היפראקטיביות, הפרעות שינה ודיכאון לבין רמות נמוכות של חומצת השומן אומגה 3. למעשה במרבית המחקרים ככול שנתנו יותר אומגה 3 כך הסימפטומים פחתו ואף נעלמו לגמרי!</a:t>
            </a:r>
          </a:p>
          <a:p>
            <a:r>
              <a:rPr lang="he-IL" sz="2400" dirty="0">
                <a:cs typeface="+mj-cs"/>
              </a:rPr>
              <a:t>במחקר גדול נתנו לילדים </a:t>
            </a:r>
            <a:r>
              <a:rPr lang="he-IL" sz="2400" b="1" dirty="0">
                <a:cs typeface="+mj-cs"/>
              </a:rPr>
              <a:t>1 גרם </a:t>
            </a:r>
            <a:r>
              <a:rPr lang="en-US" sz="2400" b="1" dirty="0">
                <a:cs typeface="+mj-cs"/>
              </a:rPr>
              <a:t>EPA+DHA</a:t>
            </a:r>
            <a:r>
              <a:rPr lang="he-IL" sz="2400" b="1" dirty="0">
                <a:cs typeface="+mj-cs"/>
              </a:rPr>
              <a:t> לכל 10 ק"ג משקל גוף </a:t>
            </a:r>
            <a:r>
              <a:rPr lang="he-IL" sz="2400" dirty="0">
                <a:cs typeface="+mj-cs"/>
              </a:rPr>
              <a:t>והתוצאות היו מדהימות, בתוך כ 3 חודשים כל הילדים במחקר </a:t>
            </a:r>
            <a:r>
              <a:rPr lang="he-IL" sz="2400" b="1" dirty="0">
                <a:cs typeface="+mj-cs"/>
              </a:rPr>
              <a:t>הפסיקו לצרוך ריטלין!   </a:t>
            </a:r>
            <a:r>
              <a:rPr lang="he-IL" sz="2400" dirty="0">
                <a:cs typeface="+mj-cs"/>
              </a:rPr>
              <a:t>ולא נמצאה אף תופעת לוואי אחת מלקיחת התוסף. </a:t>
            </a:r>
          </a:p>
          <a:p>
            <a:endParaRPr lang="en-US" sz="2400" dirty="0">
              <a:cs typeface="+mj-cs"/>
            </a:endParaRPr>
          </a:p>
          <a:p>
            <a:endParaRPr lang="he-IL" sz="2400" dirty="0">
              <a:cs typeface="+mj-cs"/>
            </a:endParaRP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18</a:t>
            </a:fld>
            <a:endParaRPr lang="he-IL"/>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71097" y="268047"/>
            <a:ext cx="8507288" cy="1143000"/>
          </a:xfrm>
        </p:spPr>
        <p:txBody>
          <a:bodyPr>
            <a:normAutofit fontScale="90000"/>
          </a:bodyPr>
          <a:lstStyle/>
          <a:p>
            <a:r>
              <a:rPr lang="he-IL" sz="3600" b="1" dirty="0"/>
              <a:t>חומצת שומן אומגה 3</a:t>
            </a:r>
            <a:br>
              <a:rPr lang="en-US" sz="3600" dirty="0"/>
            </a:br>
            <a:r>
              <a:rPr lang="he-IL" sz="3600" dirty="0"/>
              <a:t>(אלפא </a:t>
            </a:r>
            <a:r>
              <a:rPr lang="he-IL" sz="3600" dirty="0" err="1"/>
              <a:t>לינולנית</a:t>
            </a:r>
            <a:r>
              <a:rPr lang="he-IL" sz="3600" dirty="0"/>
              <a:t> – </a:t>
            </a:r>
            <a:r>
              <a:rPr lang="en-US" sz="3600" dirty="0"/>
              <a:t>(</a:t>
            </a:r>
            <a:r>
              <a:rPr lang="en-US" sz="3200" b="1" dirty="0"/>
              <a:t>A</a:t>
            </a:r>
            <a:r>
              <a:rPr lang="en-US" sz="3200" dirty="0"/>
              <a:t>lpha </a:t>
            </a:r>
            <a:r>
              <a:rPr lang="en-US" sz="3200" b="1" dirty="0"/>
              <a:t>L</a:t>
            </a:r>
            <a:r>
              <a:rPr lang="en-US" sz="3200" dirty="0"/>
              <a:t>inolenic </a:t>
            </a:r>
            <a:r>
              <a:rPr lang="en-US" sz="3200" b="1" dirty="0"/>
              <a:t>A</a:t>
            </a:r>
            <a:r>
              <a:rPr lang="en-US" sz="3200" dirty="0"/>
              <a:t>cid</a:t>
            </a:r>
            <a:endParaRPr lang="he-IL" sz="3200" dirty="0"/>
          </a:p>
        </p:txBody>
      </p:sp>
      <p:sp>
        <p:nvSpPr>
          <p:cNvPr id="3" name="מציין מיקום תוכן 2"/>
          <p:cNvSpPr>
            <a:spLocks noGrp="1"/>
          </p:cNvSpPr>
          <p:nvPr>
            <p:ph idx="1"/>
          </p:nvPr>
        </p:nvSpPr>
        <p:spPr>
          <a:xfrm>
            <a:off x="368257" y="1320057"/>
            <a:ext cx="8712968" cy="5380707"/>
          </a:xfrm>
        </p:spPr>
        <p:txBody>
          <a:bodyPr>
            <a:noAutofit/>
          </a:bodyPr>
          <a:lstStyle/>
          <a:p>
            <a:r>
              <a:rPr lang="he-IL" sz="2400" dirty="0">
                <a:cs typeface="+mj-cs"/>
              </a:rPr>
              <a:t>חומצת ה-</a:t>
            </a:r>
            <a:r>
              <a:rPr lang="en-US" sz="2400" dirty="0">
                <a:cs typeface="+mj-cs"/>
              </a:rPr>
              <a:t> </a:t>
            </a:r>
            <a:r>
              <a:rPr lang="en-US" sz="2400" b="1" dirty="0">
                <a:cs typeface="+mj-cs"/>
              </a:rPr>
              <a:t>A.L.A</a:t>
            </a:r>
            <a:r>
              <a:rPr lang="en-US" sz="2400" dirty="0">
                <a:cs typeface="+mj-cs"/>
              </a:rPr>
              <a:t> </a:t>
            </a:r>
            <a:r>
              <a:rPr lang="he-IL" sz="2400" dirty="0">
                <a:cs typeface="+mj-cs"/>
              </a:rPr>
              <a:t>נמצאת במזונות מעולם הצומח (אצות, </a:t>
            </a:r>
            <a:r>
              <a:rPr lang="he-IL" sz="2400" dirty="0" err="1">
                <a:cs typeface="+mj-cs"/>
              </a:rPr>
              <a:t>צ'יה</a:t>
            </a:r>
            <a:r>
              <a:rPr lang="he-IL" sz="2400" dirty="0">
                <a:cs typeface="+mj-cs"/>
              </a:rPr>
              <a:t>, פשתן, אגוזי מלך, סויה). וממזונות אלו גופנו צריך להפיק את ה </a:t>
            </a:r>
            <a:r>
              <a:rPr lang="en-US" sz="2400" dirty="0"/>
              <a:t>EPA+DHA</a:t>
            </a:r>
            <a:r>
              <a:rPr lang="he-IL" sz="2400" b="1" dirty="0">
                <a:cs typeface="+mj-cs"/>
              </a:rPr>
              <a:t> </a:t>
            </a:r>
            <a:r>
              <a:rPr lang="he-IL" sz="2400" dirty="0">
                <a:cs typeface="+mj-cs"/>
              </a:rPr>
              <a:t>(הוא עושה זאת בכבד), ולכן גם טבעונים יכולים להפיק את חומצות השומן החשובות הללו.           לעומת זאת במזון מן החי (דגים וביצים אורגנית) חומצות השומן מגיעות כבר מוכנות להטמעה ובכך הספיגה היא אופטימאלית וגבוהה עד פי 5 מהצומח. </a:t>
            </a:r>
          </a:p>
          <a:p>
            <a:r>
              <a:rPr lang="he-IL" sz="2400" dirty="0">
                <a:cs typeface="+mj-cs"/>
              </a:rPr>
              <a:t>שיעור הצריכה הממוצע של אומגה 3:6 (בעולם המערבי) עומד על יחס של 1:20 לטובת האומגה 6 (שנמצא באוכל מתועש, חטיפים, שמני מאכל) כך למעשה נוצרים עודפים ונזקים בגופנו ונכון לומר גם חוסרים מקבוצת ה 3. בשנים האחרונות מחקרים רבים הראו שיחס טוב הוא 1:4 ולאחרונה אף מדברים על יחס של 1:1 (כמו </a:t>
            </a:r>
            <a:r>
              <a:rPr lang="he-IL" sz="2400" dirty="0" err="1">
                <a:cs typeface="+mj-cs"/>
              </a:rPr>
              <a:t>בטייוואן</a:t>
            </a:r>
            <a:r>
              <a:rPr lang="he-IL" sz="2400" dirty="0">
                <a:cs typeface="+mj-cs"/>
              </a:rPr>
              <a:t>, </a:t>
            </a:r>
            <a:r>
              <a:rPr lang="he-IL" sz="2400" dirty="0" err="1">
                <a:cs typeface="+mj-cs"/>
              </a:rPr>
              <a:t>יפאן</a:t>
            </a:r>
            <a:r>
              <a:rPr lang="he-IL" sz="2400" dirty="0">
                <a:cs typeface="+mj-cs"/>
              </a:rPr>
              <a:t> ואצל האסקימוסים). </a:t>
            </a:r>
          </a:p>
          <a:p>
            <a:r>
              <a:rPr lang="he-IL" sz="2400" b="1" dirty="0">
                <a:cs typeface="+mj-cs"/>
              </a:rPr>
              <a:t>המינון התחזוקתי המומלץ:</a:t>
            </a:r>
          </a:p>
          <a:p>
            <a:r>
              <a:rPr lang="he-IL" sz="2400" dirty="0">
                <a:cs typeface="+mj-cs"/>
              </a:rPr>
              <a:t>תינוקות וילדים - 500 מ"ג </a:t>
            </a:r>
            <a:r>
              <a:rPr lang="en-US" sz="2400" dirty="0">
                <a:cs typeface="+mj-cs"/>
              </a:rPr>
              <a:t>EPA+DHA</a:t>
            </a:r>
            <a:r>
              <a:rPr lang="he-IL" sz="2400" dirty="0">
                <a:cs typeface="+mj-cs"/>
              </a:rPr>
              <a:t> ליום.</a:t>
            </a:r>
          </a:p>
          <a:p>
            <a:r>
              <a:rPr lang="he-IL" sz="2400" dirty="0">
                <a:cs typeface="+mj-cs"/>
              </a:rPr>
              <a:t>ילדים ומתבגרים - 1 גרם </a:t>
            </a:r>
            <a:r>
              <a:rPr lang="en-US" sz="2400" dirty="0">
                <a:cs typeface="+mj-cs"/>
              </a:rPr>
              <a:t>EPA+DHA</a:t>
            </a:r>
            <a:r>
              <a:rPr lang="he-IL" sz="2400" dirty="0">
                <a:cs typeface="+mj-cs"/>
              </a:rPr>
              <a:t> ליום.</a:t>
            </a:r>
          </a:p>
          <a:p>
            <a:r>
              <a:rPr lang="he-IL" sz="2400" dirty="0">
                <a:cs typeface="+mj-cs"/>
              </a:rPr>
              <a:t>מבוגרים - 1.5 גרם </a:t>
            </a:r>
            <a:r>
              <a:rPr lang="en-US" sz="2400" dirty="0">
                <a:cs typeface="+mj-cs"/>
              </a:rPr>
              <a:t>EPA+DHA</a:t>
            </a:r>
            <a:r>
              <a:rPr lang="he-IL" sz="2400" dirty="0">
                <a:cs typeface="+mj-cs"/>
              </a:rPr>
              <a:t> ליום.</a:t>
            </a:r>
          </a:p>
          <a:p>
            <a:endParaRPr lang="he-IL" sz="2400" dirty="0">
              <a:cs typeface="+mj-cs"/>
            </a:endParaRP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19</a:t>
            </a:fld>
            <a:endParaRPr lang="he-IL"/>
          </a:p>
        </p:txBody>
      </p:sp>
      <p:pic>
        <p:nvPicPr>
          <p:cNvPr id="5" name="Picture 4">
            <a:extLst>
              <a:ext uri="{FF2B5EF4-FFF2-40B4-BE49-F238E27FC236}">
                <a16:creationId xmlns:a16="http://schemas.microsoft.com/office/drawing/2014/main" id="{76AF33FC-447A-CA9C-5791-9F4F77AFCB65}"/>
              </a:ext>
            </a:extLst>
          </p:cNvPr>
          <p:cNvPicPr>
            <a:picLocks noChangeAspect="1"/>
          </p:cNvPicPr>
          <p:nvPr/>
        </p:nvPicPr>
        <p:blipFill>
          <a:blip r:embed="rId2"/>
          <a:stretch>
            <a:fillRect/>
          </a:stretch>
        </p:blipFill>
        <p:spPr>
          <a:xfrm>
            <a:off x="535207" y="5062751"/>
            <a:ext cx="2088232" cy="1384589"/>
          </a:xfrm>
          <a:prstGeom prst="rect">
            <a:avLst/>
          </a:prstGeom>
        </p:spPr>
      </p:pic>
    </p:spTree>
    <p:extLst>
      <p:ext uri="{BB962C8B-B14F-4D97-AF65-F5344CB8AC3E}">
        <p14:creationId xmlns:p14="http://schemas.microsoft.com/office/powerpoint/2010/main" val="4850685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691680" y="274638"/>
            <a:ext cx="6480720" cy="1143000"/>
          </a:xfrm>
        </p:spPr>
        <p:txBody>
          <a:bodyPr>
            <a:normAutofit/>
          </a:bodyPr>
          <a:lstStyle/>
          <a:p>
            <a:pPr algn="r"/>
            <a:r>
              <a:rPr lang="he-IL" sz="3600" dirty="0"/>
              <a:t>הטיפול הטבעי – 15 כללי ברזל </a:t>
            </a:r>
            <a:endParaRPr lang="he-IL" sz="3200" dirty="0"/>
          </a:p>
        </p:txBody>
      </p:sp>
      <p:sp>
        <p:nvSpPr>
          <p:cNvPr id="3" name="מציין מיקום תוכן 2"/>
          <p:cNvSpPr>
            <a:spLocks noGrp="1"/>
          </p:cNvSpPr>
          <p:nvPr>
            <p:ph idx="1"/>
          </p:nvPr>
        </p:nvSpPr>
        <p:spPr>
          <a:xfrm>
            <a:off x="251520" y="1412776"/>
            <a:ext cx="8712968" cy="5184576"/>
          </a:xfrm>
        </p:spPr>
        <p:txBody>
          <a:bodyPr>
            <a:noAutofit/>
          </a:bodyPr>
          <a:lstStyle/>
          <a:p>
            <a:pPr marL="457200" indent="-457200">
              <a:buFont typeface="+mj-lt"/>
              <a:buAutoNum type="arabicPeriod"/>
            </a:pPr>
            <a:r>
              <a:rPr lang="he-IL" sz="2600" b="1" dirty="0">
                <a:cs typeface="+mj-cs"/>
              </a:rPr>
              <a:t>קביעת יעדים </a:t>
            </a:r>
            <a:r>
              <a:rPr lang="he-IL" sz="2600" dirty="0">
                <a:cs typeface="+mj-cs"/>
              </a:rPr>
              <a:t>– תיאום ציפיות של ההורים, למה אנחנו רוצים שינוי ומה אני מצפה מהילד, שיפור איכות החיים, שיפור הישגים בבית הספר </a:t>
            </a:r>
            <a:r>
              <a:rPr lang="he-IL" sz="2600" dirty="0" err="1">
                <a:cs typeface="+mj-cs"/>
              </a:rPr>
              <a:t>וכו</a:t>
            </a:r>
            <a:r>
              <a:rPr lang="he-IL" sz="2600" dirty="0">
                <a:cs typeface="+mj-cs"/>
              </a:rPr>
              <a:t>'.</a:t>
            </a:r>
          </a:p>
          <a:p>
            <a:pPr marL="457200" indent="-457200">
              <a:buFont typeface="+mj-lt"/>
              <a:buAutoNum type="arabicPeriod"/>
            </a:pPr>
            <a:r>
              <a:rPr lang="he-IL" sz="2600" b="1" dirty="0">
                <a:cs typeface="+mj-cs"/>
              </a:rPr>
              <a:t>שיתוף הילד </a:t>
            </a:r>
            <a:r>
              <a:rPr lang="he-IL" sz="2600" dirty="0">
                <a:cs typeface="+mj-cs"/>
              </a:rPr>
              <a:t>– לאחר מכן יש לשתף את הילד, אחרי </a:t>
            </a:r>
            <a:r>
              <a:rPr lang="he-IL" sz="2600" dirty="0" err="1">
                <a:cs typeface="+mj-cs"/>
              </a:rPr>
              <a:t>הכל</a:t>
            </a:r>
            <a:r>
              <a:rPr lang="he-IL" sz="2600" dirty="0">
                <a:cs typeface="+mj-cs"/>
              </a:rPr>
              <a:t> אולי תגלו שגם הוא היה רוצה להצליח יותר בלימודיו, לרכוש חברים חדשים או לרדת במשקל.</a:t>
            </a:r>
          </a:p>
          <a:p>
            <a:pPr marL="457200" indent="-457200">
              <a:buFont typeface="+mj-lt"/>
              <a:buAutoNum type="arabicPeriod"/>
            </a:pPr>
            <a:r>
              <a:rPr lang="he-IL" sz="2600" b="1" dirty="0">
                <a:cs typeface="+mj-cs"/>
              </a:rPr>
              <a:t>יומן אכילה </a:t>
            </a:r>
            <a:r>
              <a:rPr lang="he-IL" sz="2600" dirty="0">
                <a:cs typeface="+mj-cs"/>
              </a:rPr>
              <a:t>– נהלו יומן אכילה, כתבו מה אכל ילדכם במהלך השבוע (מומלץ לעשות זאת עבור כל המשפחה), בדקו היכן הכשלים ומתי?  </a:t>
            </a:r>
          </a:p>
          <a:p>
            <a:pPr marL="457200" indent="-457200">
              <a:buFont typeface="+mj-lt"/>
              <a:buAutoNum type="arabicPeriod"/>
            </a:pPr>
            <a:r>
              <a:rPr lang="he-IL" sz="2600" b="1" dirty="0">
                <a:cs typeface="+mj-cs"/>
              </a:rPr>
              <a:t>תפריט מותאם </a:t>
            </a:r>
            <a:r>
              <a:rPr lang="he-IL" sz="2600" dirty="0">
                <a:cs typeface="+mj-cs"/>
              </a:rPr>
              <a:t>- כעת יש לבחור בתפריט המותאם (גיל ומשקל) לילד ולהורים. (חשוב לעבוד לאט, באופן יסודי ונכון ע"פ סדר עדיפויות ולא להעמיס על הילד את </a:t>
            </a:r>
            <a:r>
              <a:rPr lang="he-IL" sz="2600" dirty="0" err="1">
                <a:cs typeface="+mj-cs"/>
              </a:rPr>
              <a:t>הכל</a:t>
            </a:r>
            <a:r>
              <a:rPr lang="he-IL" sz="2600" dirty="0">
                <a:cs typeface="+mj-cs"/>
              </a:rPr>
              <a:t> בבת אחת). אם יש צורך בשקילה או מדידות נוספות רכשו את הציוד ועשו זאת יחד.</a:t>
            </a:r>
          </a:p>
          <a:p>
            <a:pPr marL="457200" indent="-457200">
              <a:buFont typeface="+mj-lt"/>
              <a:buAutoNum type="arabicPeriod"/>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en-US" sz="2400" dirty="0">
              <a:cs typeface="+mj-cs"/>
            </a:endParaRPr>
          </a:p>
          <a:p>
            <a:endParaRPr lang="he-IL" sz="2200" dirty="0">
              <a:cs typeface="+mj-cs"/>
            </a:endParaRP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20</a:t>
            </a:fld>
            <a:endParaRPr lang="he-IL"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3768" y="274638"/>
            <a:ext cx="5688632" cy="1143000"/>
          </a:xfrm>
        </p:spPr>
        <p:txBody>
          <a:bodyPr>
            <a:normAutofit/>
          </a:bodyPr>
          <a:lstStyle/>
          <a:p>
            <a:pPr algn="r"/>
            <a:r>
              <a:rPr lang="he-IL" sz="3600" dirty="0"/>
              <a:t>הטיפול הטבעי – הכנת תכנית עבודה</a:t>
            </a:r>
            <a:endParaRPr lang="he-IL" sz="3200" dirty="0"/>
          </a:p>
        </p:txBody>
      </p:sp>
      <p:sp>
        <p:nvSpPr>
          <p:cNvPr id="3" name="מציין מיקום תוכן 2"/>
          <p:cNvSpPr>
            <a:spLocks noGrp="1"/>
          </p:cNvSpPr>
          <p:nvPr>
            <p:ph idx="1"/>
          </p:nvPr>
        </p:nvSpPr>
        <p:spPr>
          <a:xfrm>
            <a:off x="251520" y="1412776"/>
            <a:ext cx="8712968" cy="5184576"/>
          </a:xfrm>
        </p:spPr>
        <p:txBody>
          <a:bodyPr>
            <a:noAutofit/>
          </a:bodyPr>
          <a:lstStyle/>
          <a:p>
            <a:pPr marL="457200" indent="-457200">
              <a:buNone/>
            </a:pPr>
            <a:r>
              <a:rPr lang="he-IL" sz="2600" b="1" dirty="0">
                <a:cs typeface="+mj-cs"/>
              </a:rPr>
              <a:t>5.  גיוס המשפחה המורחבת והסביבה הקרובה – </a:t>
            </a:r>
            <a:r>
              <a:rPr lang="he-IL" sz="2600" dirty="0">
                <a:cs typeface="+mj-cs"/>
              </a:rPr>
              <a:t>חשוב לידע את הסובבים שפתחתם דף חדש בכל הנוגע לתזונה בבית, אם לא תצליחו לשכנע אותם לעזור – לפחות שלא יהוו מכשול.</a:t>
            </a:r>
          </a:p>
          <a:p>
            <a:pPr marL="457200" indent="-457200">
              <a:buAutoNum type="arabicPeriod" startAt="6"/>
            </a:pPr>
            <a:r>
              <a:rPr lang="he-IL" sz="2600" b="1" dirty="0">
                <a:cs typeface="+mj-cs"/>
              </a:rPr>
              <a:t>סור מרע </a:t>
            </a:r>
            <a:r>
              <a:rPr lang="he-IL" sz="2600" dirty="0">
                <a:cs typeface="+mj-cs"/>
              </a:rPr>
              <a:t>– ערכו "טקס ניקיון" והוציאו מהארונות ומהמקרר את כל המזון המזיק.</a:t>
            </a:r>
          </a:p>
          <a:p>
            <a:pPr marL="457200" indent="-457200">
              <a:buAutoNum type="arabicPeriod" startAt="6"/>
            </a:pPr>
            <a:r>
              <a:rPr lang="he-IL" sz="2600" b="1" dirty="0">
                <a:cs typeface="+mj-cs"/>
              </a:rPr>
              <a:t>עשה טוב – </a:t>
            </a:r>
            <a:r>
              <a:rPr lang="he-IL" sz="2600" dirty="0">
                <a:cs typeface="+mj-cs"/>
              </a:rPr>
              <a:t>צאו יחד לקניות, עשו זאת יחד עם הילד וקחו יום חופש עבורו, היחס האישי יחולל מהפך בהתנגדויות שלו).</a:t>
            </a:r>
          </a:p>
          <a:p>
            <a:pPr marL="457200" indent="-457200">
              <a:buAutoNum type="arabicPeriod" startAt="6"/>
            </a:pPr>
            <a:r>
              <a:rPr lang="he-IL" sz="2600" b="1" dirty="0">
                <a:cs typeface="+mj-cs"/>
              </a:rPr>
              <a:t>דוגמה אישית – </a:t>
            </a:r>
            <a:r>
              <a:rPr lang="he-IL" sz="2600" dirty="0">
                <a:cs typeface="+mj-cs"/>
              </a:rPr>
              <a:t>אין חינוך טוב יותר מאשר דוגמה אישית! הכינו את המאכלים החדשים ואיכלו אותם כולכם יחד בסעודות המשפחתיות.    הראו לילדכם איך אתם מצליחים להתגבר על הדחפים ועל הקינוחים הקלוקלים ובוחרים בתזונה בריאה ומבריאה.</a:t>
            </a:r>
          </a:p>
          <a:p>
            <a:pPr marL="457200" indent="-457200">
              <a:buAutoNum type="arabicPeriod" startAt="6"/>
            </a:pPr>
            <a:endParaRPr lang="he-IL" sz="2600" dirty="0">
              <a:cs typeface="+mj-cs"/>
            </a:endParaRPr>
          </a:p>
          <a:p>
            <a:pPr marL="457200" indent="-457200">
              <a:buAutoNum type="arabicPeriod" startAt="6"/>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en-US" sz="2400" dirty="0">
              <a:cs typeface="+mj-cs"/>
            </a:endParaRPr>
          </a:p>
          <a:p>
            <a:endParaRPr lang="he-IL" sz="2200" dirty="0">
              <a:cs typeface="+mj-cs"/>
            </a:endParaRP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21</a:t>
            </a:fld>
            <a:endParaRPr lang="he-IL"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3768" y="274638"/>
            <a:ext cx="5688632" cy="1143000"/>
          </a:xfrm>
        </p:spPr>
        <p:txBody>
          <a:bodyPr>
            <a:normAutofit/>
          </a:bodyPr>
          <a:lstStyle/>
          <a:p>
            <a:pPr algn="r"/>
            <a:r>
              <a:rPr lang="he-IL" sz="3600" dirty="0"/>
              <a:t>הטיפול הטבעי – הכנת תכנית עבודה</a:t>
            </a:r>
            <a:endParaRPr lang="he-IL" sz="3200" dirty="0"/>
          </a:p>
        </p:txBody>
      </p:sp>
      <p:sp>
        <p:nvSpPr>
          <p:cNvPr id="3" name="מציין מיקום תוכן 2"/>
          <p:cNvSpPr>
            <a:spLocks noGrp="1"/>
          </p:cNvSpPr>
          <p:nvPr>
            <p:ph idx="1"/>
          </p:nvPr>
        </p:nvSpPr>
        <p:spPr>
          <a:xfrm>
            <a:off x="251520" y="1412776"/>
            <a:ext cx="8712968" cy="5184576"/>
          </a:xfrm>
        </p:spPr>
        <p:txBody>
          <a:bodyPr>
            <a:noAutofit/>
          </a:bodyPr>
          <a:lstStyle/>
          <a:p>
            <a:pPr marL="514350" indent="-514350">
              <a:buFont typeface="Arial" pitchFamily="34" charset="0"/>
              <a:buAutoNum type="arabicPeriod" startAt="9"/>
            </a:pPr>
            <a:r>
              <a:rPr lang="he-IL" sz="2600" b="1" dirty="0">
                <a:cs typeface="+mj-cs"/>
              </a:rPr>
              <a:t>עידוד וחיזוק – </a:t>
            </a:r>
            <a:r>
              <a:rPr lang="he-IL" sz="2600" dirty="0">
                <a:cs typeface="+mj-cs"/>
              </a:rPr>
              <a:t>ילדים רבים אוהבים את "המשחק" של צבירת מדבקות הצטיינות. הכינו לוח שכזה ע"פ הכללים שקבעתם בתכנית העבודה וקנו את שיתוף הפעולה שלהם.</a:t>
            </a:r>
            <a:r>
              <a:rPr lang="he-IL" sz="2800" dirty="0"/>
              <a:t> </a:t>
            </a:r>
            <a:r>
              <a:rPr lang="he-IL" sz="2600" dirty="0">
                <a:cs typeface="+mj-cs"/>
              </a:rPr>
              <a:t>חשוב שלא להתיש את הילד עם משימות ארוכות טווח, ועוד יותר חשוב, צ'פרו אותו (לא באוכל) לעיתים קרובות.</a:t>
            </a:r>
          </a:p>
          <a:p>
            <a:pPr marL="514350" indent="-514350">
              <a:buFont typeface="Arial" pitchFamily="34" charset="0"/>
              <a:buAutoNum type="arabicPeriod" startAt="9"/>
            </a:pPr>
            <a:r>
              <a:rPr lang="he-IL" sz="2600" b="1" dirty="0">
                <a:cs typeface="+mj-cs"/>
              </a:rPr>
              <a:t>ג'אנק </a:t>
            </a:r>
            <a:r>
              <a:rPr lang="he-IL" sz="2600" b="1" dirty="0" err="1">
                <a:cs typeface="+mj-cs"/>
              </a:rPr>
              <a:t>פוד</a:t>
            </a:r>
            <a:r>
              <a:rPr lang="he-IL" sz="2600" b="1" dirty="0">
                <a:cs typeface="+mj-cs"/>
              </a:rPr>
              <a:t> - </a:t>
            </a:r>
            <a:r>
              <a:rPr lang="he-IL" sz="2600" dirty="0">
                <a:cs typeface="+mj-cs"/>
              </a:rPr>
              <a:t>הפחיתו כמה שאפשר את כמות הגירויים אליהם הוא נחשף.</a:t>
            </a:r>
          </a:p>
          <a:p>
            <a:pPr marL="514350" indent="-514350">
              <a:buFont typeface="Arial" pitchFamily="34" charset="0"/>
              <a:buAutoNum type="arabicPeriod" startAt="9"/>
            </a:pPr>
            <a:r>
              <a:rPr lang="he-IL" sz="2600" b="1" dirty="0">
                <a:cs typeface="+mj-cs"/>
              </a:rPr>
              <a:t>הרגשת אחריות - </a:t>
            </a:r>
            <a:r>
              <a:rPr lang="he-IL" sz="2600" dirty="0">
                <a:cs typeface="+mj-cs"/>
              </a:rPr>
              <a:t>רצוי ככל האפשר לשתף אותם בבחירת המזון ובהכנת הארוחות. ילדים בדרך כלל יאכלו ברצון רב יותר מזון שהיו שותפים בהכנתו.</a:t>
            </a:r>
          </a:p>
          <a:p>
            <a:pPr marL="514350" indent="-514350">
              <a:buFont typeface="Arial" pitchFamily="34" charset="0"/>
              <a:buAutoNum type="arabicPeriod" startAt="9"/>
            </a:pPr>
            <a:r>
              <a:rPr lang="he-IL" sz="2600" b="1" dirty="0">
                <a:cs typeface="+mj-cs"/>
              </a:rPr>
              <a:t>הרגלי אכילה – </a:t>
            </a:r>
            <a:r>
              <a:rPr lang="he-IL" sz="2600" dirty="0">
                <a:cs typeface="+mj-cs"/>
              </a:rPr>
              <a:t>תנו לילדיכם לטעום מאכלים חדשים. אולם, אם הטעם אינו מוצא חן בעיניהם, אל תכריחו אותם לאכול. לאחר זמן מה ניתן לנסות שוב את אותו המאכל, בצורת הכנה שונה.</a:t>
            </a:r>
          </a:p>
          <a:p>
            <a:pPr marL="514350" indent="-514350">
              <a:buFont typeface="Arial" pitchFamily="34" charset="0"/>
              <a:buAutoNum type="arabicPeriod" startAt="9"/>
            </a:pPr>
            <a:endParaRPr lang="he-IL" sz="2600" dirty="0">
              <a:cs typeface="+mj-cs"/>
            </a:endParaRPr>
          </a:p>
          <a:p>
            <a:pPr marL="514350" indent="-514350">
              <a:buAutoNum type="arabicPeriod" startAt="9"/>
            </a:pPr>
            <a:endParaRPr lang="he-IL" sz="2600" dirty="0">
              <a:cs typeface="+mj-cs"/>
            </a:endParaRPr>
          </a:p>
          <a:p>
            <a:pPr marL="514350" indent="-514350">
              <a:buAutoNum type="arabicPeriod" startAt="9"/>
            </a:pPr>
            <a:endParaRPr lang="he-IL" sz="2600" dirty="0">
              <a:cs typeface="+mj-cs"/>
            </a:endParaRPr>
          </a:p>
          <a:p>
            <a:pPr marL="457200" indent="-457200">
              <a:buAutoNum type="arabicPeriod" startAt="6"/>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en-US" sz="2400" dirty="0">
              <a:cs typeface="+mj-cs"/>
            </a:endParaRPr>
          </a:p>
          <a:p>
            <a:endParaRPr lang="he-IL" sz="2200" dirty="0">
              <a:cs typeface="+mj-cs"/>
            </a:endParaRP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22</a:t>
            </a:fld>
            <a:endParaRPr lang="he-IL"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3768" y="274638"/>
            <a:ext cx="5688632" cy="1143000"/>
          </a:xfrm>
        </p:spPr>
        <p:txBody>
          <a:bodyPr>
            <a:normAutofit/>
          </a:bodyPr>
          <a:lstStyle/>
          <a:p>
            <a:pPr algn="r"/>
            <a:r>
              <a:rPr lang="he-IL" sz="3600" dirty="0"/>
              <a:t>הטיפול הטבעי – הכנת תכנית עבודה</a:t>
            </a:r>
            <a:endParaRPr lang="he-IL" sz="3200" dirty="0"/>
          </a:p>
        </p:txBody>
      </p:sp>
      <p:sp>
        <p:nvSpPr>
          <p:cNvPr id="3" name="מציין מיקום תוכן 2"/>
          <p:cNvSpPr>
            <a:spLocks noGrp="1"/>
          </p:cNvSpPr>
          <p:nvPr>
            <p:ph idx="1"/>
          </p:nvPr>
        </p:nvSpPr>
        <p:spPr>
          <a:xfrm>
            <a:off x="251520" y="1412776"/>
            <a:ext cx="8712968" cy="5184576"/>
          </a:xfrm>
        </p:spPr>
        <p:txBody>
          <a:bodyPr>
            <a:noAutofit/>
          </a:bodyPr>
          <a:lstStyle/>
          <a:p>
            <a:pPr marL="514350" indent="-514350">
              <a:buAutoNum type="arabicPeriod" startAt="13"/>
            </a:pPr>
            <a:r>
              <a:rPr lang="he-IL" sz="2600" b="1" dirty="0">
                <a:cs typeface="+mj-cs"/>
              </a:rPr>
              <a:t>יצירתיות – </a:t>
            </a:r>
            <a:r>
              <a:rPr lang="he-IL" sz="2600" dirty="0">
                <a:cs typeface="+mj-cs"/>
              </a:rPr>
              <a:t>בעיקר בהתחלה טעמם של המזונות הבריאים לא ימצאו חן בעיני בלוטות הטעם של ילדכם. גמילה מ "3 הרעלים" </a:t>
            </a:r>
            <a:r>
              <a:rPr lang="he-IL" sz="2600" b="1" dirty="0">
                <a:cs typeface="+mj-cs"/>
              </a:rPr>
              <a:t>סוכר, שמן, מלח </a:t>
            </a:r>
            <a:r>
              <a:rPr lang="he-IL" sz="2600" dirty="0">
                <a:cs typeface="+mj-cs"/>
              </a:rPr>
              <a:t>דורש סבלנות ויצירתיות, שלבו בחכמה מזונות וטעמים חדשים בצורות הגשה מיוחדות (סידור וקישוט המזון בצורה שונה, כלים צבעוניים, יציאה לפיקניק בגינה השכונתית וכו'). </a:t>
            </a:r>
          </a:p>
          <a:p>
            <a:pPr marL="514350" indent="-514350">
              <a:buFont typeface="Arial" pitchFamily="34" charset="0"/>
              <a:buAutoNum type="arabicPeriod" startAt="13"/>
            </a:pPr>
            <a:r>
              <a:rPr lang="he-IL" sz="2600" b="1" dirty="0">
                <a:cs typeface="+mj-cs"/>
              </a:rPr>
              <a:t>פירות וירקות </a:t>
            </a:r>
            <a:r>
              <a:rPr lang="he-IL" sz="2600" dirty="0">
                <a:cs typeface="+mj-cs"/>
              </a:rPr>
              <a:t>- דאגו שתמיד יהיו בסביבה פירות וירקות חתוכים ונגישים, מקור אנרגיה מצוין ובריא לכל המשפחה.</a:t>
            </a:r>
          </a:p>
          <a:p>
            <a:pPr marL="514350" indent="-514350">
              <a:buFont typeface="Arial" pitchFamily="34" charset="0"/>
              <a:buAutoNum type="arabicPeriod" startAt="13"/>
            </a:pPr>
            <a:r>
              <a:rPr lang="he-IL" sz="2600" b="1" dirty="0">
                <a:cs typeface="+mj-cs"/>
              </a:rPr>
              <a:t>פ"ג </a:t>
            </a:r>
            <a:r>
              <a:rPr lang="he-IL" sz="2600" dirty="0">
                <a:cs typeface="+mj-cs"/>
              </a:rPr>
              <a:t>– חשוב לעודד בכל דרך אפשרית פעילות גופנית מגיל צעיר. פעילות משפחתית כגון אופניים, הליכה לים וכו' מחזקת את </a:t>
            </a:r>
            <a:r>
              <a:rPr lang="he-IL" sz="2600" b="1" dirty="0">
                <a:cs typeface="+mj-cs"/>
              </a:rPr>
              <a:t>הקשר והריכוז!</a:t>
            </a:r>
          </a:p>
          <a:p>
            <a:pPr marL="514350" indent="-514350">
              <a:buFont typeface="Arial" pitchFamily="34" charset="0"/>
              <a:buAutoNum type="arabicPeriod" startAt="13"/>
            </a:pPr>
            <a:endParaRPr lang="he-IL" sz="2600" dirty="0">
              <a:cs typeface="+mj-cs"/>
            </a:endParaRPr>
          </a:p>
          <a:p>
            <a:pPr marL="514350" indent="-514350">
              <a:buFont typeface="Arial" pitchFamily="34" charset="0"/>
              <a:buAutoNum type="arabicPeriod" startAt="13"/>
            </a:pPr>
            <a:endParaRPr lang="he-IL" sz="2600" dirty="0">
              <a:cs typeface="+mj-cs"/>
            </a:endParaRPr>
          </a:p>
          <a:p>
            <a:pPr marL="514350" indent="-514350">
              <a:buAutoNum type="arabicPeriod" startAt="13"/>
            </a:pPr>
            <a:endParaRPr lang="he-IL" sz="2600" dirty="0">
              <a:cs typeface="+mj-cs"/>
            </a:endParaRPr>
          </a:p>
          <a:p>
            <a:pPr marL="514350" indent="-514350">
              <a:buAutoNum type="arabicPeriod" startAt="9"/>
            </a:pPr>
            <a:endParaRPr lang="he-IL" sz="2600" dirty="0">
              <a:cs typeface="+mj-cs"/>
            </a:endParaRPr>
          </a:p>
          <a:p>
            <a:pPr marL="514350" indent="-514350">
              <a:buAutoNum type="arabicPeriod" startAt="9"/>
            </a:pPr>
            <a:endParaRPr lang="he-IL" sz="2600" dirty="0">
              <a:cs typeface="+mj-cs"/>
            </a:endParaRPr>
          </a:p>
          <a:p>
            <a:pPr marL="457200" indent="-457200">
              <a:buAutoNum type="arabicPeriod" startAt="6"/>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he-IL" sz="2400" dirty="0">
              <a:cs typeface="+mj-cs"/>
            </a:endParaRPr>
          </a:p>
          <a:p>
            <a:pPr marL="457200" indent="-457200">
              <a:buFont typeface="+mj-lt"/>
              <a:buAutoNum type="arabicPeriod"/>
            </a:pPr>
            <a:endParaRPr lang="en-US" sz="2400" dirty="0">
              <a:cs typeface="+mj-cs"/>
            </a:endParaRPr>
          </a:p>
          <a:p>
            <a:endParaRPr lang="he-IL" sz="2200" dirty="0">
              <a:cs typeface="+mj-cs"/>
            </a:endParaRPr>
          </a:p>
        </p:txBody>
      </p:sp>
      <p:sp>
        <p:nvSpPr>
          <p:cNvPr id="4" name="מציין מיקום של מספר שקופית 3"/>
          <p:cNvSpPr>
            <a:spLocks noGrp="1"/>
          </p:cNvSpPr>
          <p:nvPr>
            <p:ph type="sldNum" sz="quarter" idx="12"/>
          </p:nvPr>
        </p:nvSpPr>
        <p:spPr/>
        <p:txBody>
          <a:bodyPr/>
          <a:lstStyle/>
          <a:p>
            <a:fld id="{02C7265C-2718-4C80-A710-458B87A31F98}" type="slidenum">
              <a:rPr lang="he-IL" smtClean="0"/>
              <a:pPr/>
              <a:t>23</a:t>
            </a:fld>
            <a:endParaRPr lang="he-IL" dirty="0"/>
          </a:p>
        </p:txBody>
      </p:sp>
      <p:pic>
        <p:nvPicPr>
          <p:cNvPr id="6" name="Picture 2" descr="http://cookingcoach.co.il/wp-content/uploads/2007/11/haapy-meal.jpg"/>
          <p:cNvPicPr>
            <a:picLocks noChangeAspect="1" noChangeArrowheads="1"/>
          </p:cNvPicPr>
          <p:nvPr/>
        </p:nvPicPr>
        <p:blipFill>
          <a:blip r:embed="rId2" cstate="print"/>
          <a:srcRect/>
          <a:stretch>
            <a:fillRect/>
          </a:stretch>
        </p:blipFill>
        <p:spPr bwMode="auto">
          <a:xfrm>
            <a:off x="6516216" y="5164832"/>
            <a:ext cx="1576397" cy="1693167"/>
          </a:xfrm>
          <a:prstGeom prst="rect">
            <a:avLst/>
          </a:prstGeom>
          <a:noFill/>
        </p:spPr>
      </p:pic>
      <p:pic>
        <p:nvPicPr>
          <p:cNvPr id="7" name="Picture 2" descr="http://msc.walla.co.il/w/w-248/158967-18.jpg"/>
          <p:cNvPicPr>
            <a:picLocks noChangeAspect="1" noChangeArrowheads="1"/>
          </p:cNvPicPr>
          <p:nvPr/>
        </p:nvPicPr>
        <p:blipFill>
          <a:blip r:embed="rId3" cstate="print"/>
          <a:srcRect/>
          <a:stretch>
            <a:fillRect/>
          </a:stretch>
        </p:blipFill>
        <p:spPr bwMode="auto">
          <a:xfrm>
            <a:off x="-235302" y="5172569"/>
            <a:ext cx="1627312" cy="1685430"/>
          </a:xfrm>
          <a:prstGeom prst="rect">
            <a:avLst/>
          </a:prstGeom>
          <a:noFill/>
        </p:spPr>
      </p:pic>
      <p:pic>
        <p:nvPicPr>
          <p:cNvPr id="8" name="Picture 2" descr="http://blog.tapuz.co.il/disabled/images/73496_285.jpg"/>
          <p:cNvPicPr>
            <a:picLocks noChangeAspect="1" noChangeArrowheads="1"/>
          </p:cNvPicPr>
          <p:nvPr/>
        </p:nvPicPr>
        <p:blipFill>
          <a:blip r:embed="rId4" cstate="print"/>
          <a:stretch>
            <a:fillRect/>
          </a:stretch>
        </p:blipFill>
        <p:spPr bwMode="auto">
          <a:xfrm>
            <a:off x="1331640" y="5168737"/>
            <a:ext cx="2520280" cy="1689262"/>
          </a:xfrm>
          <a:prstGeom prst="rect">
            <a:avLst/>
          </a:prstGeom>
          <a:noFill/>
        </p:spPr>
      </p:pic>
      <p:pic>
        <p:nvPicPr>
          <p:cNvPr id="1027" name="Picture 3"/>
          <p:cNvPicPr>
            <a:picLocks noChangeAspect="1" noChangeArrowheads="1"/>
          </p:cNvPicPr>
          <p:nvPr/>
        </p:nvPicPr>
        <p:blipFill>
          <a:blip r:embed="rId5" cstate="print"/>
          <a:srcRect/>
          <a:stretch>
            <a:fillRect/>
          </a:stretch>
        </p:blipFill>
        <p:spPr bwMode="auto">
          <a:xfrm>
            <a:off x="4095522" y="5172568"/>
            <a:ext cx="2636718" cy="1685431"/>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cstate="print"/>
          <a:srcRect/>
          <a:stretch>
            <a:fillRect/>
          </a:stretch>
        </p:blipFill>
        <p:spPr bwMode="auto">
          <a:xfrm>
            <a:off x="2555776" y="5164833"/>
            <a:ext cx="1693168" cy="1693168"/>
          </a:xfrm>
          <a:prstGeom prst="rect">
            <a:avLst/>
          </a:prstGeom>
          <a:noFill/>
          <a:ln w="9525">
            <a:noFill/>
            <a:miter lim="800000"/>
            <a:headEnd/>
            <a:tailEnd/>
          </a:ln>
          <a:effectLst/>
        </p:spPr>
      </p:pic>
      <p:pic>
        <p:nvPicPr>
          <p:cNvPr id="9" name="תמונה 8"/>
          <p:cNvPicPr>
            <a:picLocks noChangeAspect="1"/>
          </p:cNvPicPr>
          <p:nvPr/>
        </p:nvPicPr>
        <p:blipFill>
          <a:blip r:embed="rId7"/>
          <a:stretch>
            <a:fillRect/>
          </a:stretch>
        </p:blipFill>
        <p:spPr>
          <a:xfrm>
            <a:off x="8100392" y="5172568"/>
            <a:ext cx="1123621" cy="1685431"/>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p:cNvSpPr>
            <a:spLocks noGrp="1"/>
          </p:cNvSpPr>
          <p:nvPr>
            <p:ph type="sldNum" sz="quarter" idx="12"/>
          </p:nvPr>
        </p:nvSpPr>
        <p:spPr>
          <a:xfrm>
            <a:off x="8410575" y="6181531"/>
            <a:ext cx="609600" cy="457200"/>
          </a:xfrm>
          <a:prstGeom prst="rect">
            <a:avLst/>
          </a:prstGeom>
        </p:spPr>
        <p:txBody>
          <a:bodyPr/>
          <a:lstStyle/>
          <a:p>
            <a:pPr>
              <a:defRPr/>
            </a:pPr>
            <a:fld id="{5DFBBEE8-D644-49B2-AE00-8D509E0568A9}" type="slidenum">
              <a:rPr lang="he-IL" smtClean="0"/>
              <a:pPr>
                <a:defRPr/>
              </a:pPr>
              <a:t>24</a:t>
            </a:fld>
            <a:endParaRPr lang="en-US"/>
          </a:p>
        </p:txBody>
      </p:sp>
      <p:graphicFrame>
        <p:nvGraphicFramePr>
          <p:cNvPr id="4" name="טבלה 3"/>
          <p:cNvGraphicFramePr>
            <a:graphicFrameLocks noGrp="1"/>
          </p:cNvGraphicFramePr>
          <p:nvPr>
            <p:extLst>
              <p:ext uri="{D42A27DB-BD31-4B8C-83A1-F6EECF244321}">
                <p14:modId xmlns:p14="http://schemas.microsoft.com/office/powerpoint/2010/main" val="4103395991"/>
              </p:ext>
            </p:extLst>
          </p:nvPr>
        </p:nvGraphicFramePr>
        <p:xfrm>
          <a:off x="4" y="-27384"/>
          <a:ext cx="9143996" cy="6984774"/>
        </p:xfrm>
        <a:graphic>
          <a:graphicData uri="http://schemas.openxmlformats.org/drawingml/2006/table">
            <a:tbl>
              <a:tblPr rtl="1" firstRow="1" bandRow="1">
                <a:tableStyleId>{F5AB1C69-6EDB-4FF4-983F-18BD219EF322}</a:tableStyleId>
              </a:tblPr>
              <a:tblGrid>
                <a:gridCol w="2173470">
                  <a:extLst>
                    <a:ext uri="{9D8B030D-6E8A-4147-A177-3AD203B41FA5}">
                      <a16:colId xmlns:a16="http://schemas.microsoft.com/office/drawing/2014/main" val="20000"/>
                    </a:ext>
                  </a:extLst>
                </a:gridCol>
                <a:gridCol w="1508411">
                  <a:extLst>
                    <a:ext uri="{9D8B030D-6E8A-4147-A177-3AD203B41FA5}">
                      <a16:colId xmlns:a16="http://schemas.microsoft.com/office/drawing/2014/main" val="20001"/>
                    </a:ext>
                  </a:extLst>
                </a:gridCol>
                <a:gridCol w="1840941">
                  <a:extLst>
                    <a:ext uri="{9D8B030D-6E8A-4147-A177-3AD203B41FA5}">
                      <a16:colId xmlns:a16="http://schemas.microsoft.com/office/drawing/2014/main" val="20002"/>
                    </a:ext>
                  </a:extLst>
                </a:gridCol>
                <a:gridCol w="1840941">
                  <a:extLst>
                    <a:ext uri="{9D8B030D-6E8A-4147-A177-3AD203B41FA5}">
                      <a16:colId xmlns:a16="http://schemas.microsoft.com/office/drawing/2014/main" val="20003"/>
                    </a:ext>
                  </a:extLst>
                </a:gridCol>
                <a:gridCol w="1780233">
                  <a:extLst>
                    <a:ext uri="{9D8B030D-6E8A-4147-A177-3AD203B41FA5}">
                      <a16:colId xmlns:a16="http://schemas.microsoft.com/office/drawing/2014/main" val="20004"/>
                    </a:ext>
                  </a:extLst>
                </a:gridCol>
              </a:tblGrid>
              <a:tr h="415616">
                <a:tc>
                  <a:txBody>
                    <a:bodyPr/>
                    <a:lstStyle/>
                    <a:p>
                      <a:pPr algn="r" rtl="1"/>
                      <a:r>
                        <a:rPr lang="he-IL" sz="1600" b="1" dirty="0" err="1">
                          <a:solidFill>
                            <a:schemeClr val="tx1"/>
                          </a:solidFill>
                        </a:rPr>
                        <a:t>נוטריאנט</a:t>
                      </a:r>
                      <a:r>
                        <a:rPr lang="he-IL" sz="1600" b="1" dirty="0">
                          <a:solidFill>
                            <a:schemeClr val="tx1"/>
                          </a:solidFill>
                        </a:rPr>
                        <a:t>/גיל</a:t>
                      </a:r>
                    </a:p>
                  </a:txBody>
                  <a:tcPr/>
                </a:tc>
                <a:tc>
                  <a:txBody>
                    <a:bodyPr/>
                    <a:lstStyle/>
                    <a:p>
                      <a:pPr algn="r" rtl="1"/>
                      <a:r>
                        <a:rPr lang="he-IL" sz="1600" b="1" dirty="0">
                          <a:solidFill>
                            <a:schemeClr val="tx1"/>
                          </a:solidFill>
                        </a:rPr>
                        <a:t>0-2</a:t>
                      </a:r>
                    </a:p>
                  </a:txBody>
                  <a:tcPr/>
                </a:tc>
                <a:tc>
                  <a:txBody>
                    <a:bodyPr/>
                    <a:lstStyle/>
                    <a:p>
                      <a:pPr algn="r" rtl="1"/>
                      <a:r>
                        <a:rPr lang="he-IL" sz="1600" b="1" dirty="0">
                          <a:solidFill>
                            <a:schemeClr val="tx1"/>
                          </a:solidFill>
                        </a:rPr>
                        <a:t>3-6</a:t>
                      </a:r>
                    </a:p>
                  </a:txBody>
                  <a:tcPr/>
                </a:tc>
                <a:tc>
                  <a:txBody>
                    <a:bodyPr/>
                    <a:lstStyle/>
                    <a:p>
                      <a:pPr algn="r" rtl="1"/>
                      <a:r>
                        <a:rPr lang="he-IL" sz="1600" b="1" dirty="0">
                          <a:solidFill>
                            <a:schemeClr val="tx1"/>
                          </a:solidFill>
                        </a:rPr>
                        <a:t>7-12</a:t>
                      </a:r>
                    </a:p>
                  </a:txBody>
                  <a:tcPr/>
                </a:tc>
                <a:tc>
                  <a:txBody>
                    <a:bodyPr/>
                    <a:lstStyle/>
                    <a:p>
                      <a:pPr algn="r" rtl="1"/>
                      <a:r>
                        <a:rPr lang="he-IL" sz="1600" b="1" dirty="0">
                          <a:solidFill>
                            <a:schemeClr val="tx1"/>
                          </a:solidFill>
                        </a:rPr>
                        <a:t>13-17</a:t>
                      </a:r>
                    </a:p>
                  </a:txBody>
                  <a:tcPr/>
                </a:tc>
                <a:extLst>
                  <a:ext uri="{0D108BD9-81ED-4DB2-BD59-A6C34878D82A}">
                    <a16:rowId xmlns:a16="http://schemas.microsoft.com/office/drawing/2014/main" val="10000"/>
                  </a:ext>
                </a:extLst>
              </a:tr>
              <a:tr h="273994">
                <a:tc>
                  <a:txBody>
                    <a:bodyPr/>
                    <a:lstStyle/>
                    <a:p>
                      <a:pPr rtl="1"/>
                      <a:r>
                        <a:rPr lang="en-US" sz="1100" dirty="0"/>
                        <a:t>A</a:t>
                      </a:r>
                      <a:r>
                        <a:rPr lang="he-IL" sz="1100" dirty="0"/>
                        <a:t>- </a:t>
                      </a:r>
                      <a:r>
                        <a:rPr lang="he-IL" sz="1100" dirty="0" err="1"/>
                        <a:t>רטינול</a:t>
                      </a:r>
                      <a:r>
                        <a:rPr lang="he-IL" sz="1100" dirty="0"/>
                        <a:t> (מק"ג)</a:t>
                      </a:r>
                    </a:p>
                  </a:txBody>
                  <a:tcPr/>
                </a:tc>
                <a:tc>
                  <a:txBody>
                    <a:bodyPr/>
                    <a:lstStyle/>
                    <a:p>
                      <a:pPr rtl="1"/>
                      <a:r>
                        <a:rPr lang="he-IL" sz="1100" dirty="0"/>
                        <a:t>500</a:t>
                      </a:r>
                    </a:p>
                  </a:txBody>
                  <a:tcPr/>
                </a:tc>
                <a:tc>
                  <a:txBody>
                    <a:bodyPr/>
                    <a:lstStyle/>
                    <a:p>
                      <a:pPr rtl="1"/>
                      <a:r>
                        <a:rPr lang="he-IL" sz="1100" dirty="0"/>
                        <a:t>900</a:t>
                      </a:r>
                    </a:p>
                  </a:txBody>
                  <a:tcPr/>
                </a:tc>
                <a:tc>
                  <a:txBody>
                    <a:bodyPr/>
                    <a:lstStyle/>
                    <a:p>
                      <a:pPr rtl="1"/>
                      <a:r>
                        <a:rPr lang="he-IL" sz="1100" dirty="0"/>
                        <a:t>1500</a:t>
                      </a:r>
                    </a:p>
                  </a:txBody>
                  <a:tcPr/>
                </a:tc>
                <a:tc>
                  <a:txBody>
                    <a:bodyPr/>
                    <a:lstStyle/>
                    <a:p>
                      <a:pPr rtl="1"/>
                      <a:r>
                        <a:rPr lang="he-IL" sz="1100" dirty="0"/>
                        <a:t>2500</a:t>
                      </a:r>
                    </a:p>
                  </a:txBody>
                  <a:tcPr/>
                </a:tc>
                <a:extLst>
                  <a:ext uri="{0D108BD9-81ED-4DB2-BD59-A6C34878D82A}">
                    <a16:rowId xmlns:a16="http://schemas.microsoft.com/office/drawing/2014/main" val="10001"/>
                  </a:ext>
                </a:extLst>
              </a:tr>
              <a:tr h="273994">
                <a:tc>
                  <a:txBody>
                    <a:bodyPr/>
                    <a:lstStyle/>
                    <a:p>
                      <a:pPr rtl="1"/>
                      <a:r>
                        <a:rPr lang="en-US" sz="1100" dirty="0"/>
                        <a:t>D</a:t>
                      </a:r>
                      <a:r>
                        <a:rPr lang="he-IL" sz="1100" dirty="0"/>
                        <a:t> – (מק"ג)</a:t>
                      </a:r>
                    </a:p>
                  </a:txBody>
                  <a:tcPr/>
                </a:tc>
                <a:tc>
                  <a:txBody>
                    <a:bodyPr/>
                    <a:lstStyle/>
                    <a:p>
                      <a:pPr rtl="1"/>
                      <a:r>
                        <a:rPr lang="he-IL" sz="1100" dirty="0"/>
                        <a:t>4</a:t>
                      </a:r>
                    </a:p>
                  </a:txBody>
                  <a:tcPr/>
                </a:tc>
                <a:tc>
                  <a:txBody>
                    <a:bodyPr/>
                    <a:lstStyle/>
                    <a:p>
                      <a:pPr rtl="1"/>
                      <a:r>
                        <a:rPr lang="he-IL" sz="1100" dirty="0"/>
                        <a:t>6</a:t>
                      </a:r>
                    </a:p>
                  </a:txBody>
                  <a:tcPr/>
                </a:tc>
                <a:tc>
                  <a:txBody>
                    <a:bodyPr/>
                    <a:lstStyle/>
                    <a:p>
                      <a:pPr rtl="1"/>
                      <a:r>
                        <a:rPr lang="he-IL" sz="1100" dirty="0"/>
                        <a:t>10</a:t>
                      </a:r>
                    </a:p>
                  </a:txBody>
                  <a:tcPr/>
                </a:tc>
                <a:tc>
                  <a:txBody>
                    <a:bodyPr/>
                    <a:lstStyle/>
                    <a:p>
                      <a:pPr rtl="1"/>
                      <a:r>
                        <a:rPr lang="he-IL" sz="1100" dirty="0"/>
                        <a:t>12</a:t>
                      </a:r>
                    </a:p>
                  </a:txBody>
                  <a:tcPr/>
                </a:tc>
                <a:extLst>
                  <a:ext uri="{0D108BD9-81ED-4DB2-BD59-A6C34878D82A}">
                    <a16:rowId xmlns:a16="http://schemas.microsoft.com/office/drawing/2014/main" val="10002"/>
                  </a:ext>
                </a:extLst>
              </a:tr>
              <a:tr h="273994">
                <a:tc>
                  <a:txBody>
                    <a:bodyPr/>
                    <a:lstStyle/>
                    <a:p>
                      <a:pPr rtl="1"/>
                      <a:r>
                        <a:rPr lang="en-US" sz="1100" dirty="0"/>
                        <a:t>E</a:t>
                      </a:r>
                      <a:r>
                        <a:rPr lang="he-IL" sz="1100" baseline="0" dirty="0"/>
                        <a:t> – (מ"ג)</a:t>
                      </a:r>
                      <a:endParaRPr lang="he-IL" sz="1100" dirty="0"/>
                    </a:p>
                  </a:txBody>
                  <a:tcPr/>
                </a:tc>
                <a:tc>
                  <a:txBody>
                    <a:bodyPr/>
                    <a:lstStyle/>
                    <a:p>
                      <a:pPr rtl="1"/>
                      <a:r>
                        <a:rPr lang="he-IL" sz="1100" dirty="0"/>
                        <a:t>14</a:t>
                      </a:r>
                    </a:p>
                  </a:txBody>
                  <a:tcPr/>
                </a:tc>
                <a:tc>
                  <a:txBody>
                    <a:bodyPr/>
                    <a:lstStyle/>
                    <a:p>
                      <a:pPr rtl="1"/>
                      <a:r>
                        <a:rPr lang="he-IL" sz="1100" dirty="0"/>
                        <a:t>22</a:t>
                      </a:r>
                    </a:p>
                  </a:txBody>
                  <a:tcPr/>
                </a:tc>
                <a:tc>
                  <a:txBody>
                    <a:bodyPr/>
                    <a:lstStyle/>
                    <a:p>
                      <a:pPr rtl="1"/>
                      <a:r>
                        <a:rPr lang="he-IL" sz="1100" dirty="0"/>
                        <a:t>35</a:t>
                      </a:r>
                    </a:p>
                  </a:txBody>
                  <a:tcPr/>
                </a:tc>
                <a:tc>
                  <a:txBody>
                    <a:bodyPr/>
                    <a:lstStyle/>
                    <a:p>
                      <a:pPr rtl="1"/>
                      <a:r>
                        <a:rPr lang="he-IL" sz="1100" dirty="0"/>
                        <a:t>50</a:t>
                      </a:r>
                    </a:p>
                  </a:txBody>
                  <a:tcPr/>
                </a:tc>
                <a:extLst>
                  <a:ext uri="{0D108BD9-81ED-4DB2-BD59-A6C34878D82A}">
                    <a16:rowId xmlns:a16="http://schemas.microsoft.com/office/drawing/2014/main" val="10003"/>
                  </a:ext>
                </a:extLst>
              </a:tr>
              <a:tr h="273994">
                <a:tc>
                  <a:txBody>
                    <a:bodyPr/>
                    <a:lstStyle/>
                    <a:p>
                      <a:pPr rtl="1"/>
                      <a:r>
                        <a:rPr lang="en-US" sz="1100" dirty="0"/>
                        <a:t>C</a:t>
                      </a:r>
                      <a:r>
                        <a:rPr lang="he-IL" sz="1100" dirty="0"/>
                        <a:t> – (מ"ג)</a:t>
                      </a:r>
                    </a:p>
                  </a:txBody>
                  <a:tcPr/>
                </a:tc>
                <a:tc>
                  <a:txBody>
                    <a:bodyPr/>
                    <a:lstStyle/>
                    <a:p>
                      <a:pPr rtl="1"/>
                      <a:r>
                        <a:rPr lang="he-IL" sz="1100" dirty="0"/>
                        <a:t>100</a:t>
                      </a:r>
                    </a:p>
                  </a:txBody>
                  <a:tcPr/>
                </a:tc>
                <a:tc>
                  <a:txBody>
                    <a:bodyPr/>
                    <a:lstStyle/>
                    <a:p>
                      <a:pPr rtl="1"/>
                      <a:r>
                        <a:rPr lang="he-IL" sz="1100" dirty="0"/>
                        <a:t>350</a:t>
                      </a:r>
                    </a:p>
                  </a:txBody>
                  <a:tcPr/>
                </a:tc>
                <a:tc>
                  <a:txBody>
                    <a:bodyPr/>
                    <a:lstStyle/>
                    <a:p>
                      <a:pPr rtl="1"/>
                      <a:r>
                        <a:rPr lang="he-IL" sz="1100" dirty="0"/>
                        <a:t>500</a:t>
                      </a:r>
                    </a:p>
                  </a:txBody>
                  <a:tcPr/>
                </a:tc>
                <a:tc>
                  <a:txBody>
                    <a:bodyPr/>
                    <a:lstStyle/>
                    <a:p>
                      <a:pPr rtl="1"/>
                      <a:r>
                        <a:rPr lang="he-IL" sz="1100" dirty="0"/>
                        <a:t>700</a:t>
                      </a:r>
                    </a:p>
                  </a:txBody>
                  <a:tcPr/>
                </a:tc>
                <a:extLst>
                  <a:ext uri="{0D108BD9-81ED-4DB2-BD59-A6C34878D82A}">
                    <a16:rowId xmlns:a16="http://schemas.microsoft.com/office/drawing/2014/main" val="10004"/>
                  </a:ext>
                </a:extLst>
              </a:tr>
              <a:tr h="273994">
                <a:tc>
                  <a:txBody>
                    <a:bodyPr/>
                    <a:lstStyle/>
                    <a:p>
                      <a:pPr rtl="1"/>
                      <a:r>
                        <a:rPr lang="en-US" sz="1100" dirty="0"/>
                        <a:t>B1</a:t>
                      </a:r>
                      <a:r>
                        <a:rPr lang="he-IL" sz="1100" dirty="0"/>
                        <a:t> – תיאמין (מ"ג)</a:t>
                      </a:r>
                    </a:p>
                  </a:txBody>
                  <a:tcPr/>
                </a:tc>
                <a:tc>
                  <a:txBody>
                    <a:bodyPr/>
                    <a:lstStyle/>
                    <a:p>
                      <a:pPr rtl="1"/>
                      <a:r>
                        <a:rPr lang="he-IL" sz="1100" dirty="0"/>
                        <a:t>5</a:t>
                      </a:r>
                    </a:p>
                  </a:txBody>
                  <a:tcPr/>
                </a:tc>
                <a:tc>
                  <a:txBody>
                    <a:bodyPr/>
                    <a:lstStyle/>
                    <a:p>
                      <a:pPr rtl="1"/>
                      <a:r>
                        <a:rPr lang="he-IL" sz="1100" dirty="0"/>
                        <a:t>10</a:t>
                      </a:r>
                    </a:p>
                  </a:txBody>
                  <a:tcPr/>
                </a:tc>
                <a:tc>
                  <a:txBody>
                    <a:bodyPr/>
                    <a:lstStyle/>
                    <a:p>
                      <a:pPr rtl="1"/>
                      <a:r>
                        <a:rPr lang="he-IL" sz="1100" dirty="0"/>
                        <a:t>18</a:t>
                      </a:r>
                    </a:p>
                  </a:txBody>
                  <a:tcPr/>
                </a:tc>
                <a:tc>
                  <a:txBody>
                    <a:bodyPr/>
                    <a:lstStyle/>
                    <a:p>
                      <a:pPr rtl="1"/>
                      <a:r>
                        <a:rPr lang="he-IL" sz="1100" dirty="0"/>
                        <a:t>24</a:t>
                      </a:r>
                    </a:p>
                  </a:txBody>
                  <a:tcPr/>
                </a:tc>
                <a:extLst>
                  <a:ext uri="{0D108BD9-81ED-4DB2-BD59-A6C34878D82A}">
                    <a16:rowId xmlns:a16="http://schemas.microsoft.com/office/drawing/2014/main" val="10005"/>
                  </a:ext>
                </a:extLst>
              </a:tr>
              <a:tr h="273994">
                <a:tc>
                  <a:txBody>
                    <a:bodyPr/>
                    <a:lstStyle/>
                    <a:p>
                      <a:pPr rtl="1"/>
                      <a:r>
                        <a:rPr lang="en-US" sz="1100" dirty="0"/>
                        <a:t>B2</a:t>
                      </a:r>
                      <a:r>
                        <a:rPr lang="he-IL" sz="1100" dirty="0"/>
                        <a:t> – </a:t>
                      </a:r>
                      <a:r>
                        <a:rPr lang="he-IL" sz="1100" dirty="0" err="1"/>
                        <a:t>ריבופלבין</a:t>
                      </a:r>
                      <a:r>
                        <a:rPr lang="he-IL" sz="1100" dirty="0"/>
                        <a:t> (מ"ג)</a:t>
                      </a:r>
                    </a:p>
                  </a:txBody>
                  <a:tcPr/>
                </a:tc>
                <a:tc>
                  <a:txBody>
                    <a:bodyPr/>
                    <a:lstStyle/>
                    <a:p>
                      <a:pPr rtl="1"/>
                      <a:r>
                        <a:rPr lang="he-IL" sz="1100" dirty="0"/>
                        <a:t>5</a:t>
                      </a:r>
                    </a:p>
                  </a:txBody>
                  <a:tcPr/>
                </a:tc>
                <a:tc>
                  <a:txBody>
                    <a:bodyPr/>
                    <a:lstStyle/>
                    <a:p>
                      <a:pPr rtl="1"/>
                      <a:r>
                        <a:rPr lang="he-IL" sz="1100" dirty="0"/>
                        <a:t>10</a:t>
                      </a:r>
                    </a:p>
                  </a:txBody>
                  <a:tcPr/>
                </a:tc>
                <a:tc>
                  <a:txBody>
                    <a:bodyPr/>
                    <a:lstStyle/>
                    <a:p>
                      <a:pPr rtl="1"/>
                      <a:r>
                        <a:rPr lang="he-IL" sz="1100" dirty="0"/>
                        <a:t>18</a:t>
                      </a:r>
                    </a:p>
                  </a:txBody>
                  <a:tcPr/>
                </a:tc>
                <a:tc>
                  <a:txBody>
                    <a:bodyPr/>
                    <a:lstStyle/>
                    <a:p>
                      <a:pPr rtl="1"/>
                      <a:r>
                        <a:rPr lang="he-IL" sz="1100" dirty="0"/>
                        <a:t>24</a:t>
                      </a:r>
                    </a:p>
                  </a:txBody>
                  <a:tcPr/>
                </a:tc>
                <a:extLst>
                  <a:ext uri="{0D108BD9-81ED-4DB2-BD59-A6C34878D82A}">
                    <a16:rowId xmlns:a16="http://schemas.microsoft.com/office/drawing/2014/main" val="10006"/>
                  </a:ext>
                </a:extLst>
              </a:tr>
              <a:tr h="273994">
                <a:tc>
                  <a:txBody>
                    <a:bodyPr/>
                    <a:lstStyle/>
                    <a:p>
                      <a:pPr rtl="1"/>
                      <a:r>
                        <a:rPr lang="en-US" sz="1100" dirty="0"/>
                        <a:t>B3</a:t>
                      </a:r>
                      <a:r>
                        <a:rPr lang="he-IL" sz="1100" dirty="0"/>
                        <a:t> – </a:t>
                      </a:r>
                      <a:r>
                        <a:rPr lang="he-IL" sz="1100" dirty="0" err="1"/>
                        <a:t>ניאצין</a:t>
                      </a:r>
                      <a:r>
                        <a:rPr lang="he-IL" sz="1100" dirty="0"/>
                        <a:t> (מ"ג)</a:t>
                      </a:r>
                    </a:p>
                  </a:txBody>
                  <a:tcPr/>
                </a:tc>
                <a:tc>
                  <a:txBody>
                    <a:bodyPr/>
                    <a:lstStyle/>
                    <a:p>
                      <a:pPr rtl="1"/>
                      <a:r>
                        <a:rPr lang="he-IL" sz="1100" dirty="0"/>
                        <a:t>10</a:t>
                      </a:r>
                    </a:p>
                  </a:txBody>
                  <a:tcPr/>
                </a:tc>
                <a:tc>
                  <a:txBody>
                    <a:bodyPr/>
                    <a:lstStyle/>
                    <a:p>
                      <a:pPr rtl="1"/>
                      <a:r>
                        <a:rPr lang="he-IL" sz="1100" dirty="0"/>
                        <a:t>16</a:t>
                      </a:r>
                    </a:p>
                  </a:txBody>
                  <a:tcPr/>
                </a:tc>
                <a:tc>
                  <a:txBody>
                    <a:bodyPr/>
                    <a:lstStyle/>
                    <a:p>
                      <a:pPr rtl="1"/>
                      <a:r>
                        <a:rPr lang="he-IL" sz="1100" dirty="0"/>
                        <a:t>20</a:t>
                      </a:r>
                    </a:p>
                  </a:txBody>
                  <a:tcPr/>
                </a:tc>
                <a:tc>
                  <a:txBody>
                    <a:bodyPr/>
                    <a:lstStyle/>
                    <a:p>
                      <a:pPr rtl="1"/>
                      <a:r>
                        <a:rPr lang="he-IL" sz="1100" dirty="0"/>
                        <a:t>24</a:t>
                      </a:r>
                    </a:p>
                  </a:txBody>
                  <a:tcPr/>
                </a:tc>
                <a:extLst>
                  <a:ext uri="{0D108BD9-81ED-4DB2-BD59-A6C34878D82A}">
                    <a16:rowId xmlns:a16="http://schemas.microsoft.com/office/drawing/2014/main" val="10007"/>
                  </a:ext>
                </a:extLst>
              </a:tr>
              <a:tr h="273994">
                <a:tc>
                  <a:txBody>
                    <a:bodyPr/>
                    <a:lstStyle/>
                    <a:p>
                      <a:pPr rtl="1"/>
                      <a:r>
                        <a:rPr lang="en-US" sz="1100" dirty="0"/>
                        <a:t> B5 </a:t>
                      </a:r>
                      <a:r>
                        <a:rPr lang="he-IL" sz="1100" dirty="0"/>
                        <a:t> - חומצה </a:t>
                      </a:r>
                      <a:r>
                        <a:rPr lang="he-IL" sz="1100" dirty="0" err="1"/>
                        <a:t>פנטוטנית</a:t>
                      </a:r>
                      <a:r>
                        <a:rPr lang="he-IL" sz="1100" dirty="0"/>
                        <a:t> (מ"ג) </a:t>
                      </a:r>
                    </a:p>
                  </a:txBody>
                  <a:tcPr/>
                </a:tc>
                <a:tc>
                  <a:txBody>
                    <a:bodyPr/>
                    <a:lstStyle/>
                    <a:p>
                      <a:pPr rtl="1"/>
                      <a:r>
                        <a:rPr lang="he-IL" sz="1100" dirty="0"/>
                        <a:t>12</a:t>
                      </a:r>
                    </a:p>
                  </a:txBody>
                  <a:tcPr/>
                </a:tc>
                <a:tc>
                  <a:txBody>
                    <a:bodyPr/>
                    <a:lstStyle/>
                    <a:p>
                      <a:pPr rtl="1"/>
                      <a:r>
                        <a:rPr lang="he-IL" sz="1100" dirty="0"/>
                        <a:t>22</a:t>
                      </a:r>
                    </a:p>
                  </a:txBody>
                  <a:tcPr/>
                </a:tc>
                <a:tc>
                  <a:txBody>
                    <a:bodyPr/>
                    <a:lstStyle/>
                    <a:p>
                      <a:pPr rtl="1"/>
                      <a:r>
                        <a:rPr lang="he-IL" sz="1100" dirty="0"/>
                        <a:t>30</a:t>
                      </a:r>
                    </a:p>
                  </a:txBody>
                  <a:tcPr/>
                </a:tc>
                <a:tc>
                  <a:txBody>
                    <a:bodyPr/>
                    <a:lstStyle/>
                    <a:p>
                      <a:pPr rtl="1"/>
                      <a:r>
                        <a:rPr lang="he-IL" sz="1100" dirty="0"/>
                        <a:t>40</a:t>
                      </a:r>
                    </a:p>
                  </a:txBody>
                  <a:tcPr/>
                </a:tc>
                <a:extLst>
                  <a:ext uri="{0D108BD9-81ED-4DB2-BD59-A6C34878D82A}">
                    <a16:rowId xmlns:a16="http://schemas.microsoft.com/office/drawing/2014/main" val="10008"/>
                  </a:ext>
                </a:extLst>
              </a:tr>
              <a:tr h="273994">
                <a:tc>
                  <a:txBody>
                    <a:bodyPr/>
                    <a:lstStyle/>
                    <a:p>
                      <a:pPr rtl="1"/>
                      <a:r>
                        <a:rPr lang="en-US" sz="1100" dirty="0"/>
                        <a:t>B6</a:t>
                      </a:r>
                      <a:r>
                        <a:rPr lang="he-IL" sz="1100" dirty="0"/>
                        <a:t> – </a:t>
                      </a:r>
                      <a:r>
                        <a:rPr lang="he-IL" sz="1100" dirty="0" err="1"/>
                        <a:t>פרידוקסין</a:t>
                      </a:r>
                      <a:r>
                        <a:rPr lang="he-IL" sz="1100" dirty="0"/>
                        <a:t> (מ"ג)</a:t>
                      </a:r>
                    </a:p>
                  </a:txBody>
                  <a:tcPr/>
                </a:tc>
                <a:tc>
                  <a:txBody>
                    <a:bodyPr/>
                    <a:lstStyle/>
                    <a:p>
                      <a:pPr rtl="1"/>
                      <a:r>
                        <a:rPr lang="he-IL" sz="1100" dirty="0"/>
                        <a:t>6</a:t>
                      </a:r>
                    </a:p>
                  </a:txBody>
                  <a:tcPr/>
                </a:tc>
                <a:tc>
                  <a:txBody>
                    <a:bodyPr/>
                    <a:lstStyle/>
                    <a:p>
                      <a:pPr rtl="1"/>
                      <a:r>
                        <a:rPr lang="he-IL" sz="1100" dirty="0"/>
                        <a:t>11</a:t>
                      </a:r>
                    </a:p>
                  </a:txBody>
                  <a:tcPr/>
                </a:tc>
                <a:tc>
                  <a:txBody>
                    <a:bodyPr/>
                    <a:lstStyle/>
                    <a:p>
                      <a:pPr rtl="1"/>
                      <a:r>
                        <a:rPr lang="he-IL" sz="1100" dirty="0"/>
                        <a:t>18</a:t>
                      </a:r>
                    </a:p>
                  </a:txBody>
                  <a:tcPr/>
                </a:tc>
                <a:tc>
                  <a:txBody>
                    <a:bodyPr/>
                    <a:lstStyle/>
                    <a:p>
                      <a:pPr rtl="1"/>
                      <a:r>
                        <a:rPr lang="he-IL" sz="1100" dirty="0"/>
                        <a:t>25</a:t>
                      </a:r>
                    </a:p>
                  </a:txBody>
                  <a:tcPr/>
                </a:tc>
                <a:extLst>
                  <a:ext uri="{0D108BD9-81ED-4DB2-BD59-A6C34878D82A}">
                    <a16:rowId xmlns:a16="http://schemas.microsoft.com/office/drawing/2014/main" val="10009"/>
                  </a:ext>
                </a:extLst>
              </a:tr>
              <a:tr h="273994">
                <a:tc>
                  <a:txBody>
                    <a:bodyPr/>
                    <a:lstStyle/>
                    <a:p>
                      <a:pPr rtl="1"/>
                      <a:r>
                        <a:rPr lang="en-US" sz="1100" dirty="0"/>
                        <a:t>B8</a:t>
                      </a:r>
                      <a:r>
                        <a:rPr lang="en-US" sz="1100" baseline="0" dirty="0"/>
                        <a:t> </a:t>
                      </a:r>
                      <a:r>
                        <a:rPr lang="he-IL" sz="1100" baseline="0" dirty="0"/>
                        <a:t> - </a:t>
                      </a:r>
                      <a:r>
                        <a:rPr lang="he-IL" sz="1100" baseline="0" dirty="0" err="1"/>
                        <a:t>ביוטין</a:t>
                      </a:r>
                      <a:r>
                        <a:rPr lang="he-IL" sz="1100" baseline="0" dirty="0"/>
                        <a:t> (מק"ג)</a:t>
                      </a:r>
                      <a:endParaRPr lang="he-IL" sz="1100" dirty="0"/>
                    </a:p>
                  </a:txBody>
                  <a:tcPr/>
                </a:tc>
                <a:tc>
                  <a:txBody>
                    <a:bodyPr/>
                    <a:lstStyle/>
                    <a:p>
                      <a:pPr rtl="1"/>
                      <a:r>
                        <a:rPr lang="he-IL" sz="1100" dirty="0"/>
                        <a:t>35</a:t>
                      </a:r>
                    </a:p>
                  </a:txBody>
                  <a:tcPr/>
                </a:tc>
                <a:tc>
                  <a:txBody>
                    <a:bodyPr/>
                    <a:lstStyle/>
                    <a:p>
                      <a:pPr rtl="1"/>
                      <a:r>
                        <a:rPr lang="he-IL" sz="1100" dirty="0"/>
                        <a:t>50</a:t>
                      </a:r>
                    </a:p>
                  </a:txBody>
                  <a:tcPr/>
                </a:tc>
                <a:tc>
                  <a:txBody>
                    <a:bodyPr/>
                    <a:lstStyle/>
                    <a:p>
                      <a:pPr rtl="1"/>
                      <a:r>
                        <a:rPr lang="he-IL" sz="1100" dirty="0"/>
                        <a:t>85</a:t>
                      </a:r>
                    </a:p>
                  </a:txBody>
                  <a:tcPr/>
                </a:tc>
                <a:tc>
                  <a:txBody>
                    <a:bodyPr/>
                    <a:lstStyle/>
                    <a:p>
                      <a:pPr rtl="1"/>
                      <a:r>
                        <a:rPr lang="he-IL" sz="1100" dirty="0"/>
                        <a:t>100</a:t>
                      </a:r>
                    </a:p>
                  </a:txBody>
                  <a:tcPr/>
                </a:tc>
                <a:extLst>
                  <a:ext uri="{0D108BD9-81ED-4DB2-BD59-A6C34878D82A}">
                    <a16:rowId xmlns:a16="http://schemas.microsoft.com/office/drawing/2014/main" val="10010"/>
                  </a:ext>
                </a:extLst>
              </a:tr>
              <a:tr h="273994">
                <a:tc>
                  <a:txBody>
                    <a:bodyPr/>
                    <a:lstStyle/>
                    <a:p>
                      <a:pPr rtl="1"/>
                      <a:r>
                        <a:rPr lang="en-US" sz="1100" dirty="0"/>
                        <a:t>B9</a:t>
                      </a:r>
                      <a:r>
                        <a:rPr lang="he-IL" sz="1100" dirty="0"/>
                        <a:t> – חומצה </a:t>
                      </a:r>
                      <a:r>
                        <a:rPr lang="he-IL" sz="1100" dirty="0" err="1"/>
                        <a:t>פולית</a:t>
                      </a:r>
                      <a:r>
                        <a:rPr lang="he-IL" sz="1100" dirty="0"/>
                        <a:t> (מק"ג)</a:t>
                      </a:r>
                    </a:p>
                  </a:txBody>
                  <a:tcPr/>
                </a:tc>
                <a:tc>
                  <a:txBody>
                    <a:bodyPr/>
                    <a:lstStyle/>
                    <a:p>
                      <a:pPr rtl="1"/>
                      <a:r>
                        <a:rPr lang="he-IL" sz="1100" dirty="0"/>
                        <a:t>100</a:t>
                      </a:r>
                    </a:p>
                  </a:txBody>
                  <a:tcPr/>
                </a:tc>
                <a:tc>
                  <a:txBody>
                    <a:bodyPr/>
                    <a:lstStyle/>
                    <a:p>
                      <a:pPr rtl="1"/>
                      <a:r>
                        <a:rPr lang="he-IL" sz="1100" dirty="0"/>
                        <a:t>150</a:t>
                      </a:r>
                    </a:p>
                  </a:txBody>
                  <a:tcPr/>
                </a:tc>
                <a:tc>
                  <a:txBody>
                    <a:bodyPr/>
                    <a:lstStyle/>
                    <a:p>
                      <a:pPr rtl="1"/>
                      <a:r>
                        <a:rPr lang="he-IL" sz="1100" dirty="0"/>
                        <a:t>200</a:t>
                      </a:r>
                    </a:p>
                  </a:txBody>
                  <a:tcPr/>
                </a:tc>
                <a:tc>
                  <a:txBody>
                    <a:bodyPr/>
                    <a:lstStyle/>
                    <a:p>
                      <a:pPr rtl="1"/>
                      <a:r>
                        <a:rPr lang="he-IL" sz="1100" dirty="0"/>
                        <a:t>220</a:t>
                      </a:r>
                    </a:p>
                  </a:txBody>
                  <a:tcPr/>
                </a:tc>
                <a:extLst>
                  <a:ext uri="{0D108BD9-81ED-4DB2-BD59-A6C34878D82A}">
                    <a16:rowId xmlns:a16="http://schemas.microsoft.com/office/drawing/2014/main" val="10011"/>
                  </a:ext>
                </a:extLst>
              </a:tr>
              <a:tr h="273994">
                <a:tc>
                  <a:txBody>
                    <a:bodyPr/>
                    <a:lstStyle/>
                    <a:p>
                      <a:pPr rtl="1"/>
                      <a:r>
                        <a:rPr lang="en-US" sz="1100" dirty="0"/>
                        <a:t>B12</a:t>
                      </a:r>
                      <a:r>
                        <a:rPr lang="he-IL" sz="1100" dirty="0"/>
                        <a:t> – </a:t>
                      </a:r>
                      <a:r>
                        <a:rPr lang="he-IL" sz="1100" dirty="0" err="1"/>
                        <a:t>ציאנוקובלמין</a:t>
                      </a:r>
                      <a:r>
                        <a:rPr lang="he-IL" sz="1100" dirty="0"/>
                        <a:t> (מק"ג)</a:t>
                      </a:r>
                    </a:p>
                  </a:txBody>
                  <a:tcPr/>
                </a:tc>
                <a:tc>
                  <a:txBody>
                    <a:bodyPr/>
                    <a:lstStyle/>
                    <a:p>
                      <a:pPr rtl="1"/>
                      <a:r>
                        <a:rPr lang="he-IL" sz="1100" dirty="0"/>
                        <a:t>6</a:t>
                      </a:r>
                    </a:p>
                  </a:txBody>
                  <a:tcPr/>
                </a:tc>
                <a:tc>
                  <a:txBody>
                    <a:bodyPr/>
                    <a:lstStyle/>
                    <a:p>
                      <a:pPr rtl="1"/>
                      <a:r>
                        <a:rPr lang="he-IL" sz="1100" dirty="0"/>
                        <a:t>9</a:t>
                      </a:r>
                    </a:p>
                  </a:txBody>
                  <a:tcPr/>
                </a:tc>
                <a:tc>
                  <a:txBody>
                    <a:bodyPr/>
                    <a:lstStyle/>
                    <a:p>
                      <a:pPr rtl="1"/>
                      <a:r>
                        <a:rPr lang="he-IL" sz="1100" dirty="0"/>
                        <a:t>10</a:t>
                      </a:r>
                    </a:p>
                  </a:txBody>
                  <a:tcPr/>
                </a:tc>
                <a:tc>
                  <a:txBody>
                    <a:bodyPr/>
                    <a:lstStyle/>
                    <a:p>
                      <a:pPr rtl="1"/>
                      <a:r>
                        <a:rPr lang="he-IL" sz="1100" dirty="0"/>
                        <a:t>10</a:t>
                      </a:r>
                    </a:p>
                  </a:txBody>
                  <a:tcPr/>
                </a:tc>
                <a:extLst>
                  <a:ext uri="{0D108BD9-81ED-4DB2-BD59-A6C34878D82A}">
                    <a16:rowId xmlns:a16="http://schemas.microsoft.com/office/drawing/2014/main" val="10012"/>
                  </a:ext>
                </a:extLst>
              </a:tr>
              <a:tr h="273994">
                <a:tc>
                  <a:txBody>
                    <a:bodyPr/>
                    <a:lstStyle/>
                    <a:p>
                      <a:pPr rtl="1"/>
                      <a:r>
                        <a:rPr lang="he-IL" sz="1100" dirty="0"/>
                        <a:t>סידן – (מ"ג)</a:t>
                      </a:r>
                    </a:p>
                  </a:txBody>
                  <a:tcPr/>
                </a:tc>
                <a:tc>
                  <a:txBody>
                    <a:bodyPr/>
                    <a:lstStyle/>
                    <a:p>
                      <a:pPr rtl="1"/>
                      <a:r>
                        <a:rPr lang="he-IL" sz="1100" dirty="0"/>
                        <a:t>150</a:t>
                      </a:r>
                    </a:p>
                  </a:txBody>
                  <a:tcPr/>
                </a:tc>
                <a:tc>
                  <a:txBody>
                    <a:bodyPr/>
                    <a:lstStyle/>
                    <a:p>
                      <a:pPr rtl="1"/>
                      <a:r>
                        <a:rPr lang="he-IL" sz="1100" dirty="0"/>
                        <a:t>170</a:t>
                      </a:r>
                    </a:p>
                  </a:txBody>
                  <a:tcPr/>
                </a:tc>
                <a:tc>
                  <a:txBody>
                    <a:bodyPr/>
                    <a:lstStyle/>
                    <a:p>
                      <a:pPr rtl="1"/>
                      <a:r>
                        <a:rPr lang="he-IL" sz="1100" dirty="0"/>
                        <a:t>220</a:t>
                      </a:r>
                    </a:p>
                  </a:txBody>
                  <a:tcPr/>
                </a:tc>
                <a:tc>
                  <a:txBody>
                    <a:bodyPr/>
                    <a:lstStyle/>
                    <a:p>
                      <a:pPr rtl="1"/>
                      <a:r>
                        <a:rPr lang="he-IL" sz="1100" dirty="0"/>
                        <a:t>220</a:t>
                      </a:r>
                    </a:p>
                  </a:txBody>
                  <a:tcPr/>
                </a:tc>
                <a:extLst>
                  <a:ext uri="{0D108BD9-81ED-4DB2-BD59-A6C34878D82A}">
                    <a16:rowId xmlns:a16="http://schemas.microsoft.com/office/drawing/2014/main" val="10013"/>
                  </a:ext>
                </a:extLst>
              </a:tr>
              <a:tr h="273994">
                <a:tc>
                  <a:txBody>
                    <a:bodyPr/>
                    <a:lstStyle/>
                    <a:p>
                      <a:pPr rtl="1"/>
                      <a:r>
                        <a:rPr lang="he-IL" sz="1100" dirty="0"/>
                        <a:t>מגנזיום – (מ"ג)</a:t>
                      </a:r>
                    </a:p>
                  </a:txBody>
                  <a:tcPr/>
                </a:tc>
                <a:tc>
                  <a:txBody>
                    <a:bodyPr/>
                    <a:lstStyle/>
                    <a:p>
                      <a:pPr rtl="1"/>
                      <a:r>
                        <a:rPr lang="he-IL" sz="1100" dirty="0"/>
                        <a:t>60</a:t>
                      </a:r>
                    </a:p>
                  </a:txBody>
                  <a:tcPr/>
                </a:tc>
                <a:tc>
                  <a:txBody>
                    <a:bodyPr/>
                    <a:lstStyle/>
                    <a:p>
                      <a:pPr rtl="1"/>
                      <a:r>
                        <a:rPr lang="he-IL" sz="1100" dirty="0"/>
                        <a:t>85</a:t>
                      </a:r>
                    </a:p>
                  </a:txBody>
                  <a:tcPr/>
                </a:tc>
                <a:tc>
                  <a:txBody>
                    <a:bodyPr/>
                    <a:lstStyle/>
                    <a:p>
                      <a:pPr rtl="1"/>
                      <a:r>
                        <a:rPr lang="he-IL" sz="1100" dirty="0"/>
                        <a:t>110</a:t>
                      </a:r>
                    </a:p>
                  </a:txBody>
                  <a:tcPr/>
                </a:tc>
                <a:tc>
                  <a:txBody>
                    <a:bodyPr/>
                    <a:lstStyle/>
                    <a:p>
                      <a:pPr rtl="1"/>
                      <a:r>
                        <a:rPr lang="he-IL" sz="1100" dirty="0"/>
                        <a:t>110</a:t>
                      </a:r>
                    </a:p>
                  </a:txBody>
                  <a:tcPr/>
                </a:tc>
                <a:extLst>
                  <a:ext uri="{0D108BD9-81ED-4DB2-BD59-A6C34878D82A}">
                    <a16:rowId xmlns:a16="http://schemas.microsoft.com/office/drawing/2014/main" val="10014"/>
                  </a:ext>
                </a:extLst>
              </a:tr>
              <a:tr h="273994">
                <a:tc>
                  <a:txBody>
                    <a:bodyPr/>
                    <a:lstStyle/>
                    <a:p>
                      <a:pPr rtl="1"/>
                      <a:r>
                        <a:rPr lang="he-IL" sz="1100" dirty="0"/>
                        <a:t>ברזל – (מ"ג)</a:t>
                      </a:r>
                    </a:p>
                  </a:txBody>
                  <a:tcPr/>
                </a:tc>
                <a:tc>
                  <a:txBody>
                    <a:bodyPr/>
                    <a:lstStyle/>
                    <a:p>
                      <a:pPr rtl="1"/>
                      <a:r>
                        <a:rPr lang="he-IL" sz="1100" dirty="0"/>
                        <a:t>5</a:t>
                      </a:r>
                    </a:p>
                  </a:txBody>
                  <a:tcPr/>
                </a:tc>
                <a:tc>
                  <a:txBody>
                    <a:bodyPr/>
                    <a:lstStyle/>
                    <a:p>
                      <a:pPr rtl="1"/>
                      <a:r>
                        <a:rPr lang="he-IL" sz="1100" dirty="0"/>
                        <a:t>7</a:t>
                      </a:r>
                    </a:p>
                  </a:txBody>
                  <a:tcPr/>
                </a:tc>
                <a:tc>
                  <a:txBody>
                    <a:bodyPr/>
                    <a:lstStyle/>
                    <a:p>
                      <a:pPr rtl="1"/>
                      <a:r>
                        <a:rPr lang="he-IL" sz="1100" dirty="0"/>
                        <a:t>10</a:t>
                      </a:r>
                    </a:p>
                  </a:txBody>
                  <a:tcPr/>
                </a:tc>
                <a:tc>
                  <a:txBody>
                    <a:bodyPr/>
                    <a:lstStyle/>
                    <a:p>
                      <a:pPr rtl="1"/>
                      <a:r>
                        <a:rPr lang="he-IL" sz="1100" dirty="0"/>
                        <a:t>10</a:t>
                      </a:r>
                    </a:p>
                  </a:txBody>
                  <a:tcPr/>
                </a:tc>
                <a:extLst>
                  <a:ext uri="{0D108BD9-81ED-4DB2-BD59-A6C34878D82A}">
                    <a16:rowId xmlns:a16="http://schemas.microsoft.com/office/drawing/2014/main" val="10015"/>
                  </a:ext>
                </a:extLst>
              </a:tr>
              <a:tr h="273994">
                <a:tc>
                  <a:txBody>
                    <a:bodyPr/>
                    <a:lstStyle/>
                    <a:p>
                      <a:pPr rtl="1"/>
                      <a:r>
                        <a:rPr lang="he-IL" sz="1100" dirty="0"/>
                        <a:t>אבץ – (מ"ג)</a:t>
                      </a:r>
                    </a:p>
                  </a:txBody>
                  <a:tcPr/>
                </a:tc>
                <a:tc>
                  <a:txBody>
                    <a:bodyPr/>
                    <a:lstStyle/>
                    <a:p>
                      <a:pPr rtl="1"/>
                      <a:r>
                        <a:rPr lang="he-IL" sz="1100" dirty="0"/>
                        <a:t>5</a:t>
                      </a:r>
                    </a:p>
                  </a:txBody>
                  <a:tcPr/>
                </a:tc>
                <a:tc>
                  <a:txBody>
                    <a:bodyPr/>
                    <a:lstStyle/>
                    <a:p>
                      <a:pPr rtl="1"/>
                      <a:r>
                        <a:rPr lang="he-IL" sz="1100" dirty="0"/>
                        <a:t>7</a:t>
                      </a:r>
                    </a:p>
                  </a:txBody>
                  <a:tcPr/>
                </a:tc>
                <a:tc>
                  <a:txBody>
                    <a:bodyPr/>
                    <a:lstStyle/>
                    <a:p>
                      <a:pPr rtl="1"/>
                      <a:r>
                        <a:rPr lang="he-IL" sz="1100" dirty="0"/>
                        <a:t>10</a:t>
                      </a:r>
                    </a:p>
                  </a:txBody>
                  <a:tcPr/>
                </a:tc>
                <a:tc>
                  <a:txBody>
                    <a:bodyPr/>
                    <a:lstStyle/>
                    <a:p>
                      <a:pPr rtl="1"/>
                      <a:r>
                        <a:rPr lang="he-IL" sz="1100" dirty="0"/>
                        <a:t>10</a:t>
                      </a:r>
                    </a:p>
                  </a:txBody>
                  <a:tcPr/>
                </a:tc>
                <a:extLst>
                  <a:ext uri="{0D108BD9-81ED-4DB2-BD59-A6C34878D82A}">
                    <a16:rowId xmlns:a16="http://schemas.microsoft.com/office/drawing/2014/main" val="10016"/>
                  </a:ext>
                </a:extLst>
              </a:tr>
              <a:tr h="273994">
                <a:tc>
                  <a:txBody>
                    <a:bodyPr/>
                    <a:lstStyle/>
                    <a:p>
                      <a:pPr rtl="1"/>
                      <a:r>
                        <a:rPr lang="he-IL" sz="1100" dirty="0"/>
                        <a:t>מנגן – (מק"ג)</a:t>
                      </a:r>
                    </a:p>
                  </a:txBody>
                  <a:tcPr/>
                </a:tc>
                <a:tc>
                  <a:txBody>
                    <a:bodyPr/>
                    <a:lstStyle/>
                    <a:p>
                      <a:pPr rtl="1"/>
                      <a:r>
                        <a:rPr lang="he-IL" sz="1100" dirty="0"/>
                        <a:t>300</a:t>
                      </a:r>
                    </a:p>
                  </a:txBody>
                  <a:tcPr/>
                </a:tc>
                <a:tc>
                  <a:txBody>
                    <a:bodyPr/>
                    <a:lstStyle/>
                    <a:p>
                      <a:pPr rtl="1"/>
                      <a:r>
                        <a:rPr lang="he-IL" sz="1100" dirty="0"/>
                        <a:t>450</a:t>
                      </a:r>
                    </a:p>
                  </a:txBody>
                  <a:tcPr/>
                </a:tc>
                <a:tc>
                  <a:txBody>
                    <a:bodyPr/>
                    <a:lstStyle/>
                    <a:p>
                      <a:pPr rtl="1"/>
                      <a:r>
                        <a:rPr lang="he-IL" sz="1100" dirty="0"/>
                        <a:t>850</a:t>
                      </a:r>
                    </a:p>
                  </a:txBody>
                  <a:tcPr/>
                </a:tc>
                <a:tc>
                  <a:txBody>
                    <a:bodyPr/>
                    <a:lstStyle/>
                    <a:p>
                      <a:pPr rtl="1"/>
                      <a:r>
                        <a:rPr lang="he-IL" sz="1100" dirty="0"/>
                        <a:t>1000</a:t>
                      </a:r>
                    </a:p>
                  </a:txBody>
                  <a:tcPr/>
                </a:tc>
                <a:extLst>
                  <a:ext uri="{0D108BD9-81ED-4DB2-BD59-A6C34878D82A}">
                    <a16:rowId xmlns:a16="http://schemas.microsoft.com/office/drawing/2014/main" val="10017"/>
                  </a:ext>
                </a:extLst>
              </a:tr>
              <a:tr h="273994">
                <a:tc>
                  <a:txBody>
                    <a:bodyPr/>
                    <a:lstStyle/>
                    <a:p>
                      <a:pPr rtl="1"/>
                      <a:r>
                        <a:rPr lang="he-IL" sz="1100" dirty="0"/>
                        <a:t>יוד – (מק"ג)</a:t>
                      </a:r>
                    </a:p>
                  </a:txBody>
                  <a:tcPr/>
                </a:tc>
                <a:tc>
                  <a:txBody>
                    <a:bodyPr/>
                    <a:lstStyle/>
                    <a:p>
                      <a:pPr rtl="1"/>
                      <a:r>
                        <a:rPr lang="he-IL" sz="1100" dirty="0"/>
                        <a:t>45</a:t>
                      </a:r>
                    </a:p>
                  </a:txBody>
                  <a:tcPr/>
                </a:tc>
                <a:tc>
                  <a:txBody>
                    <a:bodyPr/>
                    <a:lstStyle/>
                    <a:p>
                      <a:pPr rtl="1"/>
                      <a:r>
                        <a:rPr lang="he-IL" sz="1100" dirty="0"/>
                        <a:t>65</a:t>
                      </a:r>
                    </a:p>
                  </a:txBody>
                  <a:tcPr/>
                </a:tc>
                <a:tc>
                  <a:txBody>
                    <a:bodyPr/>
                    <a:lstStyle/>
                    <a:p>
                      <a:pPr rtl="1"/>
                      <a:r>
                        <a:rPr lang="he-IL" sz="1100" dirty="0"/>
                        <a:t>85</a:t>
                      </a:r>
                    </a:p>
                  </a:txBody>
                  <a:tcPr/>
                </a:tc>
                <a:tc>
                  <a:txBody>
                    <a:bodyPr/>
                    <a:lstStyle/>
                    <a:p>
                      <a:pPr rtl="1"/>
                      <a:r>
                        <a:rPr lang="he-IL" sz="1100" dirty="0"/>
                        <a:t>100</a:t>
                      </a:r>
                    </a:p>
                  </a:txBody>
                  <a:tcPr/>
                </a:tc>
                <a:extLst>
                  <a:ext uri="{0D108BD9-81ED-4DB2-BD59-A6C34878D82A}">
                    <a16:rowId xmlns:a16="http://schemas.microsoft.com/office/drawing/2014/main" val="10018"/>
                  </a:ext>
                </a:extLst>
              </a:tr>
              <a:tr h="273994">
                <a:tc>
                  <a:txBody>
                    <a:bodyPr/>
                    <a:lstStyle/>
                    <a:p>
                      <a:pPr rtl="1"/>
                      <a:r>
                        <a:rPr lang="he-IL" sz="1100" dirty="0"/>
                        <a:t>כרום – (מק"ג)</a:t>
                      </a:r>
                    </a:p>
                  </a:txBody>
                  <a:tcPr/>
                </a:tc>
                <a:tc>
                  <a:txBody>
                    <a:bodyPr/>
                    <a:lstStyle/>
                    <a:p>
                      <a:pPr rtl="1"/>
                      <a:r>
                        <a:rPr lang="he-IL" sz="1100" dirty="0"/>
                        <a:t>16</a:t>
                      </a:r>
                    </a:p>
                  </a:txBody>
                  <a:tcPr/>
                </a:tc>
                <a:tc>
                  <a:txBody>
                    <a:bodyPr/>
                    <a:lstStyle/>
                    <a:p>
                      <a:pPr rtl="1"/>
                      <a:r>
                        <a:rPr lang="he-IL" sz="1100" dirty="0"/>
                        <a:t>24</a:t>
                      </a:r>
                    </a:p>
                  </a:txBody>
                  <a:tcPr/>
                </a:tc>
                <a:tc>
                  <a:txBody>
                    <a:bodyPr/>
                    <a:lstStyle/>
                    <a:p>
                      <a:pPr rtl="1"/>
                      <a:r>
                        <a:rPr lang="he-IL" sz="1100" dirty="0"/>
                        <a:t>28</a:t>
                      </a:r>
                    </a:p>
                  </a:txBody>
                  <a:tcPr/>
                </a:tc>
                <a:tc>
                  <a:txBody>
                    <a:bodyPr/>
                    <a:lstStyle/>
                    <a:p>
                      <a:pPr rtl="1"/>
                      <a:r>
                        <a:rPr lang="he-IL" sz="1100" dirty="0"/>
                        <a:t>30</a:t>
                      </a:r>
                    </a:p>
                  </a:txBody>
                  <a:tcPr/>
                </a:tc>
                <a:extLst>
                  <a:ext uri="{0D108BD9-81ED-4DB2-BD59-A6C34878D82A}">
                    <a16:rowId xmlns:a16="http://schemas.microsoft.com/office/drawing/2014/main" val="10019"/>
                  </a:ext>
                </a:extLst>
              </a:tr>
              <a:tr h="273994">
                <a:tc>
                  <a:txBody>
                    <a:bodyPr/>
                    <a:lstStyle/>
                    <a:p>
                      <a:pPr rtl="1"/>
                      <a:r>
                        <a:rPr lang="he-IL" sz="1100" dirty="0"/>
                        <a:t>סלניום – (מק"ג)</a:t>
                      </a:r>
                    </a:p>
                  </a:txBody>
                  <a:tcPr/>
                </a:tc>
                <a:tc>
                  <a:txBody>
                    <a:bodyPr/>
                    <a:lstStyle/>
                    <a:p>
                      <a:pPr rtl="1"/>
                      <a:r>
                        <a:rPr lang="he-IL" sz="1100" dirty="0"/>
                        <a:t>15</a:t>
                      </a:r>
                    </a:p>
                  </a:txBody>
                  <a:tcPr/>
                </a:tc>
                <a:tc>
                  <a:txBody>
                    <a:bodyPr/>
                    <a:lstStyle/>
                    <a:p>
                      <a:pPr rtl="1"/>
                      <a:r>
                        <a:rPr lang="he-IL" sz="1100" dirty="0"/>
                        <a:t>22</a:t>
                      </a:r>
                    </a:p>
                  </a:txBody>
                  <a:tcPr/>
                </a:tc>
                <a:tc>
                  <a:txBody>
                    <a:bodyPr/>
                    <a:lstStyle/>
                    <a:p>
                      <a:pPr rtl="1"/>
                      <a:r>
                        <a:rPr lang="he-IL" sz="1100" dirty="0"/>
                        <a:t>26</a:t>
                      </a:r>
                    </a:p>
                  </a:txBody>
                  <a:tcPr/>
                </a:tc>
                <a:tc>
                  <a:txBody>
                    <a:bodyPr/>
                    <a:lstStyle/>
                    <a:p>
                      <a:pPr rtl="1"/>
                      <a:r>
                        <a:rPr lang="he-IL" sz="1100" dirty="0"/>
                        <a:t>30</a:t>
                      </a:r>
                    </a:p>
                  </a:txBody>
                  <a:tcPr/>
                </a:tc>
                <a:extLst>
                  <a:ext uri="{0D108BD9-81ED-4DB2-BD59-A6C34878D82A}">
                    <a16:rowId xmlns:a16="http://schemas.microsoft.com/office/drawing/2014/main" val="10020"/>
                  </a:ext>
                </a:extLst>
              </a:tr>
              <a:tr h="273994">
                <a:tc>
                  <a:txBody>
                    <a:bodyPr/>
                    <a:lstStyle/>
                    <a:p>
                      <a:pPr rtl="1"/>
                      <a:r>
                        <a:rPr lang="he-IL" sz="1100" dirty="0"/>
                        <a:t>נחושת – (מק"ג)</a:t>
                      </a:r>
                    </a:p>
                  </a:txBody>
                  <a:tcPr/>
                </a:tc>
                <a:tc>
                  <a:txBody>
                    <a:bodyPr/>
                    <a:lstStyle/>
                    <a:p>
                      <a:pPr rtl="1"/>
                      <a:r>
                        <a:rPr lang="he-IL" sz="1100" dirty="0"/>
                        <a:t>450</a:t>
                      </a:r>
                    </a:p>
                  </a:txBody>
                  <a:tcPr/>
                </a:tc>
                <a:tc>
                  <a:txBody>
                    <a:bodyPr/>
                    <a:lstStyle/>
                    <a:p>
                      <a:pPr rtl="1"/>
                      <a:r>
                        <a:rPr lang="he-IL" sz="1100" dirty="0"/>
                        <a:t>750</a:t>
                      </a:r>
                    </a:p>
                  </a:txBody>
                  <a:tcPr/>
                </a:tc>
                <a:tc>
                  <a:txBody>
                    <a:bodyPr/>
                    <a:lstStyle/>
                    <a:p>
                      <a:pPr rtl="1"/>
                      <a:r>
                        <a:rPr lang="he-IL" sz="1100" dirty="0"/>
                        <a:t>900</a:t>
                      </a:r>
                    </a:p>
                  </a:txBody>
                  <a:tcPr/>
                </a:tc>
                <a:tc>
                  <a:txBody>
                    <a:bodyPr/>
                    <a:lstStyle/>
                    <a:p>
                      <a:pPr rtl="1"/>
                      <a:r>
                        <a:rPr lang="he-IL" sz="1100" dirty="0"/>
                        <a:t>1000</a:t>
                      </a:r>
                    </a:p>
                  </a:txBody>
                  <a:tcPr/>
                </a:tc>
                <a:extLst>
                  <a:ext uri="{0D108BD9-81ED-4DB2-BD59-A6C34878D82A}">
                    <a16:rowId xmlns:a16="http://schemas.microsoft.com/office/drawing/2014/main" val="10021"/>
                  </a:ext>
                </a:extLst>
              </a:tr>
              <a:tr h="273994">
                <a:tc>
                  <a:txBody>
                    <a:bodyPr/>
                    <a:lstStyle/>
                    <a:p>
                      <a:pPr rtl="1"/>
                      <a:r>
                        <a:rPr lang="en-US" sz="1100" dirty="0"/>
                        <a:t> G.L.A</a:t>
                      </a:r>
                      <a:r>
                        <a:rPr lang="he-IL" sz="1100" dirty="0"/>
                        <a:t> – (מ"ג)</a:t>
                      </a:r>
                    </a:p>
                  </a:txBody>
                  <a:tcPr/>
                </a:tc>
                <a:tc>
                  <a:txBody>
                    <a:bodyPr/>
                    <a:lstStyle/>
                    <a:p>
                      <a:pPr rtl="1"/>
                      <a:r>
                        <a:rPr lang="he-IL" sz="1100" dirty="0"/>
                        <a:t>60</a:t>
                      </a:r>
                    </a:p>
                  </a:txBody>
                  <a:tcPr/>
                </a:tc>
                <a:tc>
                  <a:txBody>
                    <a:bodyPr/>
                    <a:lstStyle/>
                    <a:p>
                      <a:pPr rtl="1"/>
                      <a:r>
                        <a:rPr lang="he-IL" sz="1100" dirty="0"/>
                        <a:t>100</a:t>
                      </a:r>
                    </a:p>
                  </a:txBody>
                  <a:tcPr/>
                </a:tc>
                <a:tc>
                  <a:txBody>
                    <a:bodyPr/>
                    <a:lstStyle/>
                    <a:p>
                      <a:pPr rtl="1"/>
                      <a:r>
                        <a:rPr lang="he-IL" sz="1100" dirty="0"/>
                        <a:t>135</a:t>
                      </a:r>
                    </a:p>
                  </a:txBody>
                  <a:tcPr/>
                </a:tc>
                <a:tc>
                  <a:txBody>
                    <a:bodyPr/>
                    <a:lstStyle/>
                    <a:p>
                      <a:pPr rtl="1"/>
                      <a:r>
                        <a:rPr lang="he-IL" sz="1100" dirty="0"/>
                        <a:t>135</a:t>
                      </a:r>
                    </a:p>
                  </a:txBody>
                  <a:tcPr/>
                </a:tc>
                <a:extLst>
                  <a:ext uri="{0D108BD9-81ED-4DB2-BD59-A6C34878D82A}">
                    <a16:rowId xmlns:a16="http://schemas.microsoft.com/office/drawing/2014/main" val="10022"/>
                  </a:ext>
                </a:extLst>
              </a:tr>
              <a:tr h="273994">
                <a:tc>
                  <a:txBody>
                    <a:bodyPr/>
                    <a:lstStyle/>
                    <a:p>
                      <a:pPr rtl="1"/>
                      <a:r>
                        <a:rPr lang="en-US" sz="1100" dirty="0"/>
                        <a:t>E.P.A+D.H.A</a:t>
                      </a:r>
                      <a:r>
                        <a:rPr lang="he-IL" sz="1100" baseline="0" dirty="0"/>
                        <a:t> (מ"ג)</a:t>
                      </a:r>
                      <a:endParaRPr lang="he-IL" sz="1100" dirty="0"/>
                    </a:p>
                  </a:txBody>
                  <a:tcPr/>
                </a:tc>
                <a:tc>
                  <a:txBody>
                    <a:bodyPr/>
                    <a:lstStyle/>
                    <a:p>
                      <a:pPr rtl="1"/>
                      <a:r>
                        <a:rPr lang="he-IL" sz="1100" dirty="0"/>
                        <a:t>500</a:t>
                      </a:r>
                    </a:p>
                  </a:txBody>
                  <a:tcPr/>
                </a:tc>
                <a:tc>
                  <a:txBody>
                    <a:bodyPr/>
                    <a:lstStyle/>
                    <a:p>
                      <a:pPr rtl="1"/>
                      <a:r>
                        <a:rPr lang="he-IL" sz="1100" dirty="0"/>
                        <a:t>700</a:t>
                      </a:r>
                    </a:p>
                  </a:txBody>
                  <a:tcPr/>
                </a:tc>
                <a:tc>
                  <a:txBody>
                    <a:bodyPr/>
                    <a:lstStyle/>
                    <a:p>
                      <a:pPr rtl="1"/>
                      <a:r>
                        <a:rPr lang="he-IL" sz="1100" dirty="0"/>
                        <a:t>900</a:t>
                      </a:r>
                    </a:p>
                  </a:txBody>
                  <a:tcPr/>
                </a:tc>
                <a:tc>
                  <a:txBody>
                    <a:bodyPr/>
                    <a:lstStyle/>
                    <a:p>
                      <a:pPr rtl="1"/>
                      <a:r>
                        <a:rPr lang="he-IL" sz="1100"/>
                        <a:t>1200</a:t>
                      </a:r>
                      <a:endParaRPr lang="he-IL" sz="1100" dirty="0"/>
                    </a:p>
                  </a:txBody>
                  <a:tcPr/>
                </a:tc>
                <a:extLst>
                  <a:ext uri="{0D108BD9-81ED-4DB2-BD59-A6C34878D82A}">
                    <a16:rowId xmlns:a16="http://schemas.microsoft.com/office/drawing/2014/main" val="10023"/>
                  </a:ext>
                </a:extLst>
              </a:tr>
              <a:tr h="267296">
                <a:tc>
                  <a:txBody>
                    <a:bodyPr/>
                    <a:lstStyle/>
                    <a:p>
                      <a:pPr rtl="1"/>
                      <a:endParaRPr lang="he-IL" sz="1100" dirty="0"/>
                    </a:p>
                  </a:txBody>
                  <a:tcPr/>
                </a:tc>
                <a:tc>
                  <a:txBody>
                    <a:bodyPr/>
                    <a:lstStyle/>
                    <a:p>
                      <a:pPr rtl="1"/>
                      <a:endParaRPr lang="he-IL" sz="1100" dirty="0"/>
                    </a:p>
                  </a:txBody>
                  <a:tcPr/>
                </a:tc>
                <a:tc>
                  <a:txBody>
                    <a:bodyPr/>
                    <a:lstStyle/>
                    <a:p>
                      <a:pPr rtl="1"/>
                      <a:endParaRPr lang="he-IL" sz="1100" dirty="0"/>
                    </a:p>
                  </a:txBody>
                  <a:tcPr/>
                </a:tc>
                <a:tc>
                  <a:txBody>
                    <a:bodyPr/>
                    <a:lstStyle/>
                    <a:p>
                      <a:pPr rtl="1"/>
                      <a:endParaRPr lang="he-IL" sz="1100" dirty="0"/>
                    </a:p>
                  </a:txBody>
                  <a:tcPr/>
                </a:tc>
                <a:tc>
                  <a:txBody>
                    <a:bodyPr/>
                    <a:lstStyle/>
                    <a:p>
                      <a:pPr rtl="1"/>
                      <a:endParaRPr lang="he-IL" sz="1100" dirty="0"/>
                    </a:p>
                  </a:txBody>
                  <a:tcPr/>
                </a:tc>
                <a:extLst>
                  <a:ext uri="{0D108BD9-81ED-4DB2-BD59-A6C34878D82A}">
                    <a16:rowId xmlns:a16="http://schemas.microsoft.com/office/drawing/2014/main" val="10024"/>
                  </a:ext>
                </a:extLst>
              </a:tr>
            </a:tbl>
          </a:graphicData>
        </a:graphic>
      </p:graphicFrame>
      <p:sp>
        <p:nvSpPr>
          <p:cNvPr id="6" name="אליפסה 5"/>
          <p:cNvSpPr/>
          <p:nvPr/>
        </p:nvSpPr>
        <p:spPr>
          <a:xfrm rot="20884123">
            <a:off x="-108520" y="5518387"/>
            <a:ext cx="1331640" cy="1368152"/>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טבלת מינונים מומלצת ליום</a:t>
            </a:r>
          </a:p>
        </p:txBody>
      </p:sp>
    </p:spTree>
  </p:cSld>
  <p:clrMapOvr>
    <a:masterClrMapping/>
  </p:clrMapOvr>
  <p:transition/>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8107</TotalTime>
  <Words>2835</Words>
  <Application>Microsoft Office PowerPoint</Application>
  <PresentationFormat>On-screen Show (4:3)</PresentationFormat>
  <Paragraphs>334</Paragraphs>
  <Slides>24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David</vt:lpstr>
      <vt:lpstr>ערכת נושא Office</vt:lpstr>
      <vt:lpstr>          כתיבה: אמיר לוי, נטורופת (N.D) והרבליסט קליני ( (Cl.H      </vt:lpstr>
      <vt:lpstr>האם ילדכם...</vt:lpstr>
      <vt:lpstr>3 קבוצות של תסמינים </vt:lpstr>
      <vt:lpstr>הפרעת קשב וריכוז - ADD</vt:lpstr>
      <vt:lpstr>הפרעת קשב והיפראקטיביות - ADHD </vt:lpstr>
      <vt:lpstr>אימפולסיביות - ADHD + IP</vt:lpstr>
      <vt:lpstr>PowerPoint Presentation</vt:lpstr>
      <vt:lpstr>רטלין/קונצרטה</vt:lpstr>
      <vt:lpstr>ריטלין - תופעות לוואי </vt:lpstr>
      <vt:lpstr>מחקרים על ריטלין</vt:lpstr>
      <vt:lpstr>PowerPoint Presentation</vt:lpstr>
      <vt:lpstr>PowerPoint Presentation</vt:lpstr>
      <vt:lpstr>PowerPoint Presentation</vt:lpstr>
      <vt:lpstr>הרפואה הטבעית מתייחסת לפרמטרים רבים:</vt:lpstr>
      <vt:lpstr>נזקי סוכר מזוקק ומעובד</vt:lpstr>
      <vt:lpstr>סוכרים  - סוכר מזוקק</vt:lpstr>
      <vt:lpstr>פגיעה מחיסונים</vt:lpstr>
      <vt:lpstr>חומצת שומן אומגה 3 (אלפא לינולנית – (Alpha Linolenic Acid</vt:lpstr>
      <vt:lpstr>חומצת שומן אומגה 3 (אלפא לינולנית – (Alpha Linolenic Acid</vt:lpstr>
      <vt:lpstr>הטיפול הטבעי – 15 כללי ברזל </vt:lpstr>
      <vt:lpstr>הטיפול הטבעי – הכנת תכנית עבודה</vt:lpstr>
      <vt:lpstr>הטיפול הטבעי – הכנת תכנית עבודה</vt:lpstr>
      <vt:lpstr>הטיפול הטבעי – הכנת תכנית עבודה</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כתיבה: אמיר לוי, נטורופת (N.D) והרבליסט קליני ( (Cl.H כל הזכויות שמורות ל"רפואה יהודית" אסור לצלם, להעתיק או להפיץ ללא רשות מהמחבר   jewishmedicine.co.il.www</dc:title>
  <dc:creator>Levy</dc:creator>
  <cp:lastModifiedBy>אמיר לוי</cp:lastModifiedBy>
  <cp:revision>96</cp:revision>
  <dcterms:created xsi:type="dcterms:W3CDTF">2016-01-12T16:28:08Z</dcterms:created>
  <dcterms:modified xsi:type="dcterms:W3CDTF">2024-06-02T09:43:55Z</dcterms:modified>
</cp:coreProperties>
</file>