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2"/>
  </p:notesMasterIdLst>
  <p:sldIdLst>
    <p:sldId id="256" r:id="rId2"/>
    <p:sldId id="258" r:id="rId3"/>
    <p:sldId id="282" r:id="rId4"/>
    <p:sldId id="299" r:id="rId5"/>
    <p:sldId id="284" r:id="rId6"/>
    <p:sldId id="286" r:id="rId7"/>
    <p:sldId id="283" r:id="rId8"/>
    <p:sldId id="287" r:id="rId9"/>
    <p:sldId id="288" r:id="rId10"/>
    <p:sldId id="279" r:id="rId11"/>
    <p:sldId id="297" r:id="rId12"/>
    <p:sldId id="298" r:id="rId13"/>
    <p:sldId id="293" r:id="rId14"/>
    <p:sldId id="296" r:id="rId15"/>
    <p:sldId id="278" r:id="rId16"/>
    <p:sldId id="257" r:id="rId17"/>
    <p:sldId id="277" r:id="rId18"/>
    <p:sldId id="280" r:id="rId19"/>
    <p:sldId id="275" r:id="rId20"/>
    <p:sldId id="281" r:id="rId21"/>
    <p:sldId id="276" r:id="rId22"/>
    <p:sldId id="259" r:id="rId23"/>
    <p:sldId id="260" r:id="rId24"/>
    <p:sldId id="289" r:id="rId25"/>
    <p:sldId id="290" r:id="rId26"/>
    <p:sldId id="285" r:id="rId27"/>
    <p:sldId id="300" r:id="rId28"/>
    <p:sldId id="261" r:id="rId29"/>
    <p:sldId id="263" r:id="rId30"/>
    <p:sldId id="274" r:id="rId31"/>
    <p:sldId id="264" r:id="rId32"/>
    <p:sldId id="265" r:id="rId33"/>
    <p:sldId id="267" r:id="rId34"/>
    <p:sldId id="266" r:id="rId35"/>
    <p:sldId id="272" r:id="rId36"/>
    <p:sldId id="269" r:id="rId37"/>
    <p:sldId id="270" r:id="rId38"/>
    <p:sldId id="291" r:id="rId39"/>
    <p:sldId id="268" r:id="rId40"/>
    <p:sldId id="271" r:id="rId4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2" d="100"/>
          <a:sy n="52" d="100"/>
        </p:scale>
        <p:origin x="-1224" y="-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CF72B18-ABA6-4961-81FC-7074E975CA1A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6D75B64-586A-4728-819A-988411974A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698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75B64-586A-4728-819A-988411974A68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7549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75B64-586A-4728-819A-988411974A68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9163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3C2F-5495-4E43-B24E-A1952D402583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059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80F8-44EC-44A1-B00E-191E85F3B0D1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385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155D-D179-42C4-87F1-0A41C0AF4545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4253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D53AE-BAFA-4313-9F4B-D1E55DB0815E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348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D63-AC15-40C2-B4E1-E67385DF0DB2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390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E32D-3ADC-409B-BD3C-03EB2734AD94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4504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75935-5246-4269-96DB-622982B61FF6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181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2B1EA-3625-407E-AC25-40BFF5FB1D56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9549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FC9B9-C14B-4FFB-AAED-264C50C4C473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756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A0DE-DB14-4708-B211-E2217DE92884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4815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208E-CA9D-4DE2-B8F2-DFF8B83671EF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64775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FEB46-3249-4FC8-B844-631145B78256}" type="datetime8">
              <a:rPr lang="he-IL" smtClean="0"/>
              <a:t>05 פברואר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A0591-6FE5-4747-8A78-8D18224610F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050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ebmd.com/vitamins/ai/ingredientmono-1562/agmatine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470025"/>
          </a:xfrm>
        </p:spPr>
        <p:txBody>
          <a:bodyPr>
            <a:normAutofit/>
          </a:bodyPr>
          <a:lstStyle/>
          <a:p>
            <a:r>
              <a:rPr lang="he-IL" sz="6000" dirty="0" smtClean="0">
                <a:latin typeface="Calibri" pitchFamily="34" charset="0"/>
                <a:cs typeface="Calibri" pitchFamily="34" charset="0"/>
              </a:rPr>
              <a:t>דיכאון וחרדות </a:t>
            </a:r>
            <a:endParaRPr lang="he-IL" sz="6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he-IL" dirty="0" smtClean="0">
                <a:solidFill>
                  <a:schemeClr val="tx1"/>
                </a:solidFill>
              </a:rPr>
              <a:t>הדס פדהאל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he-IL" dirty="0" smtClean="0">
                <a:solidFill>
                  <a:schemeClr val="tx1"/>
                </a:solidFill>
              </a:rPr>
              <a:t>הרבליסטית קלינית </a:t>
            </a:r>
            <a:r>
              <a:rPr lang="en-US" dirty="0" smtClean="0">
                <a:solidFill>
                  <a:schemeClr val="tx1"/>
                </a:solidFill>
              </a:rPr>
              <a:t>CL.H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he-IL" dirty="0" smtClean="0">
                <a:solidFill>
                  <a:schemeClr val="tx1"/>
                </a:solidFill>
              </a:rPr>
              <a:t>יועצת לבריאות טבעית עפ"י גישת הרמב"ם</a:t>
            </a:r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708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המערכת העצבית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he-IL" sz="2400" dirty="0" smtClean="0"/>
              <a:t>מערכת העצבים היא מערכת בעלת ספקטרום אינדיבידואלי ותחושתי. </a:t>
            </a:r>
          </a:p>
          <a:p>
            <a:r>
              <a:rPr lang="he-IL" sz="2400" dirty="0" smtClean="0"/>
              <a:t>חולשת מערכת העצבים ,תתבטא בהפרעות של חוסר מצב- הרוח מצבים נפשיים מתנדנדים נוספים וכדו...</a:t>
            </a:r>
          </a:p>
          <a:p>
            <a:r>
              <a:rPr lang="he-IL" sz="2400" dirty="0" smtClean="0"/>
              <a:t>מצבי סטרס פוגעים ישירות בבלוטת האדרנל, ותהליך זה גורם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u="sng" dirty="0" smtClean="0"/>
              <a:t>לירידה בייצור אדרנלין </a:t>
            </a:r>
            <a:r>
              <a:rPr lang="he-IL" sz="2400" dirty="0" smtClean="0"/>
              <a:t>,אשר גורם לתשישות האדרנל.</a:t>
            </a:r>
          </a:p>
          <a:p>
            <a:r>
              <a:rPr lang="he-IL" sz="2400" dirty="0" smtClean="0"/>
              <a:t>כאשר ,לא יתקיים תהליך של שיקום האדרנל או התרוממות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מהמצב ,אנחנו נראה תהליך של חולשת המערכת העצבית .</a:t>
            </a:r>
          </a:p>
          <a:p>
            <a:r>
              <a:rPr lang="he-IL" sz="2400" dirty="0" smtClean="0"/>
              <a:t>בנוסף , </a:t>
            </a:r>
            <a:r>
              <a:rPr lang="he-IL" sz="2400" u="sng" dirty="0" smtClean="0"/>
              <a:t>העדר חומצות אמינו </a:t>
            </a:r>
            <a:r>
              <a:rPr lang="he-IL" sz="2400" dirty="0" smtClean="0"/>
              <a:t>מסוימות יחד עם שילוב </a:t>
            </a:r>
            <a:r>
              <a:rPr lang="he-IL" sz="2400" u="sng" dirty="0" smtClean="0"/>
              <a:t>חסרים של ויטמינים ומינרלים ,</a:t>
            </a:r>
            <a:r>
              <a:rPr lang="he-IL" sz="2400" dirty="0" smtClean="0"/>
              <a:t>אף הם גורמים להרעה במצב זה.</a:t>
            </a:r>
          </a:p>
          <a:p>
            <a:r>
              <a:rPr lang="he-IL" sz="2400" dirty="0" smtClean="0"/>
              <a:t>ולעיתים החסרים גורמים אף למצבי דיכאון, כמו למשל חוסר בוויטמין </a:t>
            </a:r>
            <a:r>
              <a:rPr lang="en-US" sz="2400" dirty="0" smtClean="0"/>
              <a:t>D -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בין הפתולוגיות הנפוצות, יש את מצב החרדה והדיכאון .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071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התקשורת הבין תאית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he-IL" sz="2400" dirty="0" smtClean="0"/>
              <a:t>כאשר מתקיים </a:t>
            </a:r>
            <a:r>
              <a:rPr lang="he-IL" sz="2400" u="sng" dirty="0" smtClean="0"/>
              <a:t>כשל בתקשורת הבין תאית</a:t>
            </a:r>
            <a:r>
              <a:rPr lang="he-IL" sz="2400" dirty="0" smtClean="0"/>
              <a:t>, והמסרים בין התאים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לא עוברים בצורה נכונה, אנו נראה מצב חוסר תקשורת של המערכת העצבית אל המוח .</a:t>
            </a:r>
          </a:p>
          <a:p>
            <a:r>
              <a:rPr lang="he-IL" sz="2400" dirty="0" smtClean="0"/>
              <a:t>ומשם תקשורת לקויה לשאר חלקי הגוף ,וכן פגיעה בייצור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הורמונים ,הולכה עצבית , והעברת מסרים מתא לתא.</a:t>
            </a:r>
          </a:p>
          <a:p>
            <a:r>
              <a:rPr lang="he-IL" sz="2400" u="sng" dirty="0" smtClean="0"/>
              <a:t>במצבי לחץ וסטרס פועלת המערכת בגוף שממוקמת 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במוח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בבלוטת התריס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אברי רבייה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בלוטת יותרת הכליה </a:t>
            </a:r>
          </a:p>
          <a:p>
            <a:r>
              <a:rPr lang="he-IL" sz="2400" dirty="0" smtClean="0"/>
              <a:t>לאחר שהמערכת מופעלת היא מתחילה להפריש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אדרנלין ונוראדרנלין .</a:t>
            </a:r>
            <a:endParaRPr lang="he-IL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049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אדרנלין , נוראדרנלין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310034"/>
            <a:ext cx="8229600" cy="4525963"/>
          </a:xfrm>
        </p:spPr>
        <p:txBody>
          <a:bodyPr>
            <a:normAutofit/>
          </a:bodyPr>
          <a:lstStyle/>
          <a:p>
            <a:r>
              <a:rPr lang="he-IL" sz="2400" dirty="0"/>
              <a:t>אדרנלין </a:t>
            </a:r>
            <a:r>
              <a:rPr lang="he-IL" sz="2400" dirty="0" smtClean="0"/>
              <a:t>נקרא גם</a:t>
            </a:r>
            <a:r>
              <a:rPr lang="he-IL" sz="2400" dirty="0"/>
              <a:t> אפינפרין, </a:t>
            </a:r>
            <a:r>
              <a:rPr lang="he-IL" sz="2400" dirty="0" smtClean="0"/>
              <a:t>זהו הורמון המופרש ומיוצר ע"י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בלוטת יותרת הכליה 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האדרנלין </a:t>
            </a:r>
            <a:r>
              <a:rPr lang="he-IL" sz="2400" dirty="0"/>
              <a:t>הוא נגזרת של חומצות האמינו טירוזין </a:t>
            </a:r>
            <a:r>
              <a:rPr lang="he-IL" sz="2400" dirty="0" smtClean="0"/>
              <a:t>פנילאלנין.</a:t>
            </a:r>
          </a:p>
          <a:p>
            <a:r>
              <a:rPr lang="he-IL" sz="2400" dirty="0" smtClean="0"/>
              <a:t>נוראדרנלין הקרוי גם נוראפינפרין הינו מוליך עצבי המיוצר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בעיקר בגזע המוח ומופרש גם מבלוטת יותרת הכיליה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4</a:t>
            </a:fld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691" y="3239996"/>
            <a:ext cx="6048672" cy="31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3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תהליך כניסה למצב סטרס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וייצור הורמונים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כאשר אדם נכנס למצבי סטרס מתחיל להיווצר מצב של ייצור </a:t>
            </a:r>
            <a:r>
              <a:rPr lang="he-IL" sz="2400" u="sng" dirty="0" smtClean="0"/>
              <a:t>אדרנלין ונוראדרנלין </a:t>
            </a:r>
            <a:r>
              <a:rPr lang="he-IL" sz="2400" dirty="0" smtClean="0"/>
              <a:t>ע"י בלוטת יותרת הכליה (האדרנל) .</a:t>
            </a:r>
          </a:p>
          <a:p>
            <a:r>
              <a:rPr lang="he-IL" sz="2400" dirty="0" smtClean="0"/>
              <a:t>ראשית תחילת הסטרס מזוהה ע"י אברי החישה שלנו המעבירים מידע אל המוח באזור הנקרא אמיגדלה .</a:t>
            </a:r>
          </a:p>
          <a:p>
            <a:r>
              <a:rPr lang="he-IL" sz="2400" dirty="0" smtClean="0"/>
              <a:t>האמיגדלה מאותתת אל </a:t>
            </a:r>
            <a:r>
              <a:rPr lang="he-IL" sz="2400" u="sng" dirty="0" smtClean="0"/>
              <a:t>ההיפותלמוס</a:t>
            </a:r>
            <a:r>
              <a:rPr lang="he-IL" sz="2400" dirty="0" smtClean="0"/>
              <a:t> ומשם הוא מפעיל את המערכת </a:t>
            </a:r>
            <a:r>
              <a:rPr lang="he-IL" sz="2400" u="sng" dirty="0" smtClean="0"/>
              <a:t>ה- </a:t>
            </a:r>
            <a:r>
              <a:rPr lang="he-IL" sz="2400" u="sng" dirty="0" smtClean="0"/>
              <a:t>סימפתטית </a:t>
            </a:r>
            <a:r>
              <a:rPr lang="he-IL" sz="2400" dirty="0" smtClean="0"/>
              <a:t>ומאותת</a:t>
            </a:r>
            <a:r>
              <a:rPr lang="en-US" sz="2400" dirty="0" smtClean="0"/>
              <a:t> </a:t>
            </a:r>
            <a:r>
              <a:rPr lang="he-IL" sz="2400" dirty="0" smtClean="0"/>
              <a:t>לבלוטת האדרנל להפריש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את ההורמונים הבאים: </a:t>
            </a:r>
            <a:r>
              <a:rPr lang="he-IL" sz="2400" u="sng" dirty="0" smtClean="0"/>
              <a:t>קורטיזול ואדרנלין </a:t>
            </a:r>
            <a:r>
              <a:rPr lang="he-IL" sz="2400" u="sng" dirty="0" smtClean="0"/>
              <a:t>.</a:t>
            </a:r>
            <a:endParaRPr lang="he-IL" sz="2400" u="sng" dirty="0" smtClean="0"/>
          </a:p>
          <a:p>
            <a:r>
              <a:rPr lang="he-IL" sz="2400" dirty="0" smtClean="0"/>
              <a:t>האדרנלין זורם בזרם הדם ומאותת לשאר התאים על המצב הקיים. </a:t>
            </a:r>
          </a:p>
          <a:p>
            <a:r>
              <a:rPr lang="he-IL" sz="2400" u="sng" dirty="0" smtClean="0"/>
              <a:t>האדרנלין משנה מצב גוף קיים </a:t>
            </a:r>
            <a:r>
              <a:rPr lang="he-IL" sz="2400" dirty="0" smtClean="0"/>
              <a:t>,בכך שהוא גורם להרחבת </a:t>
            </a:r>
            <a:r>
              <a:rPr lang="he-IL" sz="2400" dirty="0" smtClean="0"/>
              <a:t>אישונים </a:t>
            </a:r>
            <a:r>
              <a:rPr lang="he-IL" sz="2400" dirty="0" smtClean="0"/>
              <a:t>מעלה את קצב פעימות הלב , מעלה פירוק גלוקוז </a:t>
            </a:r>
            <a:r>
              <a:rPr lang="he-IL" sz="2400" dirty="0" smtClean="0"/>
              <a:t>בדם </a:t>
            </a:r>
            <a:r>
              <a:rPr lang="he-IL" sz="2400" dirty="0" smtClean="0"/>
              <a:t>ומאט את פעילות מערכת העיכול.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64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תהליך מצב סטרס וייצור הורמונים</a:t>
            </a:r>
            <a:endParaRPr lang="he-IL" dirty="0"/>
          </a:p>
        </p:txBody>
      </p:sp>
      <p:pic>
        <p:nvPicPr>
          <p:cNvPr id="6" name="מציין מיקום תוכן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68760"/>
            <a:ext cx="8352928" cy="5112568"/>
          </a:xfrm>
        </p:spPr>
      </p:pic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44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סטרס ופגיעה באדרנל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אדרנלין ונוראדרנלין </a:t>
            </a:r>
            <a:r>
              <a:rPr lang="he-IL" sz="2400" dirty="0" smtClean="0"/>
              <a:t>, </a:t>
            </a:r>
            <a:r>
              <a:rPr lang="he-IL" sz="2400" dirty="0" smtClean="0"/>
              <a:t>מעודדים </a:t>
            </a:r>
            <a:r>
              <a:rPr lang="he-IL" sz="2400" dirty="0"/>
              <a:t>תהליך של העברת מסרים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רבים </a:t>
            </a:r>
            <a:r>
              <a:rPr lang="he-IL" sz="2400" dirty="0" smtClean="0"/>
              <a:t>בתאים אחרים </a:t>
            </a:r>
            <a:r>
              <a:rPr lang="he-IL" sz="2400" dirty="0" smtClean="0"/>
              <a:t>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אחראים ל</a:t>
            </a:r>
            <a:r>
              <a:rPr lang="he-IL" sz="2400" dirty="0" smtClean="0"/>
              <a:t>זיהוי </a:t>
            </a:r>
            <a:r>
              <a:rPr lang="he-IL" sz="2400" dirty="0" smtClean="0"/>
              <a:t>תגובת "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הילחם וברח",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(Fight 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Flight)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2400" dirty="0" smtClean="0"/>
              <a:t>התגובה זו במצבי </a:t>
            </a:r>
            <a:r>
              <a:rPr lang="he-IL" sz="2400" dirty="0" smtClean="0"/>
              <a:t>לחץ נקראת גם עומס אלוסטטי /אלוסטאזיס .</a:t>
            </a:r>
          </a:p>
          <a:p>
            <a:r>
              <a:rPr lang="he-IL" sz="2400" dirty="0" smtClean="0"/>
              <a:t>שימוש מתמיד במנגנון זה יגרום </a:t>
            </a:r>
            <a:r>
              <a:rPr lang="he-IL" sz="2400" u="sng" dirty="0" smtClean="0"/>
              <a:t>לשחיקה</a:t>
            </a:r>
            <a:r>
              <a:rPr lang="he-IL" sz="2400" dirty="0" smtClean="0"/>
              <a:t> עד כדי שהגוף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מפסיק בשלב מסוים להקשיב למסרים הנ"ל .</a:t>
            </a:r>
          </a:p>
          <a:p>
            <a:r>
              <a:rPr lang="he-IL" sz="2400" dirty="0" smtClean="0"/>
              <a:t>במצבים אלו נמליץ על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מגנזיום</a:t>
            </a:r>
            <a:r>
              <a:rPr lang="he-IL" sz="2400" dirty="0" smtClean="0"/>
              <a:t> למשל אשר הוא </a:t>
            </a:r>
            <a:r>
              <a:rPr lang="he-IL" sz="2400" dirty="0" smtClean="0"/>
              <a:t>תומך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u="sng" dirty="0" smtClean="0"/>
              <a:t>בבלוטת האדרנל </a:t>
            </a:r>
            <a:r>
              <a:rPr lang="he-IL" sz="2400" dirty="0" smtClean="0"/>
              <a:t>, כמו כן חוסר במגנזיום אף הוא יגרום למצבי חוסר שקט ,דאגה ,חוסר שינה ומצבי אפילפסיה ,אשר הביטוי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הינו בעיקר במערכת העצבית.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838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שחיקת האדרנל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 lnSpcReduction="10000"/>
          </a:bodyPr>
          <a:lstStyle/>
          <a:p>
            <a:r>
              <a:rPr lang="he-IL" sz="2400" dirty="0" smtClean="0"/>
              <a:t>כאשר, המנגון של </a:t>
            </a:r>
            <a:r>
              <a:rPr lang="he-IL" sz="2400" u="sng" dirty="0" smtClean="0"/>
              <a:t>"הילחם או ברח" </a:t>
            </a:r>
            <a:r>
              <a:rPr lang="he-IL" sz="2400" dirty="0" smtClean="0"/>
              <a:t>פועל באופן תמידי ומתקיים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מצב של סטרס מתמשך .</a:t>
            </a:r>
          </a:p>
          <a:p>
            <a:r>
              <a:rPr lang="he-IL" sz="2400" dirty="0" smtClean="0"/>
              <a:t>מופרשות רמות גבוהות של קורטיזול ואדרנלין ,המופרשים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אל זרם הדם והגוף יוצא מאיזון .</a:t>
            </a:r>
          </a:p>
          <a:p>
            <a:r>
              <a:rPr lang="he-IL" sz="2400" dirty="0" smtClean="0"/>
              <a:t>במצב זה נראה רמות נמוכות של הורמוני הסטרס. </a:t>
            </a:r>
          </a:p>
          <a:p>
            <a:r>
              <a:rPr lang="he-IL" sz="2400" dirty="0" smtClean="0"/>
              <a:t>חוסר חמצן בן -תאי הוא הגורם לחוסר פעילות בתקשורת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הבין תאית .</a:t>
            </a:r>
          </a:p>
          <a:p>
            <a:r>
              <a:rPr lang="he-IL" sz="2400" dirty="0" smtClean="0"/>
              <a:t>במצב שחיקת אדרנל, נראה תהליך אשר קיים בו חוסר של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פירוק סוכר וייווצרו רמות גליקמיות גבוהות כי ישנה הפרשה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מוגברת של גלוקוז .</a:t>
            </a:r>
          </a:p>
          <a:p>
            <a:r>
              <a:rPr lang="he-IL" sz="2400" dirty="0" smtClean="0"/>
              <a:t>במצב זה גם נראה שהמערכת התאית נכנסת לפעולה בכל המיקומים שלה במוח כגון בהיפותלמוס שלה במוח , בבלוטת התריס , בלוטת יותרת הכיליה המפרישה אדרנלין ונוראדרנלין.</a:t>
            </a:r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532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המנגון הביולוגי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מנגנון ביולוגי במצבי דיכאון מתפתח שיש חוסר איזון במערכת העצבים המרכזית , חוסר של :סרטונין ,אדרנלין, נוראדרנלין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ודופמין ,חוסר איזון בניהם אף הוא גורם לכך.</a:t>
            </a:r>
          </a:p>
          <a:p>
            <a:r>
              <a:rPr lang="he-IL" sz="2400" u="sng" dirty="0" smtClean="0"/>
              <a:t>סרטונין: </a:t>
            </a:r>
            <a:r>
              <a:rPr lang="he-IL" sz="2400" dirty="0" smtClean="0"/>
              <a:t>בעל השפעה עצבית המשפיעה על תנועתיות המעיים למשל ,כיווץ כלי דם </a:t>
            </a:r>
            <a:r>
              <a:rPr lang="he-IL" sz="2400" dirty="0" smtClean="0"/>
              <a:t>.</a:t>
            </a:r>
            <a:endParaRPr lang="he-IL" sz="2400" dirty="0" smtClean="0"/>
          </a:p>
          <a:p>
            <a:r>
              <a:rPr lang="he-IL" sz="2400" u="sng" dirty="0" smtClean="0"/>
              <a:t>דופמין : </a:t>
            </a:r>
            <a:r>
              <a:rPr lang="he-IL" sz="2400" dirty="0" smtClean="0"/>
              <a:t>מופרש כאשר </a:t>
            </a:r>
            <a:r>
              <a:rPr lang="he-IL" sz="2400" dirty="0" smtClean="0"/>
              <a:t>,אנו </a:t>
            </a:r>
            <a:r>
              <a:rPr lang="he-IL" sz="2400" dirty="0" smtClean="0"/>
              <a:t>מבצעים פעולות </a:t>
            </a:r>
            <a:r>
              <a:rPr lang="he-IL" sz="2400" dirty="0" smtClean="0"/>
              <a:t>מסוימות במהלך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היום הוא </a:t>
            </a:r>
            <a:r>
              <a:rPr lang="he-IL" sz="2400" dirty="0" smtClean="0"/>
              <a:t>מעורר וגורם </a:t>
            </a:r>
            <a:r>
              <a:rPr lang="he-IL" sz="2400" dirty="0" smtClean="0"/>
              <a:t>לתחושת עונג, יש לו תפקידו </a:t>
            </a:r>
            <a:r>
              <a:rPr lang="he-IL" sz="2400" dirty="0" smtClean="0"/>
              <a:t>חשוב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בעיצוב מצב </a:t>
            </a:r>
            <a:r>
              <a:rPr lang="he-IL" sz="2400" dirty="0" smtClean="0"/>
              <a:t>הרוח ,במצבי למידה ,קשב </a:t>
            </a:r>
            <a:r>
              <a:rPr lang="he-IL" sz="2400" dirty="0" smtClean="0"/>
              <a:t>,ריכוז ותכנון </a:t>
            </a:r>
            <a:r>
              <a:rPr lang="he-IL" sz="2400" dirty="0" smtClean="0"/>
              <a:t>פעולות 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כאשר </a:t>
            </a:r>
            <a:r>
              <a:rPr lang="he-IL" sz="2400" dirty="0" smtClean="0"/>
              <a:t>תהיה </a:t>
            </a:r>
            <a:r>
              <a:rPr lang="he-IL" sz="2400" u="sng" dirty="0" smtClean="0"/>
              <a:t>פעילות מופחת ממנו </a:t>
            </a:r>
            <a:r>
              <a:rPr lang="he-IL" sz="2400" dirty="0" smtClean="0"/>
              <a:t>אנו נראה מצבים של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u="sng" dirty="0" smtClean="0"/>
              <a:t>הפרעות קשב וריכוז </a:t>
            </a:r>
            <a:r>
              <a:rPr lang="he-IL" sz="2400" dirty="0" smtClean="0"/>
              <a:t>.</a:t>
            </a:r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407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על קצה המזלג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     סרוטונין ודופמין ...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he-IL" sz="2400" dirty="0" smtClean="0"/>
              <a:t>תפקידו של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הסרוטונין </a:t>
            </a:r>
            <a:r>
              <a:rPr lang="he-IL" sz="2400" dirty="0" smtClean="0"/>
              <a:t>הינו בקרה על מצב הרוח בזמן חרדה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ודיכאון נקרא גם </a:t>
            </a:r>
            <a:r>
              <a:rPr lang="he-IL" sz="2400" u="sng" dirty="0" smtClean="0"/>
              <a:t>הורמון השמחה </a:t>
            </a:r>
            <a:r>
              <a:rPr lang="he-IL" sz="2400" dirty="0" smtClean="0"/>
              <a:t>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בנוסף </a:t>
            </a:r>
            <a:r>
              <a:rPr lang="he-IL" sz="2400" dirty="0" smtClean="0"/>
              <a:t>אחראי על בקרה על שינה והשראת שינה , ותחושת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כאב , ויסות ל"ד </a:t>
            </a:r>
            <a:r>
              <a:rPr lang="he-IL" sz="2400" dirty="0" smtClean="0"/>
              <a:t>,ויסות </a:t>
            </a:r>
            <a:r>
              <a:rPr lang="he-IL" sz="2400" dirty="0" smtClean="0"/>
              <a:t>טמפרטורת </a:t>
            </a:r>
            <a:r>
              <a:rPr lang="he-IL" sz="2400" dirty="0" smtClean="0"/>
              <a:t>גוף.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הסרוטונין </a:t>
            </a:r>
            <a:r>
              <a:rPr lang="he-IL" sz="2400" dirty="0" smtClean="0"/>
              <a:t>הינו מוליך עצבי מרכזי </a:t>
            </a:r>
            <a:r>
              <a:rPr lang="he-IL" sz="2400" dirty="0" smtClean="0"/>
              <a:t>חלקו מיוצר במוח וחלקו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מיוצר </a:t>
            </a:r>
            <a:r>
              <a:rPr lang="he-IL" sz="2400" dirty="0" smtClean="0"/>
              <a:t>במעיים</a:t>
            </a:r>
            <a:r>
              <a:rPr lang="en-US" sz="2400" dirty="0" smtClean="0"/>
              <a:t> </a:t>
            </a:r>
            <a:r>
              <a:rPr lang="he-IL" sz="2400" dirty="0" smtClean="0"/>
              <a:t>.</a:t>
            </a:r>
          </a:p>
          <a:p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דופמין </a:t>
            </a:r>
            <a:r>
              <a:rPr lang="he-IL" sz="2400" dirty="0" smtClean="0"/>
              <a:t>משמש כהורמון ,וכן כמוליך עצבי </a:t>
            </a:r>
            <a:r>
              <a:rPr lang="he-IL" sz="2400" dirty="0" smtClean="0"/>
              <a:t>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יש </a:t>
            </a:r>
            <a:r>
              <a:rPr lang="he-IL" sz="2400" dirty="0" smtClean="0"/>
              <a:t>לו </a:t>
            </a:r>
            <a:r>
              <a:rPr lang="he-IL" sz="2400" dirty="0" smtClean="0"/>
              <a:t>השפעה ישירה </a:t>
            </a:r>
            <a:r>
              <a:rPr lang="he-IL" sz="2400" dirty="0" smtClean="0"/>
              <a:t>על מצבי דיכאון ,מצבי קשב וריכוז , פרקינסון </a:t>
            </a:r>
            <a:r>
              <a:rPr lang="he-IL" sz="2400" dirty="0" smtClean="0"/>
              <a:t>ולמערכת המוטורית </a:t>
            </a:r>
            <a:r>
              <a:rPr lang="he-IL" sz="2400" dirty="0" smtClean="0"/>
              <a:t>בגוף.</a:t>
            </a:r>
          </a:p>
          <a:p>
            <a:r>
              <a:rPr lang="he-IL" sz="2400" dirty="0" smtClean="0"/>
              <a:t>בהתקיים חוסר </a:t>
            </a:r>
            <a:r>
              <a:rPr lang="he-IL" sz="2400" dirty="0" smtClean="0"/>
              <a:t>של דופמין נראה מצב של </a:t>
            </a:r>
            <a:r>
              <a:rPr lang="he-IL" sz="2400" u="sng" dirty="0" smtClean="0"/>
              <a:t>דיכאון מג'ורי </a:t>
            </a:r>
            <a:r>
              <a:rPr lang="he-IL" sz="2400" dirty="0" smtClean="0"/>
              <a:t>.</a:t>
            </a:r>
          </a:p>
          <a:p>
            <a:endParaRPr lang="he-IL" sz="2400" dirty="0" smtClean="0"/>
          </a:p>
          <a:p>
            <a:endParaRPr lang="he-IL" sz="2400" dirty="0" smtClean="0"/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574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על קצה המזלג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     </a:t>
            </a:r>
            <a:r>
              <a:rPr lang="he-IL" dirty="0" smtClean="0"/>
              <a:t>סרוטונין </a:t>
            </a:r>
            <a:r>
              <a:rPr lang="he-IL" dirty="0"/>
              <a:t>ודופמין ...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853136"/>
          </a:xfrm>
        </p:spPr>
        <p:txBody>
          <a:bodyPr>
            <a:noAutofit/>
          </a:bodyPr>
          <a:lstStyle/>
          <a:p>
            <a:r>
              <a:rPr lang="he-IL" sz="2400" u="sng" dirty="0" smtClean="0"/>
              <a:t>מזונות </a:t>
            </a:r>
            <a:r>
              <a:rPr lang="he-IL" sz="2400" u="sng" dirty="0"/>
              <a:t>המעלים סרוטונין ודופמין כגון: </a:t>
            </a:r>
            <a:r>
              <a:rPr lang="en-US" sz="2400" u="sng" dirty="0" smtClean="0"/>
              <a:t/>
            </a:r>
            <a:br>
              <a:rPr lang="en-US" sz="2400" u="sng" dirty="0" smtClean="0"/>
            </a:br>
            <a:r>
              <a:rPr lang="he-IL" sz="2400" dirty="0" smtClean="0"/>
              <a:t>קטניות </a:t>
            </a:r>
            <a:r>
              <a:rPr lang="he-IL" sz="2400" dirty="0"/>
              <a:t>שעועית</a:t>
            </a:r>
            <a:r>
              <a:rPr lang="en-US" sz="2400" dirty="0"/>
              <a:t> </a:t>
            </a:r>
            <a:r>
              <a:rPr lang="he-IL" sz="2400" dirty="0" smtClean="0"/>
              <a:t>לוביה ,מאכלים המכילים </a:t>
            </a:r>
            <a:r>
              <a:rPr lang="he-IL" sz="2400" dirty="0"/>
              <a:t>ויטמינים </a:t>
            </a:r>
            <a:r>
              <a:rPr lang="he-IL" sz="2400" dirty="0" smtClean="0"/>
              <a:t>מקבוצת-</a:t>
            </a:r>
            <a:r>
              <a:rPr lang="en-US" sz="2400" dirty="0" smtClean="0"/>
              <a:t>B</a:t>
            </a:r>
            <a:r>
              <a:rPr lang="he-IL" sz="2400" dirty="0" smtClean="0"/>
              <a:t> </a:t>
            </a:r>
            <a:br>
              <a:rPr lang="he-IL" sz="2400" dirty="0" smtClean="0"/>
            </a:br>
            <a:r>
              <a:rPr lang="he-IL" sz="2400" dirty="0" smtClean="0"/>
              <a:t>בנוסף תפוחים </a:t>
            </a:r>
            <a:r>
              <a:rPr lang="he-IL" sz="2400" dirty="0"/>
              <a:t>,</a:t>
            </a:r>
            <a:r>
              <a:rPr lang="he-IL" sz="2400" dirty="0" smtClean="0"/>
              <a:t>שקדים, גרעיני </a:t>
            </a:r>
            <a:r>
              <a:rPr lang="he-IL" sz="2400" dirty="0"/>
              <a:t>דלעת , בננות ,פירות יער </a:t>
            </a:r>
            <a:r>
              <a:rPr lang="he-IL" sz="2400" dirty="0" smtClean="0"/>
              <a:t>,</a:t>
            </a:r>
            <a:r>
              <a:rPr lang="he-IL" sz="2400" dirty="0" smtClean="0"/>
              <a:t>אגוזים </a:t>
            </a:r>
            <a:r>
              <a:rPr lang="he-IL" sz="2400" dirty="0" smtClean="0"/>
              <a:t>פטריות כמו שיטאקי .</a:t>
            </a:r>
            <a:endParaRPr lang="he-IL" sz="2400" dirty="0"/>
          </a:p>
          <a:p>
            <a:r>
              <a:rPr lang="he-IL" sz="2400" dirty="0" smtClean="0"/>
              <a:t>ישנה </a:t>
            </a:r>
            <a:r>
              <a:rPr lang="he-IL" sz="2400" dirty="0" smtClean="0"/>
              <a:t>חשיבות גבוהה לחומצת אמינו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טירוזין</a:t>
            </a:r>
            <a:r>
              <a:rPr lang="he-IL" sz="2400" dirty="0" smtClean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טירוזין</a:t>
            </a:r>
            <a:r>
              <a:rPr lang="he-IL" sz="2400" dirty="0" smtClean="0"/>
              <a:t> נמצאת בתהליך ייצור הדופמין בשלב הראשוני 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ראשית </a:t>
            </a:r>
            <a:r>
              <a:rPr lang="he-IL" sz="2400" dirty="0"/>
              <a:t>,</a:t>
            </a:r>
            <a:r>
              <a:rPr lang="he-IL" sz="2400" dirty="0" smtClean="0"/>
              <a:t>ח. אמינו טירוזין </a:t>
            </a:r>
            <a:r>
              <a:rPr lang="he-IL" sz="2400" dirty="0" smtClean="0"/>
              <a:t>הופכת </a:t>
            </a:r>
            <a:r>
              <a:rPr lang="he-IL" sz="2400" dirty="0"/>
              <a:t>לחומר הנקרא "דופא" 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שהוא </a:t>
            </a:r>
            <a:r>
              <a:rPr lang="he-IL" sz="2400" dirty="0"/>
              <a:t>קיצור </a:t>
            </a:r>
            <a:r>
              <a:rPr lang="he-IL" sz="2400" dirty="0" smtClean="0"/>
              <a:t>של-</a:t>
            </a:r>
            <a:r>
              <a:rPr lang="en-US" sz="2400" dirty="0" smtClean="0"/>
              <a:t>dihydroxyphenylaline </a:t>
            </a:r>
            <a:r>
              <a:rPr lang="he-IL" sz="2400" dirty="0" smtClean="0"/>
              <a:t> שממנו </a:t>
            </a:r>
            <a:r>
              <a:rPr lang="he-IL" sz="2400" dirty="0"/>
              <a:t>נוצר </a:t>
            </a:r>
            <a:r>
              <a:rPr lang="he-IL" sz="2400" dirty="0" smtClean="0"/>
              <a:t>הדופמין .</a:t>
            </a:r>
          </a:p>
          <a:p>
            <a:r>
              <a:rPr lang="he-IL" sz="2400" dirty="0" smtClean="0"/>
              <a:t>טירוזין הופכת ל-</a:t>
            </a:r>
            <a:r>
              <a:rPr lang="en-US" sz="2400" dirty="0" smtClean="0"/>
              <a:t> </a:t>
            </a:r>
            <a:r>
              <a:rPr lang="he-IL" sz="2400" dirty="0" smtClean="0"/>
              <a:t>"אל דופא "על </a:t>
            </a:r>
            <a:r>
              <a:rPr lang="he-IL" sz="2400" dirty="0"/>
              <a:t>ידי כך </a:t>
            </a:r>
            <a:r>
              <a:rPr lang="he-IL" sz="2400" dirty="0" smtClean="0"/>
              <a:t>שהיא קושרת אליה </a:t>
            </a:r>
            <a:r>
              <a:rPr lang="he-IL" sz="2400" dirty="0"/>
              <a:t>קבוצת </a:t>
            </a:r>
            <a:r>
              <a:rPr lang="he-IL" sz="2400" dirty="0" smtClean="0"/>
              <a:t>הידרוקסיל</a:t>
            </a:r>
            <a:r>
              <a:rPr lang="he-IL" sz="2400" dirty="0"/>
              <a:t> </a:t>
            </a:r>
            <a:r>
              <a:rPr lang="he-IL" sz="2400" dirty="0" smtClean="0"/>
              <a:t>ע"י אנזים מסוים ,לאחר מכן יש איבוד של מולקולת אל דופא ,יחד עם איבוד קבוצת קרבוקסיל בהשפעת האנזים</a:t>
            </a:r>
            <a:r>
              <a:rPr lang="he-IL" sz="2400" dirty="0"/>
              <a:t> </a:t>
            </a:r>
            <a:r>
              <a:rPr lang="he-IL" sz="2400" dirty="0" smtClean="0"/>
              <a:t>דופא -כך דקרבוקסילאז והופכת לדופמין זמין.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026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708920"/>
            <a:ext cx="7227650" cy="3985340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על קצה המזלג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     סרוטונין ודופמין ...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/>
          <a:lstStyle/>
          <a:p>
            <a:r>
              <a:rPr lang="he-IL" sz="2400" dirty="0"/>
              <a:t>במידת הצורך דופמין הופך לנוראדרנלין.</a:t>
            </a:r>
          </a:p>
          <a:p>
            <a:r>
              <a:rPr lang="he-IL" sz="2400" dirty="0"/>
              <a:t>טירוזין קיימת במאכלים כמו</a:t>
            </a:r>
            <a:r>
              <a:rPr lang="en-US" sz="2400" dirty="0"/>
              <a:t>:</a:t>
            </a:r>
            <a:r>
              <a:rPr lang="he-IL" sz="2400" dirty="0"/>
              <a:t>שומשום למשל.</a:t>
            </a:r>
          </a:p>
          <a:p>
            <a:r>
              <a:rPr lang="he-IL" sz="2400" dirty="0" smtClean="0"/>
              <a:t>טירוזין </a:t>
            </a:r>
            <a:r>
              <a:rPr lang="he-IL" sz="2400" dirty="0"/>
              <a:t>נוצרת מחומצת אמינו </a:t>
            </a:r>
            <a:r>
              <a:rPr lang="he-I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פנילאלנין</a:t>
            </a:r>
            <a:r>
              <a:rPr lang="he-IL" sz="2400" dirty="0"/>
              <a:t>.</a:t>
            </a:r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12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9542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פנילאלנין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he-IL" sz="2400" dirty="0" smtClean="0"/>
              <a:t>פנילאלנין היא חומצת אמינו חיונית אשר קיימת רק בתזונה.</a:t>
            </a:r>
          </a:p>
          <a:p>
            <a:r>
              <a:rPr lang="he-IL" sz="2400" dirty="0" smtClean="0"/>
              <a:t>החומצה האמינית הנ"ל </a:t>
            </a:r>
            <a:r>
              <a:rPr lang="he-IL" sz="2400" u="sng" dirty="0" smtClean="0"/>
              <a:t>הופכת לח. אמינו טירוזין </a:t>
            </a:r>
            <a:r>
              <a:rPr lang="he-IL" sz="2400" dirty="0" smtClean="0"/>
              <a:t>אשר חשובה לאיזון מוחי </a:t>
            </a:r>
            <a:r>
              <a:rPr lang="he-IL" sz="2400" dirty="0" smtClean="0"/>
              <a:t>ולתהליך ייצור דופמין.</a:t>
            </a:r>
            <a:endParaRPr lang="he-IL" sz="2400" dirty="0" smtClean="0"/>
          </a:p>
          <a:p>
            <a:r>
              <a:rPr lang="he-IL" sz="2400" u="sng" dirty="0" smtClean="0"/>
              <a:t>מוליכה עצבית את : </a:t>
            </a:r>
            <a:r>
              <a:rPr lang="he-IL" sz="2400" dirty="0" smtClean="0"/>
              <a:t>דופמין</a:t>
            </a:r>
            <a:r>
              <a:rPr lang="he-IL" sz="2400" dirty="0"/>
              <a:t>, אפינפרין </a:t>
            </a:r>
            <a:r>
              <a:rPr lang="he-IL" sz="2400" dirty="0" smtClean="0"/>
              <a:t>ונוראדרנלין.</a:t>
            </a:r>
          </a:p>
          <a:p>
            <a:r>
              <a:rPr lang="he-IL" sz="2400" dirty="0" smtClean="0"/>
              <a:t>חשובה </a:t>
            </a:r>
            <a:r>
              <a:rPr lang="he-IL" sz="2400" dirty="0"/>
              <a:t>לבניית חלבונים </a:t>
            </a:r>
            <a:r>
              <a:rPr lang="he-IL" sz="2400" dirty="0" smtClean="0"/>
              <a:t>בגוף.</a:t>
            </a:r>
            <a:r>
              <a:rPr lang="he-IL" sz="2400" dirty="0"/>
              <a:t> </a:t>
            </a:r>
            <a:endParaRPr lang="he-IL" sz="2400" dirty="0" smtClean="0"/>
          </a:p>
          <a:p>
            <a:r>
              <a:rPr lang="he-IL" sz="2400" dirty="0" smtClean="0"/>
              <a:t>כאשר יהיה חוסר בחומצת האמינו הנ"ל נראה מצבים של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u="sng" dirty="0" smtClean="0"/>
              <a:t>חוסר </a:t>
            </a:r>
            <a:r>
              <a:rPr lang="he-IL" sz="2400" u="sng" dirty="0" smtClean="0"/>
              <a:t>תפקוד תקין של אפינפרין ונוראפינפרין </a:t>
            </a:r>
            <a:r>
              <a:rPr lang="he-IL" sz="2400" u="sng" dirty="0" smtClean="0"/>
              <a:t>ודופמין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 smtClean="0"/>
              <a:t>כמו כן </a:t>
            </a:r>
            <a:r>
              <a:rPr lang="he-IL" sz="2400" u="sng" dirty="0" smtClean="0"/>
              <a:t>בחוסר גם הורמוני בלוטת התריס </a:t>
            </a:r>
            <a:r>
              <a:rPr lang="he-IL" sz="2400" dirty="0" smtClean="0"/>
              <a:t>לא יתפקדו באופן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תקין .</a:t>
            </a:r>
          </a:p>
          <a:p>
            <a:r>
              <a:rPr lang="he-IL" sz="2400" dirty="0" smtClean="0"/>
              <a:t>יש לעיתים </a:t>
            </a:r>
            <a:r>
              <a:rPr lang="he-IL" sz="2400" u="sng" dirty="0" smtClean="0"/>
              <a:t>קשר ישיר </a:t>
            </a:r>
            <a:r>
              <a:rPr lang="he-IL" sz="2400" dirty="0" smtClean="0"/>
              <a:t>בין תת פעילות תריס למצבי דיכאון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וחרדה ,ריכוז ,זיכרון.</a:t>
            </a:r>
          </a:p>
          <a:p>
            <a:r>
              <a:rPr lang="he-IL" sz="2400" u="sng" dirty="0" smtClean="0"/>
              <a:t>נמצאת במזונות </a:t>
            </a:r>
            <a:r>
              <a:rPr lang="he-IL" sz="2400" u="sng" dirty="0" smtClean="0"/>
              <a:t>כמו</a:t>
            </a:r>
            <a:r>
              <a:rPr lang="he-IL" sz="2400" dirty="0" smtClean="0"/>
              <a:t>: סויה</a:t>
            </a:r>
            <a:r>
              <a:rPr lang="he-IL" sz="2400" dirty="0" smtClean="0"/>
              <a:t>, שקדים, אגוזים, חומוס, עדשים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אגוזים</a:t>
            </a:r>
            <a:r>
              <a:rPr lang="he-IL" sz="2400" dirty="0" smtClean="0"/>
              <a:t>, גרעיני דלעת ,מאקה.</a:t>
            </a:r>
          </a:p>
          <a:p>
            <a:endParaRPr lang="he-IL" sz="2400" dirty="0" smtClean="0"/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108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מאקה -</a:t>
            </a:r>
            <a:r>
              <a:rPr lang="en-US" dirty="0" smtClean="0"/>
              <a:t>Lipidium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 smtClean="0"/>
              <a:t>נמצא את הריכוז </a:t>
            </a:r>
            <a:r>
              <a:rPr lang="he-IL" sz="2400" dirty="0"/>
              <a:t>הגבוהה </a:t>
            </a:r>
            <a:r>
              <a:rPr lang="he-IL" sz="2400" dirty="0" smtClean="0"/>
              <a:t>של </a:t>
            </a:r>
            <a:r>
              <a:rPr lang="he-IL" sz="2400" u="sng" dirty="0" smtClean="0"/>
              <a:t>ח. אמינו </a:t>
            </a:r>
            <a:r>
              <a:rPr lang="he-IL" sz="2400" u="sng" dirty="0"/>
              <a:t>פנילאלנין</a:t>
            </a:r>
            <a:r>
              <a:rPr lang="he-IL" sz="2400" dirty="0" smtClean="0"/>
              <a:t> בצמח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הליפדיום </a:t>
            </a:r>
            <a:r>
              <a:rPr lang="he-IL" sz="2400" dirty="0"/>
              <a:t>/מאקה </a:t>
            </a:r>
            <a:r>
              <a:rPr lang="he-IL" sz="2400" dirty="0" smtClean="0"/>
              <a:t>.</a:t>
            </a:r>
            <a:endParaRPr lang="he-IL" sz="2400" dirty="0"/>
          </a:p>
          <a:p>
            <a:r>
              <a:rPr lang="he-IL" sz="2400" dirty="0"/>
              <a:t>נמליץ </a:t>
            </a:r>
            <a:r>
              <a:rPr lang="he-IL" sz="2400" dirty="0" smtClean="0"/>
              <a:t>על נטילת המאקה במצבי </a:t>
            </a:r>
            <a:r>
              <a:rPr lang="he-IL" sz="2400" dirty="0"/>
              <a:t>דיכאון </a:t>
            </a:r>
            <a:r>
              <a:rPr lang="he-IL" sz="2400" dirty="0" smtClean="0"/>
              <a:t>וחרדה בנטילה יומיומית </a:t>
            </a:r>
            <a:r>
              <a:rPr lang="he-IL" sz="2400" dirty="0"/>
              <a:t>.</a:t>
            </a:r>
          </a:p>
          <a:p>
            <a:r>
              <a:rPr lang="he-IL" sz="2400" u="sng" dirty="0"/>
              <a:t>לא ניתן </a:t>
            </a:r>
            <a:r>
              <a:rPr lang="he-IL" sz="2400" dirty="0"/>
              <a:t>במצבים של מחלת פליקטנוריה /</a:t>
            </a:r>
            <a:r>
              <a:rPr lang="en-US" sz="2400" dirty="0"/>
              <a:t>PKU</a:t>
            </a:r>
            <a:r>
              <a:rPr lang="he-IL" sz="2400" dirty="0"/>
              <a:t> –מצב בו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הגוף </a:t>
            </a:r>
            <a:r>
              <a:rPr lang="he-IL" sz="2400" dirty="0"/>
              <a:t>לא מצליח לפרק את חומצת האמינו, מה שעלול </a:t>
            </a:r>
            <a:r>
              <a:rPr lang="he-IL" sz="2400" dirty="0" smtClean="0"/>
              <a:t>לגרום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למחלה </a:t>
            </a:r>
            <a:r>
              <a:rPr lang="he-IL" sz="2400" dirty="0"/>
              <a:t>קשה ואף למוות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מחקרים הראו כי </a:t>
            </a:r>
            <a:r>
              <a:rPr lang="he-IL" sz="2400" dirty="0"/>
              <a:t>המאקה </a:t>
            </a:r>
            <a:r>
              <a:rPr lang="he-IL" sz="2400" u="sng" dirty="0"/>
              <a:t>פועלת על שני אזורים במוח </a:t>
            </a:r>
            <a:r>
              <a:rPr lang="he-IL" sz="2400" dirty="0"/>
              <a:t>(ההיפותלמוס וההיפופיזה) </a:t>
            </a:r>
            <a:r>
              <a:rPr lang="he-IL" sz="2400" dirty="0" smtClean="0"/>
              <a:t>ומסייעת לשיפור </a:t>
            </a:r>
            <a:r>
              <a:rPr lang="he-IL" sz="2400" dirty="0"/>
              <a:t>המיקוד.</a:t>
            </a:r>
          </a:p>
          <a:p>
            <a:r>
              <a:rPr lang="he-IL" sz="2400" dirty="0"/>
              <a:t>במחקר נוסף נמצא כי היא עשויה לשפר את האנרגיה הפיזית והמנטאלית, </a:t>
            </a:r>
            <a:r>
              <a:rPr lang="he-IL" sz="2400" dirty="0" smtClean="0"/>
              <a:t>מפחיתה </a:t>
            </a:r>
            <a:r>
              <a:rPr lang="he-IL" sz="2400" dirty="0"/>
              <a:t>סטרס, </a:t>
            </a:r>
            <a:r>
              <a:rPr lang="he-IL" sz="2400" dirty="0" smtClean="0"/>
              <a:t>ומעוררת פעילות המוחית.</a:t>
            </a:r>
            <a:endParaRPr lang="he-IL" sz="2400" dirty="0"/>
          </a:p>
          <a:p>
            <a:endParaRPr lang="he-IL" sz="2400" dirty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0992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חומצות אימנו נעים להכיר !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sz="2400" dirty="0" smtClean="0"/>
              <a:t>חומצות </a:t>
            </a:r>
            <a:r>
              <a:rPr lang="he-IL" sz="2400" dirty="0" smtClean="0"/>
              <a:t>אמינו, </a:t>
            </a:r>
            <a:r>
              <a:rPr lang="he-IL" sz="2400" dirty="0" smtClean="0"/>
              <a:t>הינן </a:t>
            </a:r>
            <a:r>
              <a:rPr lang="he-IL" sz="2400" u="sng" dirty="0" smtClean="0"/>
              <a:t>אבני הבנייה</a:t>
            </a:r>
            <a:r>
              <a:rPr lang="he-IL" sz="2400" dirty="0" smtClean="0"/>
              <a:t> של החלבון בגופנו .</a:t>
            </a:r>
          </a:p>
          <a:p>
            <a:r>
              <a:rPr lang="he-IL" sz="2400" dirty="0" smtClean="0"/>
              <a:t>הן חיוניות למגוון תפקידים ,ללא חומצות אמינו גוף האדם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אינו מסוגל לתפקד כראוי .</a:t>
            </a:r>
          </a:p>
          <a:p>
            <a:r>
              <a:rPr lang="he-IL" sz="2400" dirty="0" smtClean="0"/>
              <a:t>החל מתהליך ביוכימי שמתרחש בגוף חייב חלבון על מנת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לקיים חיים.</a:t>
            </a:r>
          </a:p>
          <a:p>
            <a:r>
              <a:rPr lang="he-IL" sz="2400" dirty="0" smtClean="0"/>
              <a:t>גופנו משתמש בחומצות האמינו למגוון מטרות </a:t>
            </a:r>
            <a:r>
              <a:rPr lang="he-IL" sz="2400" dirty="0" smtClean="0"/>
              <a:t>.</a:t>
            </a:r>
            <a:endParaRPr lang="he-IL" sz="2400" dirty="0" smtClean="0"/>
          </a:p>
          <a:p>
            <a:r>
              <a:rPr lang="he-IL" sz="2400" dirty="0" smtClean="0"/>
              <a:t>קיימות כ-20 חומצות אמינו </a:t>
            </a:r>
            <a:r>
              <a:rPr lang="he-IL" sz="2400" u="sng" dirty="0" smtClean="0"/>
              <a:t>שנמצאות בחלבון </a:t>
            </a:r>
            <a:r>
              <a:rPr lang="he-IL" sz="2400" dirty="0" smtClean="0"/>
              <a:t>,תשע מהן נחשבות לחיוניות ,בשל כך שגוף האדם אינו יכול לייצר אותן בעצמו והוא חייב לקבל אותן מהמזון .</a:t>
            </a:r>
          </a:p>
          <a:p>
            <a:r>
              <a:rPr lang="he-IL" sz="2400" dirty="0" smtClean="0"/>
              <a:t>על </a:t>
            </a:r>
            <a:r>
              <a:rPr lang="he-IL" sz="2400" dirty="0" smtClean="0"/>
              <a:t>כך </a:t>
            </a:r>
            <a:r>
              <a:rPr lang="he-IL" sz="2400" dirty="0" smtClean="0"/>
              <a:t>,תזונה נכונה ומאוזנת הינה מאוד קריטית לבריאות </a:t>
            </a:r>
            <a:r>
              <a:rPr lang="he-IL" sz="2400" dirty="0" smtClean="0"/>
              <a:t>הכללית. </a:t>
            </a:r>
            <a:endParaRPr lang="he-IL" sz="2400" dirty="0" smtClean="0"/>
          </a:p>
          <a:p>
            <a:r>
              <a:rPr lang="he-IL" sz="2400" u="sng" dirty="0" smtClean="0"/>
              <a:t>חסרים בחומצות אמינו מסוימות יעידו על מצבי דיכאון וחרדה </a:t>
            </a:r>
            <a:r>
              <a:rPr lang="he-IL" sz="2400" dirty="0" smtClean="0"/>
              <a:t>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350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GABA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sz="2600" dirty="0" smtClean="0"/>
              <a:t>גאבא ,הינה חומצת אמינו </a:t>
            </a:r>
            <a:r>
              <a:rPr lang="he-IL" sz="2600" u="sng" dirty="0" smtClean="0"/>
              <a:t>לא </a:t>
            </a:r>
            <a:r>
              <a:rPr lang="he-IL" sz="2600" u="sng" dirty="0"/>
              <a:t>חלבונית </a:t>
            </a:r>
            <a:r>
              <a:rPr lang="he-IL" sz="2600" dirty="0"/>
              <a:t>המופרשת </a:t>
            </a:r>
            <a:r>
              <a:rPr lang="he-IL" sz="2600" dirty="0" smtClean="0"/>
              <a:t>במוח </a:t>
            </a:r>
            <a:r>
              <a:rPr lang="he-IL" sz="2600" dirty="0"/>
              <a:t>באופן </a:t>
            </a:r>
            <a:r>
              <a:rPr lang="he-IL" sz="2600" dirty="0" smtClean="0"/>
              <a:t>טבעי.</a:t>
            </a:r>
          </a:p>
          <a:p>
            <a:r>
              <a:rPr lang="he-IL" sz="2600" dirty="0"/>
              <a:t>הגאבא משמשת </a:t>
            </a:r>
            <a:r>
              <a:rPr lang="he-IL" sz="2600" u="sng" dirty="0"/>
              <a:t>כמוליך עצבי מעכב במערכת העצבים </a:t>
            </a:r>
            <a:r>
              <a:rPr lang="he-IL" sz="2600" dirty="0"/>
              <a:t>המרכזית </a:t>
            </a:r>
            <a:r>
              <a:rPr lang="he-IL" sz="2600" dirty="0" smtClean="0"/>
              <a:t>.</a:t>
            </a:r>
          </a:p>
          <a:p>
            <a:r>
              <a:rPr lang="he-IL" sz="2600" dirty="0" smtClean="0"/>
              <a:t>כמוליכה עצבית היא </a:t>
            </a:r>
            <a:r>
              <a:rPr lang="he-IL" sz="2600" dirty="0"/>
              <a:t>מדכאת מסרים </a:t>
            </a:r>
            <a:r>
              <a:rPr lang="he-IL" sz="2600" dirty="0" smtClean="0"/>
              <a:t>עצביים במוח</a:t>
            </a:r>
            <a:r>
              <a:rPr lang="he-IL" sz="2600" dirty="0"/>
              <a:t>, מה שיוצר רגיעה ואיזון של מערכת העצבים.</a:t>
            </a:r>
          </a:p>
          <a:p>
            <a:r>
              <a:rPr lang="he-IL" sz="2600" dirty="0" smtClean="0"/>
              <a:t>במצבים </a:t>
            </a:r>
            <a:r>
              <a:rPr lang="he-IL" sz="2600" dirty="0"/>
              <a:t>רבים </a:t>
            </a:r>
            <a:r>
              <a:rPr lang="he-IL" sz="2600" dirty="0" smtClean="0"/>
              <a:t>כמו מתח ,סטרס</a:t>
            </a:r>
            <a:r>
              <a:rPr lang="he-IL" sz="2600" dirty="0"/>
              <a:t>, תזונה דלה, חשיפה לרעלים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he-IL" sz="2600" dirty="0" smtClean="0"/>
              <a:t>רבים</a:t>
            </a:r>
            <a:r>
              <a:rPr lang="he-IL" sz="2600" dirty="0"/>
              <a:t>, </a:t>
            </a:r>
            <a:r>
              <a:rPr lang="he-IL" sz="2600" dirty="0" smtClean="0"/>
              <a:t>מצב הורמונלי לא מאוזן נפגע הייצור של גאבא.</a:t>
            </a:r>
          </a:p>
          <a:p>
            <a:r>
              <a:rPr lang="he-IL" sz="2600" dirty="0" smtClean="0"/>
              <a:t>בעקבות כך ,נראה </a:t>
            </a:r>
            <a:r>
              <a:rPr lang="he-IL" sz="2600" dirty="0"/>
              <a:t>תופעות של חרדה, דיכאון, </a:t>
            </a:r>
            <a:r>
              <a:rPr lang="he-IL" sz="2600" dirty="0" smtClean="0"/>
              <a:t>פרכוסים </a:t>
            </a:r>
            <a:r>
              <a:rPr lang="he-IL" sz="2600" dirty="0"/>
              <a:t>ומערכת עצבית רופפת. </a:t>
            </a:r>
            <a:endParaRPr lang="he-IL" sz="2600" dirty="0" smtClean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 smtClean="0"/>
              <a:t> </a:t>
            </a:r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16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869160"/>
            <a:ext cx="3672407" cy="153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he-IL" dirty="0" smtClean="0"/>
              <a:t>מצבי לחץ/סטרס וגלוטמין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 fontScale="25000" lnSpcReduction="20000"/>
          </a:bodyPr>
          <a:lstStyle/>
          <a:p>
            <a:r>
              <a:rPr lang="he-IL" sz="8800" dirty="0" smtClean="0"/>
              <a:t>ג</a:t>
            </a:r>
            <a:r>
              <a:rPr lang="he-IL" sz="9600" dirty="0" smtClean="0"/>
              <a:t>לוטמין הינה </a:t>
            </a:r>
            <a:r>
              <a:rPr lang="he-IL" sz="9600" dirty="0"/>
              <a:t>חומצת אמינו גלוקוגנית, </a:t>
            </a:r>
            <a:r>
              <a:rPr lang="he-IL" sz="9600" dirty="0" smtClean="0"/>
              <a:t>אשר אחראית לקיום </a:t>
            </a:r>
            <a:r>
              <a:rPr lang="he-IL" sz="9600" u="sng" dirty="0" smtClean="0"/>
              <a:t>תהליכים </a:t>
            </a:r>
            <a:r>
              <a:rPr lang="he-IL" sz="9600" u="sng" dirty="0"/>
              <a:t>מטבוליים רבים</a:t>
            </a:r>
            <a:r>
              <a:rPr lang="he-IL" sz="9600" dirty="0"/>
              <a:t>.</a:t>
            </a:r>
          </a:p>
          <a:p>
            <a:r>
              <a:rPr lang="he-IL" sz="9600" dirty="0" smtClean="0"/>
              <a:t>משמשת </a:t>
            </a:r>
            <a:r>
              <a:rPr lang="he-IL" sz="9600" u="sng" dirty="0" smtClean="0"/>
              <a:t>כמקור </a:t>
            </a:r>
            <a:r>
              <a:rPr lang="he-IL" sz="9600" u="sng" dirty="0"/>
              <a:t>אנרגיה </a:t>
            </a:r>
            <a:r>
              <a:rPr lang="he-IL" sz="9600" u="sng" dirty="0" smtClean="0"/>
              <a:t>בצורת </a:t>
            </a:r>
            <a:r>
              <a:rPr lang="he-IL" sz="9600" u="sng" dirty="0"/>
              <a:t>גלוקוז</a:t>
            </a:r>
            <a:r>
              <a:rPr lang="he-IL" sz="9600" dirty="0"/>
              <a:t>, </a:t>
            </a:r>
            <a:r>
              <a:rPr lang="he-IL" sz="9600" dirty="0" smtClean="0"/>
              <a:t>היא </a:t>
            </a:r>
            <a:r>
              <a:rPr lang="he-IL" sz="9600" dirty="0"/>
              <a:t>יכול להמיר </a:t>
            </a:r>
            <a:r>
              <a:rPr lang="he-IL" sz="9600" dirty="0" smtClean="0"/>
              <a:t>את 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he-IL" sz="9600" dirty="0" smtClean="0"/>
              <a:t>הגלוטמין </a:t>
            </a:r>
            <a:r>
              <a:rPr lang="he-IL" sz="9600" dirty="0"/>
              <a:t>לגלוקוז ולספק לגוף את האנרגיה לה הוא זקוק</a:t>
            </a:r>
            <a:r>
              <a:rPr lang="he-IL" sz="9600" dirty="0" smtClean="0"/>
              <a:t>.</a:t>
            </a:r>
            <a:r>
              <a:rPr lang="en-US" sz="9600" dirty="0" smtClean="0"/>
              <a:t/>
            </a:r>
            <a:br>
              <a:rPr lang="en-US" sz="9600" dirty="0" smtClean="0"/>
            </a:br>
            <a:endParaRPr lang="he-IL" sz="9600" dirty="0"/>
          </a:p>
          <a:p>
            <a:r>
              <a:rPr lang="he-IL" sz="9600" dirty="0"/>
              <a:t>חלק מהתאים המתחלקים הכי מהר </a:t>
            </a:r>
            <a:r>
              <a:rPr lang="he-IL" sz="9600" dirty="0" smtClean="0"/>
              <a:t>בגוף, כגון: 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he-IL" sz="9600" dirty="0" smtClean="0"/>
              <a:t>תאי </a:t>
            </a:r>
            <a:r>
              <a:rPr lang="he-IL" sz="9600" dirty="0"/>
              <a:t>הדם </a:t>
            </a:r>
            <a:r>
              <a:rPr lang="he-IL" sz="9600" dirty="0" smtClean="0"/>
              <a:t>הלבנים </a:t>
            </a:r>
            <a:r>
              <a:rPr lang="he-IL" sz="9600" dirty="0" smtClean="0"/>
              <a:t>( לויקוציטים) אשר מסייעים להילחם </a:t>
            </a:r>
            <a:r>
              <a:rPr lang="he-IL" sz="9600" dirty="0" smtClean="0"/>
              <a:t>בזיהומים. </a:t>
            </a:r>
            <a:r>
              <a:rPr lang="en-US" sz="9600" dirty="0"/>
              <a:t/>
            </a:r>
            <a:br>
              <a:rPr lang="en-US" sz="9600" dirty="0"/>
            </a:br>
            <a:r>
              <a:rPr lang="he-IL" sz="9600" dirty="0" smtClean="0"/>
              <a:t>הם מנצלים</a:t>
            </a:r>
            <a:r>
              <a:rPr lang="en-US" sz="9600" dirty="0" smtClean="0"/>
              <a:t> </a:t>
            </a:r>
            <a:r>
              <a:rPr lang="he-IL" sz="9600" dirty="0" smtClean="0"/>
              <a:t>גלוטמין המספק האנרגיה לשכפול </a:t>
            </a:r>
            <a:r>
              <a:rPr lang="he-IL" sz="9600" dirty="0"/>
              <a:t>התאים</a:t>
            </a:r>
            <a:r>
              <a:rPr lang="he-IL" sz="9600" dirty="0" smtClean="0"/>
              <a:t>.</a:t>
            </a:r>
            <a:r>
              <a:rPr lang="en-US" sz="9600" dirty="0" smtClean="0"/>
              <a:t/>
            </a:r>
            <a:br>
              <a:rPr lang="en-US" sz="9600" dirty="0" smtClean="0"/>
            </a:br>
            <a:endParaRPr lang="he-IL" sz="9600" dirty="0"/>
          </a:p>
          <a:p>
            <a:r>
              <a:rPr lang="he-IL" sz="9600" dirty="0" smtClean="0"/>
              <a:t>לגלוטמין יש </a:t>
            </a:r>
            <a:r>
              <a:rPr lang="he-IL" sz="9600" dirty="0"/>
              <a:t>השפעה ישירה על </a:t>
            </a:r>
            <a:r>
              <a:rPr lang="he-IL" sz="9600" dirty="0" smtClean="0"/>
              <a:t>גדילה </a:t>
            </a:r>
            <a:r>
              <a:rPr lang="he-IL" sz="9600" dirty="0"/>
              <a:t>ותפקוד </a:t>
            </a:r>
            <a:r>
              <a:rPr lang="he-IL" sz="9600" dirty="0" smtClean="0"/>
              <a:t>שרירי הגוף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he-IL" sz="9600" dirty="0" smtClean="0"/>
              <a:t>בנוסף </a:t>
            </a:r>
            <a:r>
              <a:rPr lang="he-IL" sz="9600" dirty="0" smtClean="0"/>
              <a:t>על </a:t>
            </a:r>
            <a:r>
              <a:rPr lang="he-IL" sz="9600" dirty="0"/>
              <a:t>בריאות התגובה החיסונית</a:t>
            </a:r>
            <a:r>
              <a:rPr lang="he-IL" sz="9600" dirty="0" smtClean="0"/>
              <a:t>.</a:t>
            </a:r>
          </a:p>
          <a:p>
            <a:r>
              <a:rPr lang="he-IL" sz="9600" dirty="0" smtClean="0"/>
              <a:t>למרות שהגוף מייצר גלוטמין באופן טבעי, </a:t>
            </a:r>
            <a:r>
              <a:rPr lang="he-IL" sz="9600" u="sng" dirty="0" smtClean="0"/>
              <a:t>בזמני לחץ קיצוני</a:t>
            </a:r>
            <a:r>
              <a:rPr lang="he-IL" sz="9600" dirty="0" smtClean="0"/>
              <a:t> 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he-IL" sz="9600" dirty="0" smtClean="0"/>
              <a:t>כמו אימון או מחלה, הגוף עשוי להגיע למצב של מחסור בגלוטמין.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583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גלוטמין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/>
              <a:t>נראה כי </a:t>
            </a:r>
            <a:r>
              <a:rPr lang="he-IL" sz="2400" dirty="0" smtClean="0"/>
              <a:t>כאשר האדם </a:t>
            </a:r>
            <a:r>
              <a:rPr lang="he-IL" sz="2400" dirty="0"/>
              <a:t>בלחץ הוא משחרר את </a:t>
            </a:r>
            <a:r>
              <a:rPr lang="he-IL" sz="2400" u="sng" dirty="0"/>
              <a:t>הורמון הלחץ </a:t>
            </a:r>
            <a:r>
              <a:rPr lang="he-IL" sz="2400" u="sng" dirty="0" smtClean="0"/>
              <a:t>הראשי</a:t>
            </a:r>
            <a:r>
              <a:rPr lang="en-US" sz="2400" u="sng" dirty="0" smtClean="0"/>
              <a:t>:</a:t>
            </a:r>
            <a:r>
              <a:rPr lang="en-US" sz="2400" u="sng" dirty="0"/>
              <a:t/>
            </a:r>
            <a:br>
              <a:rPr lang="en-US" sz="2400" u="sng" dirty="0"/>
            </a:b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קורטיזול</a:t>
            </a:r>
            <a:endParaRPr lang="he-IL" sz="2400" u="sng" dirty="0" smtClean="0"/>
          </a:p>
          <a:p>
            <a:r>
              <a:rPr lang="he-IL" sz="2400" dirty="0" smtClean="0"/>
              <a:t>קורטיזול </a:t>
            </a:r>
            <a:r>
              <a:rPr lang="he-IL" sz="2400" dirty="0"/>
              <a:t>מפחית את רמות האחסון של גלוטמין.</a:t>
            </a:r>
          </a:p>
          <a:p>
            <a:r>
              <a:rPr lang="he-IL" sz="2400" dirty="0"/>
              <a:t>לכן, </a:t>
            </a:r>
            <a:r>
              <a:rPr lang="he-IL" sz="2400" dirty="0" smtClean="0"/>
              <a:t>בזמנים של מצבי לחץ </a:t>
            </a:r>
            <a:r>
              <a:rPr lang="he-IL" sz="2400" dirty="0"/>
              <a:t>חשוב להיות ערים למחסור בגלוטמין.</a:t>
            </a:r>
          </a:p>
          <a:p>
            <a:r>
              <a:rPr lang="he-I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במצבי חרדה נראה רמות גלוטמין נמוכות </a:t>
            </a:r>
            <a:r>
              <a:rPr lang="he-IL" sz="2400" dirty="0"/>
              <a:t>.</a:t>
            </a:r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18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365104"/>
            <a:ext cx="3960440" cy="17281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254101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גלוטמין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u="sng" dirty="0"/>
              <a:t>סימנים למחסור בגלוטמין:</a:t>
            </a:r>
          </a:p>
          <a:p>
            <a:r>
              <a:rPr lang="he-IL" sz="2400" dirty="0"/>
              <a:t>חרדה</a:t>
            </a:r>
          </a:p>
          <a:p>
            <a:r>
              <a:rPr lang="he-IL" sz="2400" dirty="0"/>
              <a:t>מערכת חיסונית מוחלשת</a:t>
            </a:r>
          </a:p>
          <a:p>
            <a:r>
              <a:rPr lang="he-IL" sz="2400" dirty="0"/>
              <a:t>עצירות או שלשול</a:t>
            </a:r>
          </a:p>
          <a:p>
            <a:r>
              <a:rPr lang="he-IL" sz="2400" dirty="0"/>
              <a:t>להלן רשימה חלקית של מקורות טבעיים של גלוטמין: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עוף</a:t>
            </a:r>
            <a:r>
              <a:rPr lang="he-IL" sz="2400" dirty="0"/>
              <a:t>, דג, כרוב, תרד, טופו, עדשים </a:t>
            </a:r>
            <a:r>
              <a:rPr lang="he-IL" sz="2400" dirty="0" smtClean="0"/>
              <a:t>שעועית.</a:t>
            </a:r>
          </a:p>
          <a:p>
            <a:r>
              <a:rPr lang="he-IL" sz="2400" dirty="0" smtClean="0"/>
              <a:t>צריכה </a:t>
            </a:r>
            <a:r>
              <a:rPr lang="he-IL" sz="2400" dirty="0"/>
              <a:t>תזונתית </a:t>
            </a:r>
            <a:r>
              <a:rPr lang="he-IL" sz="2400" dirty="0" smtClean="0"/>
              <a:t>מומלצת של </a:t>
            </a:r>
            <a:r>
              <a:rPr lang="he-IL" sz="2400" dirty="0"/>
              <a:t>גלוטמין היא בין בערך 3-6 גרם </a:t>
            </a:r>
            <a:r>
              <a:rPr lang="he-IL" sz="2400" dirty="0" smtClean="0"/>
              <a:t>ליום.</a:t>
            </a:r>
            <a:endParaRPr lang="he-IL" sz="2400" dirty="0"/>
          </a:p>
          <a:p>
            <a:pPr marL="0" indent="0">
              <a:buNone/>
            </a:pPr>
            <a:r>
              <a:rPr lang="he-IL" dirty="0"/>
              <a:t/>
            </a:r>
            <a:br>
              <a:rPr lang="he-IL" dirty="0"/>
            </a:br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521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גורמים לדיכאון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 smtClean="0"/>
              <a:t>הגורם האמיתי לדיכאון משתנה ממטופל למטופל .</a:t>
            </a:r>
          </a:p>
          <a:p>
            <a:r>
              <a:rPr lang="he-IL" sz="2400" dirty="0" smtClean="0"/>
              <a:t>ייתכן כי מקור הבעיה תהיה </a:t>
            </a:r>
            <a:r>
              <a:rPr lang="he-IL" sz="2400" u="sng" dirty="0" smtClean="0"/>
              <a:t>תסמונת המעי הדליף </a:t>
            </a:r>
            <a:r>
              <a:rPr lang="he-IL" sz="2400" dirty="0" smtClean="0"/>
              <a:t>למשל ,אשר מפעיל את המערכת החיסונית או חוסר ספיגה במעיים.</a:t>
            </a:r>
          </a:p>
          <a:p>
            <a:r>
              <a:rPr lang="he-IL" sz="2400" dirty="0" smtClean="0"/>
              <a:t>יש מצב בו הגורם יהיה </a:t>
            </a:r>
            <a:r>
              <a:rPr lang="he-IL" sz="2400" u="sng" dirty="0" smtClean="0"/>
              <a:t>ייצור נוגדים לבלוטת התריס</a:t>
            </a:r>
            <a:r>
              <a:rPr lang="he-IL" sz="2400" dirty="0" smtClean="0"/>
              <a:t> אשר יגרום לחוסר תפקוד הבלוטה ויוביל לדיכאון.</a:t>
            </a:r>
          </a:p>
          <a:p>
            <a:r>
              <a:rPr lang="he-IL" sz="2400" u="sng" dirty="0" smtClean="0"/>
              <a:t>חסרים של ויטמינים כגון</a:t>
            </a:r>
            <a:r>
              <a:rPr lang="he-IL" sz="2400" dirty="0" smtClean="0"/>
              <a:t>: </a:t>
            </a:r>
            <a:r>
              <a:rPr lang="en-US" sz="2400" dirty="0" smtClean="0"/>
              <a:t>B12</a:t>
            </a:r>
            <a:r>
              <a:rPr lang="he-IL" sz="2400" dirty="0" smtClean="0"/>
              <a:t>,חומצה פולית , אומגה 3, ויטמין </a:t>
            </a:r>
            <a:r>
              <a:rPr lang="en-US" sz="2400" dirty="0" smtClean="0"/>
              <a:t>D</a:t>
            </a:r>
            <a:r>
              <a:rPr lang="he-IL" sz="2400" dirty="0" smtClean="0"/>
              <a:t> משנים את חיידקי </a:t>
            </a:r>
            <a:r>
              <a:rPr lang="he-IL" sz="2400" dirty="0" smtClean="0"/>
              <a:t>פלורת המעיים 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מצבי </a:t>
            </a:r>
            <a:r>
              <a:rPr lang="he-IL" sz="2400" u="sng" dirty="0" smtClean="0"/>
              <a:t>חוסר של חומצה פולית </a:t>
            </a:r>
            <a:r>
              <a:rPr lang="he-IL" sz="2400" u="sng" dirty="0" smtClean="0"/>
              <a:t>-</a:t>
            </a:r>
            <a:r>
              <a:rPr lang="he-IL" sz="2400" dirty="0" smtClean="0"/>
              <a:t>למשל </a:t>
            </a:r>
            <a:r>
              <a:rPr lang="he-IL" sz="2400" dirty="0" smtClean="0"/>
              <a:t>חיוני מאוד לתפקוד המוח.</a:t>
            </a:r>
          </a:p>
          <a:p>
            <a:r>
              <a:rPr lang="he-IL" sz="2400" dirty="0" smtClean="0"/>
              <a:t>במצבי </a:t>
            </a:r>
            <a:r>
              <a:rPr lang="he-IL" sz="2400" u="sng" dirty="0" smtClean="0"/>
              <a:t>חוסר של ויטמין -</a:t>
            </a:r>
            <a:r>
              <a:rPr lang="en-US" sz="2400" u="sng" dirty="0" smtClean="0"/>
              <a:t>D</a:t>
            </a:r>
            <a:r>
              <a:rPr lang="he-IL" sz="2400" dirty="0" smtClean="0"/>
              <a:t> </a:t>
            </a:r>
            <a:r>
              <a:rPr lang="he-IL" sz="2400" dirty="0" smtClean="0"/>
              <a:t>נראה</a:t>
            </a:r>
            <a:r>
              <a:rPr lang="he-IL" sz="2400" dirty="0" smtClean="0"/>
              <a:t> </a:t>
            </a:r>
            <a:r>
              <a:rPr lang="he-IL" sz="2400" dirty="0" smtClean="0"/>
              <a:t>קשר ישיר למחשבות דיכאוניות ואובדניות ,ובנוסף העדר חשיפה לשמש .</a:t>
            </a:r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418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דיכאון -אבחון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he-IL" sz="2400" dirty="0" smtClean="0"/>
              <a:t>מצב דיכאון </a:t>
            </a:r>
            <a:r>
              <a:rPr lang="he-IL" sz="2400" dirty="0"/>
              <a:t>זהו המצב הכי פחות מאובחן .</a:t>
            </a:r>
          </a:p>
          <a:p>
            <a:r>
              <a:rPr lang="he-IL" sz="2400" dirty="0"/>
              <a:t>מצב זה ,לא יעבור או ייפתר לבד מעצמו ללא התמודדות .</a:t>
            </a:r>
          </a:p>
          <a:p>
            <a:r>
              <a:rPr lang="he-IL" sz="2400" u="sng" dirty="0"/>
              <a:t>במצבי דיכאון נראה את הסימפטומים הבאים 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ירידה במצב הרוח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עצבות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תסכול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ירידה בעיסוק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פגיעה בתאבון או ההיפך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/>
              <a:t>חוסר שקט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הפרעות שינה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קושי להירדם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674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דיכאון -אבחון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/>
          </a:bodyPr>
          <a:lstStyle/>
          <a:p>
            <a:r>
              <a:rPr lang="he-IL" sz="2400" u="sng" dirty="0" smtClean="0"/>
              <a:t>המשך סימפטומים: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התעוררות בלילה או ההפך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שינה מרובה מחוסר אנרגיה ועייפות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תחושות של חוסר ביטחון ואשמה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 smtClean="0"/>
          </a:p>
          <a:p>
            <a:r>
              <a:rPr lang="he-IL" sz="2400" dirty="0" smtClean="0"/>
              <a:t>ביטוי של דיכאון יהיה גם גופני </a:t>
            </a:r>
            <a:r>
              <a:rPr lang="he-IL" sz="2400" dirty="0" smtClean="0"/>
              <a:t>למשל</a:t>
            </a:r>
            <a:r>
              <a:rPr lang="he-IL" sz="2400" dirty="0" smtClean="0"/>
              <a:t>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אדם </a:t>
            </a:r>
            <a:r>
              <a:rPr lang="he-IL" sz="2400" dirty="0" smtClean="0"/>
              <a:t>שמפנה את </a:t>
            </a:r>
            <a:r>
              <a:rPr lang="he-IL" sz="2400" dirty="0" smtClean="0"/>
              <a:t>הדיכאון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כלפי פנימה </a:t>
            </a:r>
            <a:r>
              <a:rPr lang="he-IL" sz="2400" dirty="0" smtClean="0"/>
              <a:t>נראה אצלו ביטויים של חולאים מסוימים .</a:t>
            </a:r>
          </a:p>
          <a:p>
            <a:r>
              <a:rPr lang="he-IL" sz="2400" dirty="0" smtClean="0"/>
              <a:t>ביטוי דיכאון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כלפי חוץ </a:t>
            </a:r>
            <a:r>
              <a:rPr lang="he-IL" sz="2400" dirty="0" smtClean="0"/>
              <a:t>נראה מצב שבו תהיה תוקפנות ועצבנות .</a:t>
            </a:r>
          </a:p>
          <a:p>
            <a:r>
              <a:rPr lang="he-IL" sz="2400" dirty="0" smtClean="0"/>
              <a:t>לעתים המצב יהיה משולב.</a:t>
            </a:r>
          </a:p>
          <a:p>
            <a:r>
              <a:rPr lang="he-IL" sz="2400" dirty="0" smtClean="0"/>
              <a:t>חומרת הדיכאון, נמדדת עפ"י רמת התפקוד של המטופל ורמת שיתוף הפעולה.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643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רמות דיכאון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u="sng" dirty="0" smtClean="0"/>
              <a:t>מדדי רמות דיכאון:</a:t>
            </a:r>
            <a:endParaRPr lang="en-US" sz="2400" u="sng" dirty="0" smtClean="0"/>
          </a:p>
          <a:p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דיכאון קל : </a:t>
            </a:r>
            <a:r>
              <a:rPr lang="he-IL" sz="2400" dirty="0" smtClean="0"/>
              <a:t>מצב בו חלק קטן מהתחושות והתנהלות של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החיים </a:t>
            </a:r>
            <a:r>
              <a:rPr lang="he-IL" sz="2400" dirty="0" smtClean="0"/>
              <a:t>במצב הנ"ל </a:t>
            </a:r>
            <a:r>
              <a:rPr lang="he-IL" sz="2400" dirty="0" smtClean="0"/>
              <a:t>.</a:t>
            </a:r>
            <a:endParaRPr lang="he-IL" sz="2400" dirty="0" smtClean="0"/>
          </a:p>
          <a:p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דיכאון בינוני : </a:t>
            </a:r>
            <a:r>
              <a:rPr lang="he-IL" sz="2400" dirty="0" smtClean="0"/>
              <a:t>קושי שתופס יותר מקום ,נראה יותר מתסמין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אחד אך נראה תפקוד יומיומי בסיסי .</a:t>
            </a:r>
          </a:p>
          <a:p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דיכאון חמור: </a:t>
            </a:r>
            <a:r>
              <a:rPr lang="he-IL" sz="2400" dirty="0" smtClean="0"/>
              <a:t>דיכאון מג'ורי , נראה קושי בתפקוד יומיומי 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אדם לא עובד ,לא יוצא מהמיטה ובמצב זה יש צורך בטיפול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רב מערכתי 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572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הפרעות חרדה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הפרעת חרדה זוהי תגובת חירום טבעית של הגוף למצב סכנה. </a:t>
            </a:r>
          </a:p>
          <a:p>
            <a:r>
              <a:rPr lang="he-IL" sz="2400" dirty="0" smtClean="0"/>
              <a:t>הבעיה מתחילה כאשר התגובה לא פרופורציונלית לאיום הרגשי.</a:t>
            </a:r>
          </a:p>
          <a:p>
            <a:r>
              <a:rPr lang="he-IL" sz="2400" b="1" u="sng" dirty="0" smtClean="0"/>
              <a:t>קיימים מופעי חרדה שונים - וקיימות רמות חומרה שונות : </a:t>
            </a:r>
          </a:p>
          <a:p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הפרעות חרדה כללית-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2400" dirty="0" smtClean="0"/>
              <a:t>מתאפיינת בדאגנות מופרזת מחשבות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מה יקרה במידה ו...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קושי להתרכז במהלך היום בגלל מחשבות ,עייפות פיזית גדולה הפרעות שינה ,קושי להירדם ,ההתעוררות בלילה ,דופק </a:t>
            </a:r>
            <a:r>
              <a:rPr lang="he-IL" sz="2400" dirty="0" smtClean="0"/>
              <a:t>מהיר תחושה </a:t>
            </a:r>
            <a:r>
              <a:rPr lang="he-IL" sz="2400" dirty="0" smtClean="0"/>
              <a:t>בגוף עם גל חרדה שתכף שמשהו מגיע .</a:t>
            </a:r>
          </a:p>
          <a:p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OCD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he-IL" sz="2400" dirty="0" smtClean="0"/>
              <a:t>ריבוי מחשבות טורדניות ,אובססיביות עם הכרח לעשות משהו פיזי ,שייתן תחושה של שליטה על המצב הקיים כמו למשל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(לנעול </a:t>
            </a:r>
            <a:r>
              <a:rPr lang="he-IL" sz="2400" dirty="0" smtClean="0"/>
              <a:t>את הדלת 3 פעמים).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08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הפרעות חרדה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PTSD</a:t>
            </a:r>
            <a:r>
              <a:rPr lang="he-IL" sz="2400" dirty="0" smtClean="0"/>
              <a:t>- הפרעת דחק פוסט טראומתית ,זוהי הפרעת חרדה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מורכבת שנובעת </a:t>
            </a:r>
            <a:r>
              <a:rPr lang="he-IL" sz="2400" dirty="0" smtClean="0"/>
              <a:t>מחוויה ,של </a:t>
            </a:r>
            <a:r>
              <a:rPr lang="he-IL" sz="2400" dirty="0" smtClean="0"/>
              <a:t>אירוע שמסכן את השלמות הפיסית והנפשית של המטופל </a:t>
            </a:r>
            <a:r>
              <a:rPr lang="he-IL" sz="2400" dirty="0" smtClean="0"/>
              <a:t>(לדוג</a:t>
            </a:r>
            <a:r>
              <a:rPr lang="he-IL" sz="2400" dirty="0" smtClean="0"/>
              <a:t>' :שוד , מלחמה, פיגוע ,התעללות).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חלק מהאירוע נשאר בתודעה והמטופל לא מצליח להתקדם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הלאה .</a:t>
            </a:r>
          </a:p>
          <a:p>
            <a:r>
              <a:rPr lang="he-IL" sz="2400" dirty="0" smtClean="0"/>
              <a:t>יחד עם הדריכות יש קושי להיות בחיים ויש קושי שנזכרים בסיטואציה , </a:t>
            </a:r>
            <a:r>
              <a:rPr lang="he-IL" sz="2400" dirty="0" smtClean="0"/>
              <a:t>אופן הטיפול במצב זה יהיה </a:t>
            </a:r>
            <a:r>
              <a:rPr lang="he-IL" sz="2400" dirty="0" smtClean="0"/>
              <a:t>מורכב .</a:t>
            </a:r>
          </a:p>
          <a:p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אינסומניה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2400" dirty="0" smtClean="0"/>
              <a:t>- קושי הרדמות בשל </a:t>
            </a:r>
            <a:r>
              <a:rPr lang="he-IL" sz="2400" dirty="0" smtClean="0"/>
              <a:t>,מצב </a:t>
            </a:r>
            <a:r>
              <a:rPr lang="he-IL" sz="2400" dirty="0" smtClean="0"/>
              <a:t>שאדם מושך מצב ערות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מעבר ליכולות שלו ואז הגוף מפריש קורטיזול ואין אפשרות להירדם.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לעיתים קושי השינה יהיה בשל ריבוי קפאין , או בשל מחשבות טורדניות ויש התעוררות לעיתים תכופות בלילה ,וקושי לתפקד במהלך היום.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484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תסמיני חרדה כללים 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r>
              <a:rPr lang="he-IL" sz="2400" u="sng" dirty="0" smtClean="0"/>
              <a:t>במצבים של תסמיני חרדה נראה: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יובש פה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הטלת שתן מרובה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אי שקט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 smtClean="0"/>
              <a:t>נדודי שינה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כאבי בטן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כאבי ראש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רגלים רועדות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עייפות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עצבנות </a:t>
            </a:r>
          </a:p>
          <a:p>
            <a:r>
              <a:rPr lang="he-IL" sz="2400" dirty="0" smtClean="0"/>
              <a:t>כאשר מצב החרדה לא יהיה פתיר ,השלב הבא יהיה מצב </a:t>
            </a:r>
            <a:r>
              <a:rPr lang="he-IL" sz="2400" dirty="0" smtClean="0"/>
              <a:t>בו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החרדה </a:t>
            </a:r>
            <a:r>
              <a:rPr lang="he-IL" sz="2400" dirty="0" smtClean="0"/>
              <a:t>תשפיע על האיברים בגוף אשר יגרמו </a:t>
            </a:r>
            <a:r>
              <a:rPr lang="he-IL" sz="2400" u="sng" dirty="0" smtClean="0"/>
              <a:t>למחלות כרוניות </a:t>
            </a:r>
            <a:r>
              <a:rPr lang="he-IL" sz="2400" dirty="0" smtClean="0"/>
              <a:t>.</a:t>
            </a:r>
          </a:p>
          <a:p>
            <a:r>
              <a:rPr lang="he-IL" sz="2400" u="sng" dirty="0" smtClean="0"/>
              <a:t>בד"כ </a:t>
            </a:r>
            <a:r>
              <a:rPr lang="he-IL" sz="2400" dirty="0" smtClean="0"/>
              <a:t>דיכאון וחרדה יבואו יחד - המטרה תהיה לחזק את המערכת העצבית.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3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טיפול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הטיפול בחרדה יכלול הרגעת המטופל והקשבה </a:t>
            </a:r>
          </a:p>
          <a:p>
            <a:r>
              <a:rPr lang="he-IL" sz="2400" dirty="0" smtClean="0"/>
              <a:t>נמליץ על צמחים מתאימים כגון היומולוס ועוד..</a:t>
            </a:r>
          </a:p>
          <a:p>
            <a:r>
              <a:rPr lang="he-IL" sz="2400" dirty="0" smtClean="0"/>
              <a:t>הרפיות, נשימות ,דמיון מודרך</a:t>
            </a:r>
          </a:p>
          <a:p>
            <a:r>
              <a:rPr lang="he-IL" sz="2400" dirty="0" smtClean="0"/>
              <a:t>נטילת חומצות אמינו כתוסף למשל ארגנין וליזין .</a:t>
            </a:r>
          </a:p>
          <a:p>
            <a:r>
              <a:rPr lang="he-IL" sz="2400" dirty="0" smtClean="0"/>
              <a:t>הקפדה על תפריט מאוזן </a:t>
            </a:r>
          </a:p>
          <a:p>
            <a:r>
              <a:rPr lang="he-IL" sz="2400" dirty="0" smtClean="0"/>
              <a:t>מזונות אשר מכילים חומצות אמינו מאזנות </a:t>
            </a:r>
          </a:p>
          <a:p>
            <a:r>
              <a:rPr lang="he-IL" sz="2400" dirty="0" smtClean="0"/>
              <a:t>ללא כל מאכלים המכילים קפאין וכד'..</a:t>
            </a:r>
          </a:p>
          <a:p>
            <a:r>
              <a:rPr lang="he-IL" sz="2400" dirty="0" smtClean="0"/>
              <a:t>שינה טובה </a:t>
            </a:r>
          </a:p>
          <a:p>
            <a:r>
              <a:rPr lang="he-IL" sz="2400" dirty="0" smtClean="0"/>
              <a:t>ריפוי בעיסוק </a:t>
            </a:r>
          </a:p>
          <a:p>
            <a:r>
              <a:rPr lang="he-IL" sz="2400" dirty="0" smtClean="0"/>
              <a:t>תוספי תזונה כגון: מגנזיום, ויטמין </a:t>
            </a:r>
            <a:r>
              <a:rPr lang="en-US" sz="2400" dirty="0" smtClean="0"/>
              <a:t>D</a:t>
            </a:r>
            <a:endParaRPr lang="he-IL" sz="2400" dirty="0" smtClean="0"/>
          </a:p>
          <a:p>
            <a:pPr marL="0" indent="0">
              <a:buNone/>
            </a:pP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0968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ויטמין </a:t>
            </a:r>
            <a:r>
              <a:rPr lang="en-US" dirty="0" smtClean="0"/>
              <a:t>D</a:t>
            </a:r>
            <a:r>
              <a:rPr lang="he-IL" dirty="0" smtClean="0"/>
              <a:t> והשפעתו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על מצבי דיכאון וחרדות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 fontScale="92500" lnSpcReduction="20000"/>
          </a:bodyPr>
          <a:lstStyle/>
          <a:p>
            <a:r>
              <a:rPr lang="he-IL" sz="2600" dirty="0" smtClean="0"/>
              <a:t>העדר ויטמין </a:t>
            </a:r>
            <a:r>
              <a:rPr lang="en-US" sz="2600" dirty="0" smtClean="0"/>
              <a:t>D</a:t>
            </a:r>
            <a:r>
              <a:rPr lang="he-IL" sz="2600" dirty="0" smtClean="0"/>
              <a:t> ,גורם לעליה במצבי דיכאון .</a:t>
            </a:r>
          </a:p>
          <a:p>
            <a:r>
              <a:rPr lang="he-IL" sz="2600" dirty="0" smtClean="0"/>
              <a:t>נוכחות כמות</a:t>
            </a:r>
            <a:r>
              <a:rPr lang="he-IL" sz="2600" dirty="0" smtClean="0"/>
              <a:t> מוגברת </a:t>
            </a:r>
            <a:r>
              <a:rPr lang="he-IL" sz="2600" dirty="0" smtClean="0"/>
              <a:t>של </a:t>
            </a:r>
            <a:r>
              <a:rPr lang="he-IL" sz="2600" dirty="0" smtClean="0"/>
              <a:t>ויטמין </a:t>
            </a:r>
            <a:r>
              <a:rPr lang="he-IL" sz="2600" dirty="0" smtClean="0"/>
              <a:t>-</a:t>
            </a:r>
            <a:r>
              <a:rPr lang="en-US" sz="2600" dirty="0" smtClean="0"/>
              <a:t>D</a:t>
            </a:r>
            <a:r>
              <a:rPr lang="he-IL" sz="2600" dirty="0" smtClean="0"/>
              <a:t> לאזור </a:t>
            </a:r>
            <a:r>
              <a:rPr lang="he-IL" sz="2600" dirty="0"/>
              <a:t>ספציפי של </a:t>
            </a:r>
            <a:r>
              <a:rPr lang="he-IL" sz="2600" dirty="0" smtClean="0"/>
              <a:t>קולטנים </a:t>
            </a:r>
            <a:br>
              <a:rPr lang="he-IL" sz="2600" dirty="0" smtClean="0"/>
            </a:br>
            <a:r>
              <a:rPr lang="he-IL" sz="2600" dirty="0" smtClean="0"/>
              <a:t>באזורי המוח (</a:t>
            </a:r>
            <a:r>
              <a:rPr lang="he-IL" sz="2600" dirty="0"/>
              <a:t>כגון קליפת </a:t>
            </a:r>
            <a:r>
              <a:rPr lang="he-IL" sz="2600" dirty="0" smtClean="0"/>
              <a:t>המוח) </a:t>
            </a:r>
            <a:r>
              <a:rPr lang="he-IL" sz="2600" dirty="0" smtClean="0"/>
              <a:t>ידוע כממלא </a:t>
            </a:r>
            <a:r>
              <a:rPr lang="he-IL" sz="2600" dirty="0"/>
              <a:t>תפקיד מפתח </a:t>
            </a:r>
            <a:r>
              <a:rPr lang="he-IL" sz="2600" u="sng" dirty="0"/>
              <a:t>בוויסות </a:t>
            </a:r>
            <a:r>
              <a:rPr lang="he-IL" sz="2600" u="sng" dirty="0" smtClean="0"/>
              <a:t>מצב </a:t>
            </a:r>
            <a:r>
              <a:rPr lang="he-IL" sz="2600" u="sng" dirty="0"/>
              <a:t>הרוח</a:t>
            </a:r>
            <a:r>
              <a:rPr lang="he-IL" sz="2600" dirty="0" smtClean="0"/>
              <a:t>.</a:t>
            </a:r>
          </a:p>
          <a:p>
            <a:r>
              <a:rPr lang="he-IL" sz="2600" dirty="0" smtClean="0"/>
              <a:t>במצבים כגון :חוסר </a:t>
            </a:r>
            <a:r>
              <a:rPr lang="he-IL" sz="2600" dirty="0"/>
              <a:t>איזון בהומאוסטזיס </a:t>
            </a:r>
            <a:r>
              <a:rPr lang="he-IL" sz="2600" dirty="0" smtClean="0"/>
              <a:t>של סידן תוך-תאי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he-IL" sz="2600" dirty="0"/>
              <a:t>וחוץ-תאי </a:t>
            </a:r>
            <a:r>
              <a:rPr lang="he-IL" sz="2600" dirty="0" smtClean="0"/>
              <a:t>, לוויטמין -D </a:t>
            </a:r>
            <a:r>
              <a:rPr lang="he-IL" sz="2600" dirty="0"/>
              <a:t>קיים תפקיד פוטנציאלי בשיקום חוסר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he-IL" sz="2600" dirty="0" smtClean="0"/>
              <a:t>איזון </a:t>
            </a:r>
            <a:r>
              <a:rPr lang="he-IL" sz="2600" dirty="0"/>
              <a:t>הסידן בגוף על ידי ויסות מאגרי סידן תוך תאיים ואיתות מוחי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he-IL" sz="2600" dirty="0" smtClean="0"/>
              <a:t>בנוסף השפעה </a:t>
            </a:r>
            <a:r>
              <a:rPr lang="he-IL" sz="2600" dirty="0"/>
              <a:t>חיובית על הופעת דיכאון.</a:t>
            </a:r>
          </a:p>
          <a:p>
            <a:r>
              <a:rPr lang="he-IL" sz="2600" dirty="0" smtClean="0"/>
              <a:t>ויטמין </a:t>
            </a:r>
            <a:r>
              <a:rPr lang="en-US" sz="2600" dirty="0" smtClean="0"/>
              <a:t>D</a:t>
            </a:r>
            <a:r>
              <a:rPr lang="he-IL" sz="2600" dirty="0" smtClean="0"/>
              <a:t>-משפיע על ,מצבים של </a:t>
            </a:r>
            <a:r>
              <a:rPr lang="he-IL" sz="2600" dirty="0" smtClean="0"/>
              <a:t>חוסר שיווי </a:t>
            </a:r>
            <a:r>
              <a:rPr lang="he-IL" sz="2600" dirty="0"/>
              <a:t>משקל </a:t>
            </a:r>
            <a:r>
              <a:rPr lang="he-IL" sz="2600" dirty="0" smtClean="0"/>
              <a:t>בין </a:t>
            </a:r>
            <a:r>
              <a:rPr lang="he-IL" sz="2600" dirty="0"/>
              <a:t>נוירוטרנסמיטר מעורר ו-GABA, </a:t>
            </a:r>
            <a:r>
              <a:rPr lang="he-IL" sz="2600" dirty="0" smtClean="0"/>
              <a:t>ונוירוטרנסמיטר </a:t>
            </a:r>
            <a:r>
              <a:rPr lang="he-IL" sz="2600" dirty="0"/>
              <a:t>מעכב. </a:t>
            </a:r>
            <a:endParaRPr lang="he-IL" sz="2600" dirty="0" smtClean="0"/>
          </a:p>
          <a:p>
            <a:r>
              <a:rPr lang="he-IL" sz="2600" dirty="0" smtClean="0"/>
              <a:t>ויטמין - גם משפיע </a:t>
            </a:r>
            <a:r>
              <a:rPr lang="he-IL" sz="2600" dirty="0"/>
              <a:t>על </a:t>
            </a:r>
            <a:r>
              <a:rPr lang="he-IL" sz="2600" u="sng" dirty="0" smtClean="0"/>
              <a:t>האיתות </a:t>
            </a:r>
            <a:r>
              <a:rPr lang="he-IL" sz="2600" u="sng" dirty="0" smtClean="0"/>
              <a:t>המוחי</a:t>
            </a:r>
            <a:r>
              <a:rPr lang="he-IL" sz="2600" dirty="0" smtClean="0"/>
              <a:t>. </a:t>
            </a:r>
          </a:p>
          <a:p>
            <a:r>
              <a:rPr lang="he-IL" sz="2600" dirty="0" smtClean="0"/>
              <a:t>ויטמין </a:t>
            </a:r>
            <a:r>
              <a:rPr lang="he-IL" sz="2600" dirty="0" smtClean="0"/>
              <a:t>-D </a:t>
            </a:r>
            <a:r>
              <a:rPr lang="he-IL" sz="2600" u="sng" dirty="0"/>
              <a:t>מווסת את ציר ההיפותלמוס-יותרת </a:t>
            </a:r>
            <a:r>
              <a:rPr lang="he-IL" sz="2600" u="sng" dirty="0" smtClean="0"/>
              <a:t>המוח-אדרנל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he-IL" sz="2600" dirty="0" smtClean="0"/>
              <a:t>המווסת </a:t>
            </a:r>
            <a:r>
              <a:rPr lang="he-IL" sz="2600" dirty="0"/>
              <a:t>את ייצור </a:t>
            </a:r>
            <a:r>
              <a:rPr lang="he-IL" sz="2600" dirty="0" smtClean="0"/>
              <a:t>הנוירוטרנסמיטרים המייצרים </a:t>
            </a:r>
            <a:r>
              <a:rPr lang="he-IL" sz="2600" dirty="0" smtClean="0"/>
              <a:t>אפינפרין  נוראפינפרין </a:t>
            </a:r>
            <a:r>
              <a:rPr lang="he-IL" sz="2600" dirty="0"/>
              <a:t>ודופמין </a:t>
            </a:r>
            <a:r>
              <a:rPr lang="he-IL" sz="2600" dirty="0" smtClean="0"/>
              <a:t>בבלוטת </a:t>
            </a:r>
            <a:r>
              <a:rPr lang="he-IL" sz="2600" dirty="0"/>
              <a:t>יותרת הכליה וכן מגן מפני דלדול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he-IL" sz="2600" dirty="0" smtClean="0"/>
              <a:t>של </a:t>
            </a:r>
            <a:r>
              <a:rPr lang="he-IL" sz="2600" dirty="0"/>
              <a:t>דופמין </a:t>
            </a:r>
            <a:r>
              <a:rPr lang="he-IL" sz="2600" dirty="0" smtClean="0"/>
              <a:t>וסרוטונין.</a:t>
            </a:r>
          </a:p>
          <a:p>
            <a:endParaRPr lang="he-IL" sz="2400" dirty="0" smtClean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716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שיפור התקפי חרדה באמצעות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ארגינין וליזין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שילוב של נטילת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חומצות האמינו ארגינין יחד עם ח. אמינו ליזין </a:t>
            </a:r>
            <a:r>
              <a:rPr lang="he-IL" sz="2400" dirty="0" smtClean="0"/>
              <a:t>הראו במחקרים אחרונים כי הם מסייעים לטיפול ושיפור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בהתקפי חרדה , ומשפרות מצבי דיכאון.</a:t>
            </a:r>
          </a:p>
          <a:p>
            <a:r>
              <a:rPr lang="he-IL" sz="2400" dirty="0" smtClean="0"/>
              <a:t>את חומצת אמינו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ארגינין </a:t>
            </a:r>
            <a:r>
              <a:rPr lang="he-IL" sz="2400" dirty="0" smtClean="0"/>
              <a:t>נמצא במזונות כמו 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כוסמת, צימוקים שומשום, קוקוס , שיבולת שועל, פולי סויה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אבקת מאקה .</a:t>
            </a:r>
          </a:p>
          <a:p>
            <a:r>
              <a:rPr lang="he-IL" sz="2400" dirty="0" smtClean="0"/>
              <a:t>את חומצת אמינו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ליזין</a:t>
            </a:r>
            <a:r>
              <a:rPr lang="he-IL" sz="2400" dirty="0" smtClean="0"/>
              <a:t> נמצא במזונות הבאים: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שעועית, שמרי בירה ,תפוחי אדמה .</a:t>
            </a:r>
          </a:p>
          <a:p>
            <a:r>
              <a:rPr lang="he-IL" sz="2400" dirty="0" smtClean="0"/>
              <a:t>כמובן ,ניתן לרכוש את השילוב הנ"ל בתוסף או כל אחד מהם בנפרד במצבים אשר יש צורך להעלות רמת אנרגיה חיובית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גבוהה ומהר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029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חומצת אמינו אגמטין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e-IL" sz="2400" u="sng" dirty="0" smtClean="0"/>
              <a:t>חומצת אימנו אגמטין </a:t>
            </a:r>
            <a:r>
              <a:rPr lang="he-IL" sz="2400" dirty="0"/>
              <a:t> </a:t>
            </a:r>
            <a:r>
              <a:rPr lang="he-IL" sz="2400" dirty="0" smtClean="0"/>
              <a:t>משפרת מסלולים כימיקליים במוח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ומשפרת מצבים מסוימים במוח ומערכת העצבים . </a:t>
            </a:r>
          </a:p>
          <a:p>
            <a:r>
              <a:rPr lang="he-IL" sz="2400" dirty="0" smtClean="0"/>
              <a:t>אגמטין משמשת</a:t>
            </a:r>
            <a:r>
              <a:rPr lang="he-IL" sz="2400" u="sng" dirty="0" smtClean="0"/>
              <a:t> כמטבוליט </a:t>
            </a:r>
            <a:r>
              <a:rPr lang="he-IL" sz="2400" dirty="0"/>
              <a:t>של חומצת האמינו </a:t>
            </a:r>
            <a:r>
              <a:rPr lang="en-US" sz="2400" dirty="0" smtClean="0"/>
              <a:t>-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ארגינין.</a:t>
            </a:r>
          </a:p>
          <a:p>
            <a:r>
              <a:rPr lang="he-IL" sz="2400" dirty="0" smtClean="0"/>
              <a:t>ובדומה </a:t>
            </a:r>
            <a:r>
              <a:rPr lang="he-IL" sz="2400" dirty="0"/>
              <a:t>לתרכובת האם שלו, הוא מגביר בגוף את הייצור של תחמוצת החנקן, שיכולה להרחיב את כלי הדם </a:t>
            </a:r>
            <a:r>
              <a:rPr lang="he-IL" sz="2400" dirty="0" smtClean="0"/>
              <a:t>על מנת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להקל </a:t>
            </a:r>
            <a:r>
              <a:rPr lang="he-IL" sz="2400" dirty="0"/>
              <a:t>על זרימת הדם לשרירים, למוח ולרקמות אחרות. </a:t>
            </a:r>
            <a:endParaRPr lang="he-IL" sz="2400" dirty="0" smtClean="0"/>
          </a:p>
          <a:p>
            <a:r>
              <a:rPr lang="he-IL" sz="2400" dirty="0" smtClean="0"/>
              <a:t>מעבר לכך יש לה </a:t>
            </a:r>
            <a:r>
              <a:rPr lang="he-IL" sz="2400" dirty="0"/>
              <a:t>תפקידים רבים ומגוונים בכל הגוף, </a:t>
            </a:r>
            <a:r>
              <a:rPr lang="he-IL" sz="2400" dirty="0" smtClean="0"/>
              <a:t>בעיקר ,סיוע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לזיכרון</a:t>
            </a:r>
            <a:r>
              <a:rPr lang="he-I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למצב הרוח ולבריאות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הנפשית  מצבי חרדה ,מחלת פרקינסון, שבץ </a:t>
            </a:r>
            <a:r>
              <a:rPr lang="he-IL" sz="2400" dirty="0" smtClean="0"/>
              <a:t>וגם לתחזוקה </a:t>
            </a:r>
            <a:r>
              <a:rPr lang="he-IL" sz="2400" dirty="0"/>
              <a:t>של מערכת הלב וכלי הדם </a:t>
            </a:r>
            <a:r>
              <a:rPr lang="he-IL" sz="2400" dirty="0" smtClean="0"/>
              <a:t>. </a:t>
            </a:r>
          </a:p>
          <a:p>
            <a:r>
              <a:rPr lang="he-IL" sz="2400" dirty="0" smtClean="0"/>
              <a:t>נמצא אותה בתזונה במזונות מותססים, יין .</a:t>
            </a:r>
          </a:p>
          <a:p>
            <a:pPr marL="0" indent="0">
              <a:buNone/>
            </a:pPr>
            <a:r>
              <a:rPr lang="he-IL" sz="2400" b="1" dirty="0">
                <a:hlinkClick r:id="rId2"/>
              </a:rPr>
              <a:t/>
            </a:r>
            <a:br>
              <a:rPr lang="he-IL" sz="2400" b="1" dirty="0">
                <a:hlinkClick r:id="rId2"/>
              </a:rPr>
            </a:b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890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מחקר חומצת אמינו אגמטין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84576"/>
          </a:xfrm>
        </p:spPr>
        <p:txBody>
          <a:bodyPr>
            <a:noAutofit/>
          </a:bodyPr>
          <a:lstStyle/>
          <a:p>
            <a:r>
              <a:rPr lang="he-IL" sz="2200" dirty="0" smtClean="0"/>
              <a:t>נערך מחקר הבוחן והמתעד את </a:t>
            </a:r>
            <a:r>
              <a:rPr lang="he-IL" sz="2200" dirty="0"/>
              <a:t>ההשפעה הקלינית נוגדת דיכאון של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he-IL" sz="2200" dirty="0" smtClean="0"/>
              <a:t>ח. אמינו -אגמטין .</a:t>
            </a:r>
          </a:p>
          <a:p>
            <a:r>
              <a:rPr lang="he-IL" sz="2200" dirty="0" smtClean="0"/>
              <a:t>נבדקה תגובה טיפולית בכדי לקבוע </a:t>
            </a:r>
            <a:r>
              <a:rPr lang="he-IL" sz="2200" dirty="0"/>
              <a:t>אם מנגנונים </a:t>
            </a:r>
            <a:r>
              <a:rPr lang="he-IL" sz="2200" dirty="0" smtClean="0"/>
              <a:t>סרוטונרגיים (סרטונין)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he-IL" sz="2200" dirty="0" smtClean="0"/>
              <a:t>מתווכים </a:t>
            </a:r>
            <a:r>
              <a:rPr lang="he-IL" sz="2200" dirty="0"/>
              <a:t>את ההשפעה האנטי-דיכאונית של אגמטין. </a:t>
            </a:r>
            <a:endParaRPr lang="he-IL" sz="2200" dirty="0" smtClean="0"/>
          </a:p>
          <a:p>
            <a:r>
              <a:rPr lang="he-IL" sz="2200" dirty="0" smtClean="0"/>
              <a:t>ניתן לנבדקים </a:t>
            </a:r>
            <a:r>
              <a:rPr lang="he-IL" sz="2200" dirty="0"/>
              <a:t>מדוכאים עם הפרעת דיכאון מג'ורי (MDD</a:t>
            </a:r>
            <a:r>
              <a:rPr lang="he-IL" sz="2200" dirty="0" smtClean="0"/>
              <a:t>) אגמטין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he-IL" sz="2200" dirty="0" smtClean="0"/>
              <a:t>בבליעה </a:t>
            </a:r>
            <a:r>
              <a:rPr lang="he-IL" sz="2200" dirty="0"/>
              <a:t>במינונים של 2-3 מ"ג ליום </a:t>
            </a:r>
            <a:r>
              <a:rPr lang="he-IL" sz="2200" dirty="0" smtClean="0"/>
              <a:t>.</a:t>
            </a:r>
          </a:p>
          <a:p>
            <a:r>
              <a:rPr lang="he-IL" sz="2200" dirty="0" smtClean="0"/>
              <a:t>בוצעה הערכה </a:t>
            </a:r>
            <a:r>
              <a:rPr lang="he-IL" sz="2200" dirty="0"/>
              <a:t>קלינית באמצעות סולם דירוג המילטון עבור דיכאון </a:t>
            </a:r>
            <a:r>
              <a:rPr lang="he-IL" sz="2200" dirty="0" smtClean="0"/>
              <a:t>עם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he-IL" sz="2200" dirty="0" smtClean="0"/>
              <a:t>21 </a:t>
            </a:r>
            <a:r>
              <a:rPr lang="he-IL" sz="2200" dirty="0"/>
              <a:t>פריטים (</a:t>
            </a:r>
            <a:r>
              <a:rPr lang="he-IL" sz="2200" dirty="0" smtClean="0"/>
              <a:t>HAM-D).</a:t>
            </a:r>
          </a:p>
          <a:p>
            <a:r>
              <a:rPr lang="he-IL" sz="2200" dirty="0" smtClean="0"/>
              <a:t>תוצאות המחקר הראו כי שלושה </a:t>
            </a:r>
            <a:r>
              <a:rPr lang="he-IL" sz="2200" dirty="0"/>
              <a:t>נבדקים מדוכאים </a:t>
            </a:r>
            <a:r>
              <a:rPr lang="he-IL" sz="2200" dirty="0" smtClean="0"/>
              <a:t>הראו </a:t>
            </a:r>
            <a:r>
              <a:rPr lang="he-IL" sz="2200" dirty="0"/>
              <a:t>הפוגה מוחלטת במחלה עם </a:t>
            </a:r>
            <a:r>
              <a:rPr lang="he-IL" sz="2200" dirty="0" smtClean="0"/>
              <a:t>תוסף האגמטין.</a:t>
            </a:r>
          </a:p>
          <a:p>
            <a:r>
              <a:rPr lang="he-IL" sz="2200" dirty="0" smtClean="0"/>
              <a:t>יעילות וההשפעה </a:t>
            </a:r>
            <a:r>
              <a:rPr lang="he-IL" sz="2200" dirty="0"/>
              <a:t>נוגדת הדיכאון הייתה נקייה </a:t>
            </a:r>
            <a:r>
              <a:rPr lang="he-IL" sz="2200" dirty="0" smtClean="0"/>
              <a:t>וללא תופעות </a:t>
            </a:r>
            <a:r>
              <a:rPr lang="he-IL" sz="2200" dirty="0"/>
              <a:t>לוואי גופניות או </a:t>
            </a:r>
            <a:r>
              <a:rPr lang="he-IL" sz="2200" dirty="0" smtClean="0"/>
              <a:t>התנהגותיות.</a:t>
            </a:r>
            <a:r>
              <a:rPr lang="en-US" sz="2200" dirty="0" smtClean="0"/>
              <a:t/>
            </a:r>
            <a:br>
              <a:rPr lang="en-US" sz="2200" dirty="0" smtClean="0"/>
            </a:br>
            <a:endParaRPr lang="he-IL" sz="2200" dirty="0" smtClean="0"/>
          </a:p>
          <a:p>
            <a:pPr algn="l"/>
            <a:r>
              <a:rPr lang="en-US" sz="1200" b="1" dirty="0"/>
              <a:t>The clinical antidepressant effect of exogenous agmatine is not reversed by parachlorophenylalanine: a pilot </a:t>
            </a:r>
            <a:r>
              <a:rPr lang="en-US" sz="1200" b="1" dirty="0" smtClean="0"/>
              <a:t>study</a:t>
            </a:r>
            <a:br>
              <a:rPr lang="en-US" sz="1200" b="1" dirty="0" smtClean="0"/>
            </a:br>
            <a:r>
              <a:rPr lang="en-US" sz="1200" dirty="0"/>
              <a:t>Published online by Cambridge University Press:  </a:t>
            </a:r>
            <a:r>
              <a:rPr lang="en-US" sz="1200" b="1" dirty="0"/>
              <a:t>26 February 2013</a:t>
            </a:r>
          </a:p>
          <a:p>
            <a:pPr algn="l"/>
            <a:endParaRPr lang="he-IL" sz="1200" dirty="0" smtClean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072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ויסות מצב הרוח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חומצת אמינו מתיונין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לחומצת אמינו מתיונין יש תפקידים </a:t>
            </a:r>
            <a:r>
              <a:rPr lang="he-IL" sz="2400" u="sng" dirty="0" smtClean="0"/>
              <a:t>של יצירת מגוון הורמונים בגוף.</a:t>
            </a:r>
          </a:p>
          <a:p>
            <a:r>
              <a:rPr lang="he-IL" sz="2400" dirty="0" smtClean="0"/>
              <a:t>מתיונין אחראית על </a:t>
            </a:r>
            <a:r>
              <a:rPr lang="he-IL" sz="2400" u="sng" dirty="0" smtClean="0"/>
              <a:t>האנרגיה הראשית של הגוף </a:t>
            </a:r>
            <a:r>
              <a:rPr lang="he-IL" sz="2400" dirty="0" smtClean="0"/>
              <a:t>וגם מסייע למוח .</a:t>
            </a:r>
          </a:p>
          <a:p>
            <a:r>
              <a:rPr lang="he-IL" sz="2400" dirty="0" smtClean="0"/>
              <a:t>אחראית ונחוצה ליצירת הורמונים כגון: 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אדרנלין ונוראדרנלין 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אדרנלין</a:t>
            </a:r>
            <a:r>
              <a:rPr lang="he-IL" sz="2400" dirty="0" smtClean="0"/>
              <a:t> </a:t>
            </a:r>
            <a:r>
              <a:rPr lang="he-IL" sz="2400" dirty="0" smtClean="0"/>
              <a:t>נוכח במצבים של תגובת </a:t>
            </a:r>
            <a:r>
              <a:rPr lang="he-IL" sz="2400" u="sng" dirty="0" smtClean="0"/>
              <a:t>"הילחם או ברח" </a:t>
            </a:r>
            <a:r>
              <a:rPr lang="en-US" sz="2400" u="sng" dirty="0" smtClean="0"/>
              <a:t/>
            </a:r>
            <a:br>
              <a:rPr lang="en-US" sz="2400" u="sng" dirty="0" smtClean="0"/>
            </a:br>
            <a:r>
              <a:rPr lang="he-IL" sz="2400" u="sng" dirty="0" smtClean="0"/>
              <a:t>(</a:t>
            </a:r>
            <a:r>
              <a:rPr lang="en-US" sz="2400" dirty="0"/>
              <a:t>Fight or </a:t>
            </a:r>
            <a:r>
              <a:rPr lang="en-US" sz="2400" dirty="0" smtClean="0"/>
              <a:t>Flight</a:t>
            </a:r>
            <a:r>
              <a:rPr lang="he-IL" sz="2400" dirty="0" smtClean="0"/>
              <a:t>).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ההורמונים </a:t>
            </a:r>
            <a:r>
              <a:rPr lang="he-IL" sz="2400" dirty="0" smtClean="0"/>
              <a:t>הללו משתחררים במצבי לחץ ומסייעים לנו להגיב במצבים הללו .</a:t>
            </a:r>
          </a:p>
          <a:p>
            <a:r>
              <a:rPr lang="he-IL" sz="2400" u="sng" dirty="0" smtClean="0"/>
              <a:t>מזונות אשר מכילים את חומצת האמינו מתיונין 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אגוזים , גרעיני דלעת, שומשום , עדשים, ביצים, בשר .</a:t>
            </a:r>
          </a:p>
          <a:p>
            <a:r>
              <a:rPr lang="he-IL" sz="2400" dirty="0"/>
              <a:t>מתיונין ,אחראי על </a:t>
            </a:r>
            <a:r>
              <a:rPr lang="he-IL" sz="2400" u="sng" dirty="0"/>
              <a:t>ויסות מצב הרוח </a:t>
            </a:r>
            <a:r>
              <a:rPr lang="he-IL" sz="2400" dirty="0"/>
              <a:t>והעלאת 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סרוטונין 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ודופמין </a:t>
            </a:r>
            <a:r>
              <a:rPr lang="he-IL" sz="2400" dirty="0"/>
              <a:t>.</a:t>
            </a:r>
          </a:p>
          <a:p>
            <a:endParaRPr lang="he-IL" sz="2400" dirty="0" smtClean="0"/>
          </a:p>
          <a:p>
            <a:endParaRPr lang="he-IL" sz="2400" dirty="0" smtClean="0"/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464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המוליך העצבי שגורם לרוגע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lnSpcReduction="10000"/>
          </a:bodyPr>
          <a:lstStyle/>
          <a:p>
            <a:r>
              <a:rPr lang="he-IL" sz="2400" b="1" u="sng" dirty="0"/>
              <a:t>טריפטופן </a:t>
            </a:r>
            <a:r>
              <a:rPr lang="he-IL" sz="2400" b="1" u="sng" dirty="0" smtClean="0"/>
              <a:t>,</a:t>
            </a:r>
            <a:r>
              <a:rPr lang="he-IL" sz="2400" dirty="0" smtClean="0"/>
              <a:t>היא </a:t>
            </a:r>
            <a:r>
              <a:rPr lang="he-IL" sz="2400" dirty="0"/>
              <a:t>חומצת אמינו בה אנו משתמשים ליצירת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סרוטונין ומלטונין.</a:t>
            </a:r>
          </a:p>
          <a:p>
            <a:r>
              <a:rPr lang="he-IL" sz="2400" dirty="0" smtClean="0"/>
              <a:t>המוליך </a:t>
            </a:r>
            <a:r>
              <a:rPr lang="he-IL" sz="2400" dirty="0"/>
              <a:t>העצבי שגורם לנו להיות </a:t>
            </a:r>
            <a:r>
              <a:rPr lang="he-IL" sz="2400" u="sng" dirty="0"/>
              <a:t>רגועים </a:t>
            </a:r>
            <a:r>
              <a:rPr lang="he-IL" sz="2400" u="sng" dirty="0" smtClean="0"/>
              <a:t>ונינוחים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אחראית </a:t>
            </a:r>
            <a:r>
              <a:rPr lang="he-IL" sz="2400" dirty="0"/>
              <a:t>על </a:t>
            </a:r>
            <a:r>
              <a:rPr lang="he-IL" sz="2400" u="sng" dirty="0"/>
              <a:t>ויסות מצבי הרוח</a:t>
            </a:r>
            <a:r>
              <a:rPr lang="he-IL" sz="2400" dirty="0"/>
              <a:t>, הכעס, התיאבון, הליבידו וטמפרטורת הגוף </a:t>
            </a:r>
            <a:endParaRPr lang="he-IL" sz="2400" dirty="0" smtClean="0"/>
          </a:p>
          <a:p>
            <a:r>
              <a:rPr lang="he-IL" sz="2400" dirty="0" smtClean="0"/>
              <a:t>טריפטופן מעורבת גם ביצירת 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מלטונין</a:t>
            </a:r>
            <a:r>
              <a:rPr lang="he-IL" sz="2400" dirty="0" smtClean="0"/>
              <a:t>, שהוא ההורמון המאפשר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שינה נינוחה.</a:t>
            </a:r>
          </a:p>
          <a:p>
            <a:r>
              <a:rPr lang="he-IL" sz="2400" u="sng" dirty="0" smtClean="0"/>
              <a:t>נמצאת במזונות </a:t>
            </a:r>
            <a:r>
              <a:rPr lang="he-IL" sz="2400" u="sng" dirty="0"/>
              <a:t>הבאים :</a:t>
            </a:r>
          </a:p>
          <a:p>
            <a:r>
              <a:rPr lang="he-IL" sz="2400" dirty="0" smtClean="0"/>
              <a:t>עלים </a:t>
            </a:r>
            <a:r>
              <a:rPr lang="he-IL" sz="2400" dirty="0"/>
              <a:t>הירוקים לדוגמא: תרד, אספרגוס, ברוקולי, אצות, עלי סלק </a:t>
            </a:r>
            <a:endParaRPr lang="he-IL" sz="2400" dirty="0" smtClean="0"/>
          </a:p>
          <a:p>
            <a:r>
              <a:rPr lang="he-IL" sz="2400" dirty="0" smtClean="0"/>
              <a:t>בזרעים </a:t>
            </a:r>
            <a:r>
              <a:rPr lang="he-IL" sz="2400" dirty="0"/>
              <a:t>ואגוזים </a:t>
            </a:r>
            <a:r>
              <a:rPr lang="he-IL" sz="2400" dirty="0" smtClean="0"/>
              <a:t>כמו: </a:t>
            </a:r>
            <a:r>
              <a:rPr lang="he-IL" sz="2400" dirty="0"/>
              <a:t>שקדים, אגוזי מלך, קשיו, שומשום וגרעיני </a:t>
            </a:r>
            <a:r>
              <a:rPr lang="he-IL" sz="2400" dirty="0" smtClean="0"/>
              <a:t>דלעת ושיבולת שועל</a:t>
            </a:r>
          </a:p>
          <a:p>
            <a:r>
              <a:rPr lang="he-IL" sz="2400" dirty="0" smtClean="0"/>
              <a:t>נמצאת גם בסויה </a:t>
            </a:r>
            <a:endParaRPr lang="he-IL" sz="2400" dirty="0"/>
          </a:p>
          <a:p>
            <a:endParaRPr lang="he-IL" sz="2400" dirty="0"/>
          </a:p>
          <a:p>
            <a:endParaRPr lang="he-IL" sz="2400" dirty="0" smtClean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730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טריפטופאן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u="sng" dirty="0" smtClean="0"/>
              <a:t>תסמינים לחוסר בטריפטופאן:</a:t>
            </a:r>
            <a:endParaRPr lang="he-IL" sz="2400" dirty="0"/>
          </a:p>
          <a:p>
            <a:r>
              <a:rPr lang="he-IL" sz="2400" dirty="0" smtClean="0"/>
              <a:t>נדודי </a:t>
            </a:r>
            <a:r>
              <a:rPr lang="he-IL" sz="2400" dirty="0"/>
              <a:t>שינה</a:t>
            </a:r>
          </a:p>
          <a:p>
            <a:r>
              <a:rPr lang="he-IL" sz="2400" dirty="0"/>
              <a:t>חרדות ומתח</a:t>
            </a:r>
          </a:p>
          <a:p>
            <a:r>
              <a:rPr lang="he-IL" sz="2400" dirty="0"/>
              <a:t>עצבים</a:t>
            </a:r>
          </a:p>
          <a:p>
            <a:r>
              <a:rPr lang="he-IL" sz="2400" dirty="0"/>
              <a:t>מיגרנות</a:t>
            </a:r>
          </a:p>
          <a:p>
            <a:r>
              <a:rPr lang="he-IL" sz="2400" dirty="0" smtClean="0"/>
              <a:t>דיכאון</a:t>
            </a:r>
          </a:p>
          <a:p>
            <a:r>
              <a:rPr lang="he-IL" sz="2400" dirty="0" smtClean="0"/>
              <a:t>חוסר רוגע</a:t>
            </a:r>
            <a:endParaRPr lang="he-IL" sz="2400" dirty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34</a:t>
            </a:fld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293096"/>
            <a:ext cx="3665576" cy="193966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24075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רעילות כללית על קצה המזלג..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הורמוני הסטרס הינם רעלים אנדוטוקסינים ואקסוטוקסינים.</a:t>
            </a:r>
            <a:endParaRPr lang="he-IL" sz="2400" dirty="0"/>
          </a:p>
          <a:p>
            <a:r>
              <a:rPr lang="he-IL" sz="2400" dirty="0" smtClean="0"/>
              <a:t>רעלים מצטברים במוח ובבלוטות הורמונליות ועל העור .</a:t>
            </a:r>
          </a:p>
          <a:p>
            <a:r>
              <a:rPr lang="he-IL" sz="2400" dirty="0" smtClean="0"/>
              <a:t>המצב האפשרי לאיזון הוא כאשר קיים מצבי רעילות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אנו </a:t>
            </a:r>
            <a:r>
              <a:rPr lang="he-IL" sz="2400" u="sng" dirty="0" smtClean="0"/>
              <a:t>לא</a:t>
            </a:r>
            <a:r>
              <a:rPr lang="he-IL" sz="2400" dirty="0" smtClean="0"/>
              <a:t> להגביר כניסה של רעלים חדשים אשר יפריעו למצב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הקיים להגיע לאיזון, אלא נמנע כניסת רעלים נוספים.</a:t>
            </a:r>
          </a:p>
          <a:p>
            <a:r>
              <a:rPr lang="he-IL" sz="2400" dirty="0" smtClean="0"/>
              <a:t>למשל, ישנם מאכלים אשר גורמים </a:t>
            </a:r>
            <a:r>
              <a:rPr lang="he-IL" sz="2400" u="sng" dirty="0" smtClean="0"/>
              <a:t>לשחיקת אדרנל ושיבוש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u="sng" dirty="0" smtClean="0"/>
              <a:t>פעילות מוחית </a:t>
            </a:r>
            <a:r>
              <a:rPr lang="he-IL" sz="2400" dirty="0" smtClean="0"/>
              <a:t>כגון: שוקולד ,קפה ,תה המכיל קפאין .</a:t>
            </a:r>
          </a:p>
          <a:p>
            <a:r>
              <a:rPr lang="he-IL" sz="2400" dirty="0" smtClean="0"/>
              <a:t>כל אלו גורמים לחוסר ולירידה באנרגיה ומרגישים חוסר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והתמכרות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696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טיפול -דיכאון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במצבים של </a:t>
            </a:r>
            <a:r>
              <a:rPr lang="he-IL" sz="2400" u="sng" dirty="0" smtClean="0"/>
              <a:t>דיכאון קל עד בינוני </a:t>
            </a:r>
            <a:r>
              <a:rPr lang="he-IL" sz="2400" dirty="0" smtClean="0"/>
              <a:t>ישנה אפשרות להגיע למצב איזון ע"י תוספי תזונה ,הגברת ויטמינים ומינרלים ומאכלים משקמי אדרנל תזונה מאוזנת בסיסית בשילוב צמחי מרפא .</a:t>
            </a:r>
          </a:p>
          <a:p>
            <a:r>
              <a:rPr lang="he-IL" sz="2400" dirty="0" smtClean="0"/>
              <a:t>כאשר יתקיים מצב של </a:t>
            </a:r>
            <a:r>
              <a:rPr lang="he-IL" sz="2400" u="sng" dirty="0" smtClean="0"/>
              <a:t>דיכאון מגו'רי</a:t>
            </a:r>
            <a:r>
              <a:rPr lang="he-IL" sz="2400" dirty="0" smtClean="0"/>
              <a:t> אנחנו נשקול טיפול נפשי משולב יחד עם איש מקצוע לשיחה אישית בשילוב עם צמחי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מרפא יש לקחת בחשבון כי לעיתים יש לציין כי תיתכן אפשרות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של אי הצלחה בטיפול מסוג זה .</a:t>
            </a:r>
          </a:p>
          <a:p>
            <a:r>
              <a:rPr lang="he-IL" sz="2400" dirty="0" smtClean="0"/>
              <a:t>במצבי </a:t>
            </a:r>
            <a:r>
              <a:rPr lang="he-IL" sz="2400" u="sng" dirty="0" smtClean="0"/>
              <a:t>חרדה וסטרס </a:t>
            </a:r>
            <a:r>
              <a:rPr lang="he-IL" sz="2400" dirty="0" smtClean="0"/>
              <a:t>, אנחנו נגביר צריכה של חומצות אמינו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חיוניות וכן ויטמינים ומינרלים ,נשלב צמחים אדפטוגנים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886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טיפול -דיכאון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u="sng" dirty="0" smtClean="0"/>
              <a:t>במצבי דיכאון מגו'רי </a:t>
            </a:r>
            <a:r>
              <a:rPr lang="he-IL" sz="2400" dirty="0" smtClean="0"/>
              <a:t>-יהיה חיוב של שילוב בין צמחים שיחה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עם מטפל רגשי ולעיתים לא יהיה מענה .</a:t>
            </a:r>
          </a:p>
          <a:p>
            <a:r>
              <a:rPr lang="he-IL" sz="2400" u="sng" dirty="0" smtClean="0"/>
              <a:t>במצבי דיכאון בינוני </a:t>
            </a:r>
            <a:r>
              <a:rPr lang="he-IL" sz="2400" dirty="0" smtClean="0"/>
              <a:t>-הטיפול הצמחי ייתן מענה ואפשרי בשילוב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עם כיילים נוספים .</a:t>
            </a:r>
          </a:p>
          <a:p>
            <a:r>
              <a:rPr lang="he-IL" sz="2400" u="sng" dirty="0" smtClean="0"/>
              <a:t>במצבי דיכאון קל </a:t>
            </a:r>
            <a:r>
              <a:rPr lang="he-IL" sz="2400" dirty="0" smtClean="0"/>
              <a:t>-אפשרי בטיפול להסתפק בצמחי מרפא .</a:t>
            </a:r>
          </a:p>
          <a:p>
            <a:r>
              <a:rPr lang="he-IL" sz="2400" dirty="0" smtClean="0"/>
              <a:t>יש חשיבות של הקשבה למטופל ופריקה של המטופל יש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חשיבות לעיגון הטיפול בשיחה .</a:t>
            </a:r>
          </a:p>
          <a:p>
            <a:r>
              <a:rPr lang="he-IL" sz="2400" dirty="0" smtClean="0"/>
              <a:t>בנוסף ,אנו נשלים חסרים של חומצות אמינו חיוניות עפ"י הפתולוגיה ,בנוסף נשלים מתן ויטמינים ומינרלים , וכן תפריט מאוזן, ונוסיף מזונות מאזנים , נסיר מאכלים אשר מעלים רעילות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48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טיפול- דיכאון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נסיר מאכלים המכילים קפאין </a:t>
            </a:r>
          </a:p>
          <a:p>
            <a:r>
              <a:rPr lang="he-IL" sz="2400" dirty="0" smtClean="0"/>
              <a:t>נסיר מאכלים המכילים אלכוהול למנוע שחיקת אדרנל</a:t>
            </a:r>
          </a:p>
          <a:p>
            <a:r>
              <a:rPr lang="he-IL" sz="2400" dirty="0" smtClean="0"/>
              <a:t>נגביר תזונה המכילה חומצות אימנו חיוניות וכן גלוטתיון </a:t>
            </a:r>
          </a:p>
          <a:p>
            <a:r>
              <a:rPr lang="he-IL" sz="2400" dirty="0" smtClean="0"/>
              <a:t>להוסיף לתזונה חלבונים מן הצומח </a:t>
            </a:r>
          </a:p>
          <a:p>
            <a:r>
              <a:rPr lang="he-IL" sz="2400" dirty="0" smtClean="0"/>
              <a:t>מזונות המכילים אבץ וסידן </a:t>
            </a:r>
          </a:p>
          <a:p>
            <a:r>
              <a:rPr lang="he-IL" sz="2400" dirty="0" smtClean="0"/>
              <a:t>מזונות המכילים סיבים תזונתיים </a:t>
            </a:r>
          </a:p>
          <a:p>
            <a:r>
              <a:rPr lang="he-IL" sz="2400" dirty="0" smtClean="0"/>
              <a:t>תפריט מגון </a:t>
            </a:r>
          </a:p>
          <a:p>
            <a:r>
              <a:rPr lang="he-IL" sz="2400" dirty="0" smtClean="0"/>
              <a:t>לאכול בצורה רגועה ומרגיעה בצורת הרפיה </a:t>
            </a:r>
          </a:p>
          <a:p>
            <a:r>
              <a:rPr lang="he-IL" sz="2400" u="sng" dirty="0" smtClean="0"/>
              <a:t>נבדוק תפקוד בלוטת התריס</a:t>
            </a:r>
          </a:p>
          <a:p>
            <a:r>
              <a:rPr lang="he-IL" sz="2400" dirty="0" smtClean="0"/>
              <a:t>הגברת מזונות המכילים סרוטונין ומעלים רמות דופמין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415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טיפול משלים	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u="sng" dirty="0" smtClean="0"/>
              <a:t>הרגעה נפשית ע"י הרפיה כגון: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יוגה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נשימות סרעפתיות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מדיטציה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NLP</a:t>
            </a:r>
            <a:r>
              <a:rPr lang="he-IL" sz="2400" dirty="0" smtClean="0"/>
              <a:t>-דמיון מודרך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שיחה עם מטפל רגשי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פעילות גופנית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צמחי מרפא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 smtClean="0"/>
              <a:t>חשיפה לשמש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שינה</a:t>
            </a:r>
            <a:r>
              <a:rPr lang="en-US" sz="2400" dirty="0" smtClean="0"/>
              <a:t> </a:t>
            </a:r>
            <a:r>
              <a:rPr lang="he-IL" sz="2400" dirty="0" smtClean="0"/>
              <a:t>טובה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עיסוי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 smtClean="0"/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39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38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תוספי תזונה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ויטמין </a:t>
            </a:r>
            <a:r>
              <a:rPr lang="en-US" sz="2400" dirty="0" smtClean="0"/>
              <a:t>D</a:t>
            </a:r>
            <a:r>
              <a:rPr lang="he-IL" sz="2400" dirty="0" smtClean="0"/>
              <a:t> </a:t>
            </a:r>
          </a:p>
          <a:p>
            <a:r>
              <a:rPr lang="he-IL" sz="2400" dirty="0" smtClean="0"/>
              <a:t>מגנזיום</a:t>
            </a:r>
          </a:p>
          <a:p>
            <a:r>
              <a:rPr lang="he-IL" sz="2400" dirty="0" smtClean="0"/>
              <a:t>אומגה 3 - בנוסף נמצא במחקרים כמטפל במצבי הפרעות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קשב </a:t>
            </a:r>
            <a:r>
              <a:rPr lang="he-IL" sz="2400" dirty="0" smtClean="0"/>
              <a:t>וריכוז </a:t>
            </a:r>
          </a:p>
          <a:p>
            <a:r>
              <a:rPr lang="en-US" sz="2400" dirty="0" smtClean="0"/>
              <a:t>B12</a:t>
            </a:r>
            <a:endParaRPr lang="he-IL" sz="2400" dirty="0" smtClean="0"/>
          </a:p>
          <a:p>
            <a:r>
              <a:rPr lang="he-IL" sz="2400" dirty="0" smtClean="0"/>
              <a:t>אבץ</a:t>
            </a:r>
          </a:p>
          <a:p>
            <a:r>
              <a:rPr lang="he-IL" sz="2400" dirty="0" smtClean="0"/>
              <a:t>ויטמין </a:t>
            </a:r>
            <a:r>
              <a:rPr lang="en-US" sz="2400" dirty="0" smtClean="0"/>
              <a:t>B</a:t>
            </a:r>
          </a:p>
          <a:p>
            <a:r>
              <a:rPr lang="en-US" sz="2400" dirty="0" smtClean="0"/>
              <a:t>Q10</a:t>
            </a:r>
            <a:r>
              <a:rPr lang="he-IL" sz="2400" dirty="0" smtClean="0"/>
              <a:t>-נמליץ במצבים מסוימים </a:t>
            </a:r>
          </a:p>
          <a:p>
            <a:r>
              <a:rPr lang="he-IL" sz="2400" dirty="0" smtClean="0"/>
              <a:t>ויטמין </a:t>
            </a:r>
            <a:r>
              <a:rPr lang="en-US" sz="2400" dirty="0" smtClean="0"/>
              <a:t>C</a:t>
            </a:r>
            <a:r>
              <a:rPr lang="he-IL" sz="2400" dirty="0" smtClean="0"/>
              <a:t> - נמליץ </a:t>
            </a:r>
            <a:r>
              <a:rPr lang="he-IL" sz="2400" dirty="0" smtClean="0"/>
              <a:t>על מנת למנוע מצבי חמצון הגורמים לירידה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ברמת </a:t>
            </a:r>
            <a:r>
              <a:rPr lang="he-IL" sz="2400" dirty="0" smtClean="0"/>
              <a:t>הדופמין במוח.</a:t>
            </a:r>
          </a:p>
          <a:p>
            <a:endParaRPr lang="he-IL" sz="2400" dirty="0" smtClean="0"/>
          </a:p>
          <a:p>
            <a:endParaRPr lang="he-IL" sz="2400" dirty="0" smtClean="0"/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0591-6FE5-4747-8A78-8D18224610F8}" type="slidenum">
              <a:rPr lang="he-IL" smtClean="0"/>
              <a:t>40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779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92627</TotalTime>
  <Words>1209</Words>
  <Application>Microsoft Office PowerPoint</Application>
  <PresentationFormat>‫הצגה על המסך (4:3)</PresentationFormat>
  <Paragraphs>322</Paragraphs>
  <Slides>40</Slides>
  <Notes>2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40</vt:i4>
      </vt:variant>
    </vt:vector>
  </HeadingPairs>
  <TitlesOfParts>
    <vt:vector size="41" baseType="lpstr">
      <vt:lpstr>ערכת נושא Office</vt:lpstr>
      <vt:lpstr>דיכאון וחרדות </vt:lpstr>
      <vt:lpstr>המערכת העצבית</vt:lpstr>
      <vt:lpstr>התקשורת הבין תאית </vt:lpstr>
      <vt:lpstr>אדרנלין , נוראדרנלין </vt:lpstr>
      <vt:lpstr>תהליך כניסה למצב סטרס  וייצור הורמונים </vt:lpstr>
      <vt:lpstr>תהליך מצב סטרס וייצור הורמונים</vt:lpstr>
      <vt:lpstr>סטרס ופגיעה באדרנל</vt:lpstr>
      <vt:lpstr>שחיקת האדרנל</vt:lpstr>
      <vt:lpstr>המנגון הביולוגי </vt:lpstr>
      <vt:lpstr>על קצה המזלג       סרוטונין ודופמין ...</vt:lpstr>
      <vt:lpstr>על קצה המזלג       סרוטונין ודופמין ...</vt:lpstr>
      <vt:lpstr>על קצה המזלג       סרוטונין ודופמין ...</vt:lpstr>
      <vt:lpstr>פנילאלנין</vt:lpstr>
      <vt:lpstr>מאקה -Lipidium</vt:lpstr>
      <vt:lpstr>חומצות אימנו נעים להכיר !</vt:lpstr>
      <vt:lpstr>GABA</vt:lpstr>
      <vt:lpstr>מצבי לחץ/סטרס וגלוטמין</vt:lpstr>
      <vt:lpstr>גלוטמין </vt:lpstr>
      <vt:lpstr>גלוטמין </vt:lpstr>
      <vt:lpstr>גורמים לדיכאון</vt:lpstr>
      <vt:lpstr>דיכאון -אבחון </vt:lpstr>
      <vt:lpstr>דיכאון -אבחון </vt:lpstr>
      <vt:lpstr>רמות דיכאון </vt:lpstr>
      <vt:lpstr>הפרעות חרדה </vt:lpstr>
      <vt:lpstr>הפרעות חרדה </vt:lpstr>
      <vt:lpstr>תסמיני חרדה כללים  </vt:lpstr>
      <vt:lpstr>טיפול </vt:lpstr>
      <vt:lpstr>ויטמין D והשפעתו  על מצבי דיכאון וחרדות</vt:lpstr>
      <vt:lpstr>שיפור התקפי חרדה באמצעות  ארגינין וליזין </vt:lpstr>
      <vt:lpstr>חומצת אמינו אגמטין </vt:lpstr>
      <vt:lpstr>מחקר חומצת אמינו אגמטין</vt:lpstr>
      <vt:lpstr>ויסות מצב הרוח  חומצת אמינו מתיונין</vt:lpstr>
      <vt:lpstr>המוליך העצבי שגורם לרוגע</vt:lpstr>
      <vt:lpstr>טריפטופאן</vt:lpstr>
      <vt:lpstr>רעילות כללית על קצה המזלג..</vt:lpstr>
      <vt:lpstr>טיפול -דיכאון</vt:lpstr>
      <vt:lpstr>טיפול -דיכאון </vt:lpstr>
      <vt:lpstr>טיפול- דיכאון</vt:lpstr>
      <vt:lpstr>טיפול משלים </vt:lpstr>
      <vt:lpstr>תוספי תזונה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דיכאון וחרדות</dc:title>
  <dc:creator>Hadassa</dc:creator>
  <cp:lastModifiedBy>Hadassa</cp:lastModifiedBy>
  <cp:revision>359</cp:revision>
  <dcterms:created xsi:type="dcterms:W3CDTF">2023-09-10T09:17:10Z</dcterms:created>
  <dcterms:modified xsi:type="dcterms:W3CDTF">2024-02-08T11:52:21Z</dcterms:modified>
</cp:coreProperties>
</file>