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0"/>
  </p:notesMasterIdLst>
  <p:sldIdLst>
    <p:sldId id="256" r:id="rId2"/>
    <p:sldId id="306" r:id="rId3"/>
    <p:sldId id="291" r:id="rId4"/>
    <p:sldId id="298" r:id="rId5"/>
    <p:sldId id="299" r:id="rId6"/>
    <p:sldId id="302" r:id="rId7"/>
    <p:sldId id="292" r:id="rId8"/>
    <p:sldId id="293" r:id="rId9"/>
    <p:sldId id="266" r:id="rId10"/>
    <p:sldId id="309" r:id="rId11"/>
    <p:sldId id="300" r:id="rId12"/>
    <p:sldId id="294" r:id="rId13"/>
    <p:sldId id="295" r:id="rId14"/>
    <p:sldId id="296" r:id="rId15"/>
    <p:sldId id="260" r:id="rId16"/>
    <p:sldId id="308" r:id="rId17"/>
    <p:sldId id="261" r:id="rId18"/>
    <p:sldId id="304" r:id="rId19"/>
    <p:sldId id="303" r:id="rId20"/>
    <p:sldId id="301" r:id="rId21"/>
    <p:sldId id="316" r:id="rId22"/>
    <p:sldId id="311" r:id="rId23"/>
    <p:sldId id="314" r:id="rId24"/>
    <p:sldId id="315" r:id="rId25"/>
    <p:sldId id="318" r:id="rId26"/>
    <p:sldId id="312" r:id="rId27"/>
    <p:sldId id="262" r:id="rId28"/>
    <p:sldId id="317" r:id="rId29"/>
    <p:sldId id="307" r:id="rId30"/>
    <p:sldId id="263" r:id="rId31"/>
    <p:sldId id="297" r:id="rId32"/>
    <p:sldId id="313" r:id="rId33"/>
    <p:sldId id="264" r:id="rId34"/>
    <p:sldId id="305" r:id="rId35"/>
    <p:sldId id="265" r:id="rId36"/>
    <p:sldId id="267" r:id="rId37"/>
    <p:sldId id="268" r:id="rId38"/>
    <p:sldId id="310" r:id="rId39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2" d="100"/>
          <a:sy n="52" d="100"/>
        </p:scale>
        <p:origin x="-1224" y="-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7E4577E-EA5F-4A74-A4DD-E84686CDA447}" type="datetimeFigureOut">
              <a:rPr lang="he-IL" smtClean="0"/>
              <a:t>ד'/אדר ב/תשפ"ד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F4ED5EF-710A-4F02-9240-B6363BEC90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4152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A8B7A-C56C-4EE1-A1EB-E5BE55D3779C}" type="datetime8">
              <a:rPr lang="he-IL" smtClean="0"/>
              <a:t>14 מרץ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6887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20F59-0E7F-44F0-9C75-5DFC6DFA1E80}" type="datetime8">
              <a:rPr lang="he-IL" smtClean="0"/>
              <a:t>14 מרץ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8716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A064-5CA1-4DC5-8ADB-E253CD955B53}" type="datetime8">
              <a:rPr lang="he-IL" smtClean="0"/>
              <a:t>14 מרץ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980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76940-D257-4BBB-97CA-E1914C5A3EF4}" type="datetime8">
              <a:rPr lang="he-IL" smtClean="0"/>
              <a:t>14 מרץ 24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1320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5F90D-A5BA-4022-B430-F735349BC028}" type="datetime8">
              <a:rPr lang="he-IL" smtClean="0"/>
              <a:t>14 מרץ 24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04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E274-A2BC-4660-8B83-5D53A4D46898}" type="datetime8">
              <a:rPr lang="he-IL" smtClean="0"/>
              <a:t>14 מרץ 24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2635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3B96-94C5-4153-9FFE-C2CA35E5A530}" type="datetime8">
              <a:rPr lang="he-IL" smtClean="0"/>
              <a:t>14 מרץ 24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172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60F0-82AF-42AA-AFDD-10AEEE65D9A6}" type="datetime8">
              <a:rPr lang="he-IL" smtClean="0"/>
              <a:t>14 מרץ 24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2241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112F-6CD9-4F63-B5BE-93C66DF97557}" type="datetime8">
              <a:rPr lang="he-IL" smtClean="0"/>
              <a:t>14 מרץ 24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8668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13AC4-A3FB-43D4-BFBF-9583CCE5F7C8}" type="datetime8">
              <a:rPr lang="he-IL" smtClean="0"/>
              <a:t>14 מרץ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8095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0D0F-CCD1-44DB-9554-58C8E65A0B30}" type="datetime8">
              <a:rPr lang="he-IL" smtClean="0"/>
              <a:t>14 מרץ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6181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 l="-9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CC00D-C399-474A-B9A2-BF6B220B35D4}" type="datetime8">
              <a:rPr lang="he-IL" smtClean="0"/>
              <a:t>14 מרץ 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42E34-899B-4EBD-9F9E-DFE983F77B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7450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99392"/>
            <a:ext cx="9569760" cy="69573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w="139700" prst="cross"/>
          </a:sp3d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7762" y="2348880"/>
            <a:ext cx="7772400" cy="1470025"/>
          </a:xfrm>
        </p:spPr>
        <p:txBody>
          <a:bodyPr>
            <a:normAutofit/>
          </a:bodyPr>
          <a:lstStyle/>
          <a:p>
            <a:r>
              <a:rPr lang="he-IL" sz="8000" dirty="0" smtClean="0">
                <a:cs typeface="+mn-cs"/>
              </a:rPr>
              <a:t>אנמיה </a:t>
            </a:r>
            <a:endParaRPr lang="he-IL" sz="8000" dirty="0">
              <a:cs typeface="+mn-cs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35596" y="4509120"/>
            <a:ext cx="6400800" cy="1752600"/>
          </a:xfrm>
        </p:spPr>
        <p:txBody>
          <a:bodyPr>
            <a:normAutofit/>
          </a:bodyPr>
          <a:lstStyle/>
          <a:p>
            <a:r>
              <a:rPr lang="he-IL" sz="2400" dirty="0" smtClean="0">
                <a:solidFill>
                  <a:schemeClr val="tx1"/>
                </a:solidFill>
              </a:rPr>
              <a:t>הדס פדהאל 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he-IL" sz="2400" dirty="0" smtClean="0">
                <a:solidFill>
                  <a:schemeClr val="tx1"/>
                </a:solidFill>
              </a:rPr>
              <a:t>הרבליסטית קלינית </a:t>
            </a:r>
            <a:r>
              <a:rPr lang="en-US" sz="2400" dirty="0" smtClean="0">
                <a:solidFill>
                  <a:schemeClr val="tx1"/>
                </a:solidFill>
              </a:rPr>
              <a:t>CL.H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he-IL" sz="2400" dirty="0" smtClean="0">
                <a:solidFill>
                  <a:schemeClr val="tx1"/>
                </a:solidFill>
              </a:rPr>
              <a:t>יועצת לבריאות טבעית עפ"י גישת הרמב"ם</a:t>
            </a:r>
          </a:p>
          <a:p>
            <a:endParaRPr lang="he-IL" dirty="0" smtClean="0"/>
          </a:p>
          <a:p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>
                <a:solidFill>
                  <a:schemeClr val="tx1"/>
                </a:solidFill>
              </a:rPr>
              <a:t>כל הזכיות שמורות להדס פדהאל 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9542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כדוריות הדם האדומות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/>
              <a:t>תאי הדם האדומים (כדוריות הדם האדומות) </a:t>
            </a:r>
            <a:r>
              <a:rPr lang="he-IL" sz="2400" dirty="0" smtClean="0"/>
              <a:t>הקרויות גם אריתרוציטים ,נוצרות </a:t>
            </a:r>
            <a:r>
              <a:rPr lang="he-IL" sz="2400" dirty="0"/>
              <a:t>במח </a:t>
            </a:r>
            <a:r>
              <a:rPr lang="he-IL" sz="2400" dirty="0" smtClean="0"/>
              <a:t>העצם </a:t>
            </a:r>
          </a:p>
          <a:p>
            <a:r>
              <a:rPr lang="he-IL" sz="2400" dirty="0" smtClean="0"/>
              <a:t>משך </a:t>
            </a:r>
            <a:r>
              <a:rPr lang="he-IL" sz="2400" dirty="0"/>
              <a:t>החיים הממוצע של תא דם אדום הוא כ-120 יום. </a:t>
            </a:r>
            <a:endParaRPr lang="he-IL" sz="2400" dirty="0" smtClean="0"/>
          </a:p>
          <a:p>
            <a:r>
              <a:rPr lang="he-IL" sz="2400" dirty="0" smtClean="0"/>
              <a:t>תאים </a:t>
            </a:r>
            <a:r>
              <a:rPr lang="he-IL" sz="2400" dirty="0"/>
              <a:t>שהזדקנו או שפעילותם נפגעת, נהרסים לרוב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u="sng" dirty="0" smtClean="0"/>
              <a:t>בטחול</a:t>
            </a:r>
            <a:r>
              <a:rPr lang="he-IL" sz="2400" dirty="0" smtClean="0"/>
              <a:t> </a:t>
            </a:r>
            <a:r>
              <a:rPr lang="he-IL" sz="2400" dirty="0"/>
              <a:t>ותכולתם עוברת מחזור. </a:t>
            </a:r>
            <a:endParaRPr lang="he-IL" sz="2400" dirty="0" smtClean="0"/>
          </a:p>
          <a:p>
            <a:r>
              <a:rPr lang="he-IL" sz="2400" dirty="0" smtClean="0"/>
              <a:t>בכל </a:t>
            </a:r>
            <a:r>
              <a:rPr lang="he-IL" sz="2400" dirty="0"/>
              <a:t>יום הגוף מפיק מיליוני תאים אדומים חדשים על מנת  להחליף  את התאים שנהרסו או שהזדקנו. </a:t>
            </a:r>
            <a:endParaRPr lang="he-IL" sz="2400" dirty="0" smtClean="0"/>
          </a:p>
          <a:p>
            <a:r>
              <a:rPr lang="he-IL" sz="2400" dirty="0" smtClean="0"/>
              <a:t>עיקר </a:t>
            </a:r>
            <a:r>
              <a:rPr lang="he-IL" sz="2400" dirty="0"/>
              <a:t>תכולת תאי הדם האדומים היא מולקולה בשם </a:t>
            </a:r>
            <a:r>
              <a:rPr lang="he-IL" sz="2400" dirty="0" smtClean="0"/>
              <a:t>המוגלובין.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4661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מהו בעצם המוגלובין ?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lnSpcReduction="10000"/>
          </a:bodyPr>
          <a:lstStyle/>
          <a:p>
            <a:r>
              <a:rPr lang="he-IL" sz="2400" dirty="0" smtClean="0"/>
              <a:t>המוגלובין ,הינו חלבון אשר נמצא בתאי הדם האדומים . </a:t>
            </a:r>
          </a:p>
          <a:p>
            <a:r>
              <a:rPr lang="he-IL" sz="2400" dirty="0" smtClean="0"/>
              <a:t>תפקידו לקשור חמצן באזור הריאות ולהעבירו אל רקמות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הגוף השונות אשר זקוקות לחמצן.</a:t>
            </a:r>
          </a:p>
          <a:p>
            <a:r>
              <a:rPr lang="he-IL" sz="2400" dirty="0" smtClean="0"/>
              <a:t>בנוסף הוא אחראי על קשירתם של חמצן ופחמן דו חמצי 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 smtClean="0"/>
          </a:p>
          <a:p>
            <a:r>
              <a:rPr lang="he-IL" sz="2400" u="sng" dirty="0" smtClean="0"/>
              <a:t>ההמוגלובין מורכב מ-2 סוגי תת יחידות </a:t>
            </a:r>
            <a:r>
              <a:rPr lang="en-US" sz="2400" u="sng" dirty="0" smtClean="0"/>
              <a:t>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תת יחידה המכילה ברזל ותת יחידה המכילה גלובין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אלו הם חלבוני מבנה האוחזים ביחידת </a:t>
            </a:r>
            <a:r>
              <a:rPr lang="en-US" sz="2400" dirty="0" smtClean="0"/>
              <a:t>Heme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he-IL" sz="2400" dirty="0"/>
              <a:t>הגלובין מורכב משני סוגי שרשראות - אלפא ובטא, ולכן יש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אלפא </a:t>
            </a:r>
            <a:r>
              <a:rPr lang="he-IL" sz="2400" dirty="0"/>
              <a:t>גלובין ובטא גלובין</a:t>
            </a:r>
            <a:endParaRPr lang="he-IL" sz="2400" dirty="0" smtClean="0"/>
          </a:p>
          <a:p>
            <a:r>
              <a:rPr lang="he-IL" sz="2400" dirty="0" smtClean="0"/>
              <a:t>בבדיקות הדם אנו נראה אותו כמדד -</a:t>
            </a:r>
            <a:r>
              <a:rPr lang="en-US" sz="2400" dirty="0" smtClean="0"/>
              <a:t>Hb </a:t>
            </a:r>
            <a:r>
              <a:rPr lang="he-IL" sz="2400" dirty="0" smtClean="0"/>
              <a:t> או </a:t>
            </a:r>
            <a:r>
              <a:rPr lang="en-US" sz="2400" dirty="0" smtClean="0"/>
              <a:t>HGB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1699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ברזל על קצה המזלג...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 fontScale="92500" lnSpcReduction="10000"/>
          </a:bodyPr>
          <a:lstStyle/>
          <a:p>
            <a:r>
              <a:rPr lang="he-IL" sz="2400" dirty="0"/>
              <a:t>פעילות הברזל בגוף רובו יהיה בהמוגלובין ,חלקו מיוגלובין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/>
              <a:t>ומיעוט ממנו יהיה ע"י אנזימים .</a:t>
            </a:r>
          </a:p>
          <a:p>
            <a:endParaRPr lang="he-IL" sz="2400" dirty="0" smtClean="0"/>
          </a:p>
          <a:p>
            <a:r>
              <a:rPr lang="he-IL" sz="2400" dirty="0" smtClean="0"/>
              <a:t>קיימים סוגי ברזל: 1. </a:t>
            </a:r>
            <a:r>
              <a:rPr lang="en-US" sz="2400" dirty="0" smtClean="0"/>
              <a:t>heme </a:t>
            </a:r>
            <a:br>
              <a:rPr lang="en-US" sz="2400" dirty="0" smtClean="0"/>
            </a:br>
            <a:r>
              <a:rPr lang="he-IL" sz="2400" dirty="0" smtClean="0"/>
              <a:t>                         2.</a:t>
            </a:r>
            <a:r>
              <a:rPr lang="en-US" sz="2400" dirty="0" smtClean="0"/>
              <a:t>non heme 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u="sng" dirty="0" smtClean="0"/>
              <a:t>הסוג הראשון :</a:t>
            </a:r>
            <a:r>
              <a:rPr lang="he-IL" sz="2400" dirty="0" smtClean="0"/>
              <a:t>קיים בעיקר במוצרי מזון מן החי ,אשר הספיגה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הינה מאוד גבוהה 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כאמור ישנם בעיות נלוות אחרות של צריכת מוצרי מזון מן החי.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u="sng" dirty="0" smtClean="0"/>
              <a:t>הסוג השני :</a:t>
            </a:r>
            <a:r>
              <a:rPr lang="he-IL" sz="2400" dirty="0" smtClean="0"/>
              <a:t>קיים במאכלים מן הצומח ומאוד רגיש למעכבי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ספיגה </a:t>
            </a:r>
            <a:r>
              <a:rPr lang="he-IL" sz="2400" dirty="0"/>
              <a:t>,</a:t>
            </a:r>
            <a:r>
              <a:rPr lang="he-IL" sz="2400" dirty="0" smtClean="0"/>
              <a:t>על כן אנחנו נדאג לבטל את מעכבי הספיגה לפני אכילה.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9729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ברזל על קצה המזלג...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הברזל שנאכל נאגר בתאי רירית המעיים וכן מחובר לפרטין </a:t>
            </a:r>
          </a:p>
          <a:p>
            <a:r>
              <a:rPr lang="he-IL" sz="2400" dirty="0" smtClean="0"/>
              <a:t>עיקר ספיגת הברזל מתבצעת בתריסריון</a:t>
            </a:r>
          </a:p>
          <a:p>
            <a:r>
              <a:rPr lang="he-IL" sz="2400" dirty="0" smtClean="0"/>
              <a:t>נדאג לצרף לברזל ויטמין- </a:t>
            </a:r>
            <a:r>
              <a:rPr lang="en-US" sz="2400" dirty="0" smtClean="0"/>
              <a:t>C</a:t>
            </a:r>
            <a:r>
              <a:rPr lang="he-IL" sz="2400" dirty="0" smtClean="0"/>
              <a:t> על מנת לשפר ספיגה </a:t>
            </a:r>
          </a:p>
          <a:p>
            <a:r>
              <a:rPr lang="he-IL" sz="2400" dirty="0" smtClean="0"/>
              <a:t>כאשר מדדי רמות הברזל תהיה נמוכה אנחנו נאזן עם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תוספי תזונה וצמחי מרפא ורק לאחר מכן נשלב איזון תזונתי .</a:t>
            </a:r>
          </a:p>
          <a:p>
            <a:endParaRPr lang="he-IL" sz="2400" u="sng" dirty="0" smtClean="0"/>
          </a:p>
          <a:p>
            <a:r>
              <a:rPr lang="he-IL" sz="2400" u="sng" dirty="0" smtClean="0"/>
              <a:t>מאכלים </a:t>
            </a:r>
            <a:r>
              <a:rPr lang="he-IL" sz="2400" u="sng" dirty="0"/>
              <a:t>מן הצומח המכילים ברזל</a:t>
            </a:r>
            <a:r>
              <a:rPr lang="he-IL" sz="2400" dirty="0"/>
              <a:t> : עדשים, חומוס , טחינה,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שקדים </a:t>
            </a:r>
            <a:r>
              <a:rPr lang="he-IL" sz="2400" dirty="0"/>
              <a:t>תאנים, סלק, גזר .</a:t>
            </a:r>
          </a:p>
          <a:p>
            <a:endParaRPr lang="he-IL" sz="2400" dirty="0" smtClean="0"/>
          </a:p>
          <a:p>
            <a:endParaRPr lang="he-IL" sz="26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9613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עודף ברזל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בנוסף בגופנו </a:t>
            </a:r>
            <a:r>
              <a:rPr lang="he-IL" sz="2400" dirty="0"/>
              <a:t>לא קיימים מנגנונים אקטיביים ומבוקרים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אשר מפרישים </a:t>
            </a:r>
            <a:r>
              <a:rPr lang="he-IL" sz="2400" dirty="0"/>
              <a:t>עודפי ברזל, זאת למרות שברזל הינו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מינרל ריאקטיבי.</a:t>
            </a:r>
          </a:p>
          <a:p>
            <a:r>
              <a:rPr lang="he-IL" sz="2400" dirty="0" smtClean="0"/>
              <a:t>ועודף </a:t>
            </a:r>
            <a:r>
              <a:rPr lang="he-IL" sz="2400" dirty="0"/>
              <a:t>ברזל עלול לגרום </a:t>
            </a:r>
            <a:r>
              <a:rPr lang="he-IL" sz="2400" dirty="0" smtClean="0"/>
              <a:t>המוכרומטוזיס לנזק חמצוני ולפגיעה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בכבד </a:t>
            </a:r>
            <a:r>
              <a:rPr lang="he-IL" sz="2400" dirty="0"/>
              <a:t>ובשריר הלב</a:t>
            </a:r>
            <a:r>
              <a:rPr lang="en-US" sz="2400" dirty="0" smtClean="0"/>
              <a:t>.</a:t>
            </a:r>
            <a:r>
              <a:rPr lang="he-IL" sz="2400" dirty="0" smtClean="0"/>
              <a:t> </a:t>
            </a:r>
          </a:p>
          <a:p>
            <a:r>
              <a:rPr lang="he-IL" sz="2400" u="sng" dirty="0"/>
              <a:t>המוכרומטוזיס</a:t>
            </a:r>
            <a:r>
              <a:rPr lang="he-IL" sz="2400" dirty="0"/>
              <a:t> </a:t>
            </a:r>
            <a:r>
              <a:rPr lang="he-IL" sz="2400" dirty="0" smtClean="0"/>
              <a:t>= </a:t>
            </a:r>
            <a:r>
              <a:rPr lang="he-IL" sz="2400" dirty="0"/>
              <a:t>ספיגה מוגברת </a:t>
            </a:r>
            <a:r>
              <a:rPr lang="he-IL" sz="2400" dirty="0" smtClean="0"/>
              <a:t>של </a:t>
            </a:r>
            <a:r>
              <a:rPr lang="he-IL" sz="2400" dirty="0"/>
              <a:t>ברזל </a:t>
            </a:r>
            <a:r>
              <a:rPr lang="he-IL" sz="2400" dirty="0" smtClean="0"/>
              <a:t>ומצב בו מצטברים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עודפי ברזל </a:t>
            </a:r>
            <a:r>
              <a:rPr lang="he-IL" sz="2400" dirty="0"/>
              <a:t>בשאר חלקי </a:t>
            </a:r>
            <a:r>
              <a:rPr lang="he-IL" sz="2400" dirty="0" smtClean="0"/>
              <a:t>הגוף.</a:t>
            </a:r>
          </a:p>
          <a:p>
            <a:r>
              <a:rPr lang="he-IL" sz="2400" dirty="0" smtClean="0"/>
              <a:t>לפיכך, יש חשיבות לרמות ברזל תקינות ובנוסף לתוסף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ברזל המכיל את המינון יחסית נמוך וגם אפקטיבי ביותר של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ברזל.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1460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מדדים לאבחון בבדיקות הדם 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824536"/>
          </a:xfrm>
        </p:spPr>
        <p:txBody>
          <a:bodyPr>
            <a:normAutofit/>
          </a:bodyPr>
          <a:lstStyle/>
          <a:p>
            <a:r>
              <a:rPr lang="en-US" sz="2400" b="1" u="sng" dirty="0" smtClean="0"/>
              <a:t>RBC</a:t>
            </a:r>
            <a:r>
              <a:rPr lang="he-IL" sz="2400" b="1" u="sng" dirty="0" smtClean="0"/>
              <a:t> </a:t>
            </a:r>
            <a:r>
              <a:rPr lang="he-IL" sz="2400" b="1" dirty="0" smtClean="0"/>
              <a:t>– </a:t>
            </a:r>
            <a:r>
              <a:rPr lang="he-IL" sz="2400" dirty="0" smtClean="0"/>
              <a:t>כמות תאי דם אדומים ליחידת נפח </a:t>
            </a:r>
            <a:endParaRPr lang="en-US" sz="2400" b="1" u="sng" dirty="0" smtClean="0"/>
          </a:p>
          <a:p>
            <a:r>
              <a:rPr lang="en-US" sz="2400" b="1" u="sng" dirty="0" smtClean="0"/>
              <a:t>HB</a:t>
            </a:r>
            <a:r>
              <a:rPr lang="he-IL" sz="2400" b="1" u="sng" dirty="0" smtClean="0"/>
              <a:t>- </a:t>
            </a:r>
            <a:r>
              <a:rPr lang="he-IL" sz="2400" dirty="0" smtClean="0"/>
              <a:t>מדד ההמוגלובין- כמות המוגלובין ביחידת נפח</a:t>
            </a:r>
            <a:endParaRPr lang="he-IL" sz="2400" b="1" u="sng" dirty="0" smtClean="0"/>
          </a:p>
          <a:p>
            <a:r>
              <a:rPr lang="he-IL" sz="2400" b="1" u="sng" dirty="0" smtClean="0"/>
              <a:t>פריטין </a:t>
            </a:r>
            <a:r>
              <a:rPr lang="he-IL" sz="2400" dirty="0" smtClean="0"/>
              <a:t>- מאגר הברזל של הגוף</a:t>
            </a:r>
          </a:p>
          <a:p>
            <a:r>
              <a:rPr lang="en-US" sz="2400" b="1" u="sng" dirty="0" smtClean="0"/>
              <a:t>Iron</a:t>
            </a:r>
            <a:r>
              <a:rPr lang="he-IL" sz="2400" b="1" dirty="0" smtClean="0"/>
              <a:t>- </a:t>
            </a:r>
            <a:r>
              <a:rPr lang="he-IL" sz="2400" dirty="0" smtClean="0"/>
              <a:t>רמת הברזל בדם (בסרום)</a:t>
            </a:r>
          </a:p>
          <a:p>
            <a:r>
              <a:rPr lang="he-IL" sz="2400" b="1" u="sng" dirty="0" smtClean="0"/>
              <a:t>טרנספרין </a:t>
            </a:r>
            <a:r>
              <a:rPr lang="he-IL" sz="2400" dirty="0" smtClean="0"/>
              <a:t>- חלבון המעביר את הברזל מהדם למוח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בכדי ליצור כדוריות דם חדשות 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כמו כן, הטרנספרין מיוצר בכבד </a:t>
            </a:r>
            <a:endParaRPr lang="en-US" sz="2400" dirty="0" smtClean="0"/>
          </a:p>
          <a:p>
            <a:r>
              <a:rPr lang="en-US" sz="2400" b="1" u="sng" dirty="0" err="1" smtClean="0"/>
              <a:t>Mcv</a:t>
            </a:r>
            <a:r>
              <a:rPr lang="he-IL" sz="2400" b="1" dirty="0" smtClean="0"/>
              <a:t>-</a:t>
            </a:r>
            <a:r>
              <a:rPr lang="he-IL" sz="2400" dirty="0" smtClean="0"/>
              <a:t> נפח ממוצע של כדורית דם אדומה </a:t>
            </a:r>
          </a:p>
          <a:p>
            <a:r>
              <a:rPr lang="en-US" sz="2400" b="1" u="sng" dirty="0" smtClean="0"/>
              <a:t>MCH</a:t>
            </a:r>
            <a:r>
              <a:rPr lang="he-IL" sz="2400" dirty="0" smtClean="0"/>
              <a:t> </a:t>
            </a:r>
            <a:r>
              <a:rPr lang="he-IL" sz="2400" b="1" dirty="0" smtClean="0"/>
              <a:t>-</a:t>
            </a:r>
            <a:r>
              <a:rPr lang="he-IL" sz="2400" dirty="0" smtClean="0"/>
              <a:t>כמות המוגלובין ממוצעת בכל כדורית דם אדומה  </a:t>
            </a:r>
          </a:p>
          <a:p>
            <a:r>
              <a:rPr lang="en-US" sz="2400" b="1" u="sng" dirty="0" smtClean="0"/>
              <a:t>HCT</a:t>
            </a:r>
            <a:r>
              <a:rPr lang="he-IL" sz="2400" b="1" u="sng" dirty="0" smtClean="0"/>
              <a:t>- המטוקריט </a:t>
            </a:r>
            <a:r>
              <a:rPr lang="he-IL" sz="2400" b="1" dirty="0" smtClean="0"/>
              <a:t>–</a:t>
            </a:r>
            <a:r>
              <a:rPr lang="he-IL" sz="2400" dirty="0" smtClean="0"/>
              <a:t> נפח כדוריות דם האדומות מכלל נפח הדם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יש מדדים רצויים לגבר והן לאישה .</a:t>
            </a:r>
            <a:endParaRPr lang="he-IL" sz="240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2346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אנמיה מי את?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מצב שבו רמות כדוריות הדם האדומות או ריכוז המוגלובין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נמוך מהרצוי.</a:t>
            </a:r>
          </a:p>
          <a:p>
            <a:r>
              <a:rPr lang="he-IL" sz="2400" dirty="0" smtClean="0"/>
              <a:t>במצב של אנמיה יהיה מיעוט דם וחוסר בכדוריות דם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אדומות, ירידה ברמת המוגלובין או ברמת צאי הדם האדומים תגרום לאספקת חמצן לקויה בגוף.</a:t>
            </a:r>
          </a:p>
          <a:p>
            <a:r>
              <a:rPr lang="he-IL" sz="2400" dirty="0" smtClean="0"/>
              <a:t>וכן, מצב של חוסר ברזל .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8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126131"/>
            <a:ext cx="5400600" cy="225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32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אנמיה מיקרוציטית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אנמיה על רקע של </a:t>
            </a:r>
            <a:r>
              <a:rPr lang="he-IL" sz="2400" u="sng" dirty="0" smtClean="0"/>
              <a:t>חוסר ברזל </a:t>
            </a:r>
          </a:p>
          <a:p>
            <a:r>
              <a:rPr lang="he-IL" sz="2400" dirty="0" smtClean="0"/>
              <a:t>במצב זה נפגע ייצור מולקולת המוגלובין ויש קשירה חלקית של חמצת אליה .</a:t>
            </a:r>
          </a:p>
          <a:p>
            <a:r>
              <a:rPr lang="he-IL" sz="2400" dirty="0" smtClean="0"/>
              <a:t>אנמיה</a:t>
            </a:r>
            <a:r>
              <a:rPr lang="he-IL" sz="2400" dirty="0"/>
              <a:t> מיקרוציטית </a:t>
            </a:r>
            <a:r>
              <a:rPr lang="he-IL" sz="2400" dirty="0" smtClean="0"/>
              <a:t>= </a:t>
            </a:r>
            <a:r>
              <a:rPr lang="en-US" sz="2400" dirty="0" smtClean="0"/>
              <a:t>MCV </a:t>
            </a:r>
            <a:r>
              <a:rPr lang="he-IL" sz="2400" dirty="0" smtClean="0"/>
              <a:t> נמוך</a:t>
            </a:r>
          </a:p>
          <a:p>
            <a:r>
              <a:rPr lang="he-IL" sz="2400" dirty="0" smtClean="0"/>
              <a:t>נפח </a:t>
            </a:r>
            <a:r>
              <a:rPr lang="he-IL" sz="2400" dirty="0"/>
              <a:t>כדורית הדם הוא </a:t>
            </a:r>
            <a:r>
              <a:rPr lang="he-IL" sz="2400" u="sng" dirty="0" smtClean="0"/>
              <a:t>קטן </a:t>
            </a:r>
            <a:r>
              <a:rPr lang="he-IL" sz="2400" dirty="0"/>
              <a:t>מופיעה לרוב בגלל חוסר </a:t>
            </a:r>
            <a:r>
              <a:rPr lang="he-IL" sz="2400" dirty="0" smtClean="0"/>
              <a:t>בברזל.</a:t>
            </a:r>
          </a:p>
          <a:p>
            <a:r>
              <a:rPr lang="he-IL" sz="2400" dirty="0" smtClean="0"/>
              <a:t>סיבה נוספת בשל </a:t>
            </a:r>
            <a:r>
              <a:rPr lang="he-IL" sz="2400" dirty="0"/>
              <a:t>מחלות כליה שונות, בעיות גנטיות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או </a:t>
            </a:r>
            <a:r>
              <a:rPr lang="he-IL" sz="2400" dirty="0"/>
              <a:t>לאחר דימום </a:t>
            </a:r>
            <a:r>
              <a:rPr lang="he-IL" sz="2400" dirty="0" smtClean="0"/>
              <a:t>מרובה.</a:t>
            </a:r>
          </a:p>
          <a:p>
            <a:r>
              <a:rPr lang="he-IL" sz="2400" dirty="0" smtClean="0"/>
              <a:t>ספיגה לקויה של ברזל במערכת העיכול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ההמלצה ליטול יחד עם הברזל ויטמין- </a:t>
            </a:r>
            <a:r>
              <a:rPr lang="en-US" sz="2400" dirty="0" smtClean="0"/>
              <a:t>C</a:t>
            </a:r>
            <a:r>
              <a:rPr lang="he-IL" sz="2400" dirty="0" smtClean="0"/>
              <a:t> ע"מ לשפר ספיגה .</a:t>
            </a:r>
            <a:endParaRPr lang="he-IL" sz="2400" dirty="0" smtClean="0"/>
          </a:p>
          <a:p>
            <a:pPr marL="0" indent="0">
              <a:buNone/>
            </a:pPr>
            <a:endParaRPr lang="he-IL" sz="26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87856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אנמיה מאקרוציטית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נראה מצב בו </a:t>
            </a:r>
            <a:r>
              <a:rPr lang="he-IL" sz="2400" dirty="0"/>
              <a:t>נפח כדורית הדם </a:t>
            </a:r>
            <a:r>
              <a:rPr lang="he-IL" sz="2400" dirty="0" smtClean="0"/>
              <a:t>יהיה גדול מהרגיל מופיעה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לרוב </a:t>
            </a:r>
            <a:r>
              <a:rPr lang="he-IL" sz="2400" dirty="0"/>
              <a:t>בגלל חוסר בברזל</a:t>
            </a:r>
            <a:r>
              <a:rPr lang="he-IL" sz="2400" dirty="0" smtClean="0"/>
              <a:t>.</a:t>
            </a:r>
          </a:p>
          <a:p>
            <a:r>
              <a:rPr lang="he-IL" sz="2400" dirty="0" smtClean="0"/>
              <a:t>בבדיקת </a:t>
            </a:r>
            <a:r>
              <a:rPr lang="en-US" sz="2400" dirty="0" smtClean="0"/>
              <a:t>MCV</a:t>
            </a:r>
            <a:r>
              <a:rPr lang="he-IL" sz="2400" dirty="0" smtClean="0"/>
              <a:t> אנחנו נראה רמות גבוהות אשר לעיתים יהיו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מחוץ לתחום .</a:t>
            </a:r>
          </a:p>
          <a:p>
            <a:r>
              <a:rPr lang="he-IL" sz="2400" dirty="0"/>
              <a:t>סיבה נוספת </a:t>
            </a:r>
            <a:r>
              <a:rPr lang="he-IL" sz="2400" dirty="0" smtClean="0"/>
              <a:t>למצב יהיה בשל </a:t>
            </a:r>
            <a:r>
              <a:rPr lang="he-IL" sz="2400" dirty="0"/>
              <a:t>חוסר בוויטמין </a:t>
            </a:r>
            <a:r>
              <a:rPr lang="en-US" sz="2400" dirty="0"/>
              <a:t>B12</a:t>
            </a:r>
            <a:endParaRPr lang="he-IL" sz="2400" dirty="0"/>
          </a:p>
          <a:p>
            <a:r>
              <a:rPr lang="he-IL" sz="2400" dirty="0" smtClean="0"/>
              <a:t>בנוסף גם חוסר </a:t>
            </a:r>
            <a:r>
              <a:rPr lang="he-IL" sz="2400" dirty="0"/>
              <a:t>בחומצה פולית </a:t>
            </a:r>
          </a:p>
          <a:p>
            <a:endParaRPr lang="he-IL" sz="2400" dirty="0"/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10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077072"/>
            <a:ext cx="3384376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37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אנמיה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/>
              <a:t>כאשר, לא יהיה מספיק ברזל בגוף לא יהיה ייצור של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/>
              <a:t>המוגלובין ואז תהיה השפעה על כדוריות הדם האדומות .</a:t>
            </a:r>
          </a:p>
          <a:p>
            <a:r>
              <a:rPr lang="he-IL" sz="2400" dirty="0" smtClean="0"/>
              <a:t>בנוסף כמות </a:t>
            </a:r>
            <a:r>
              <a:rPr lang="he-IL" sz="2400" dirty="0"/>
              <a:t>נמוכה של המוגלובין וכדוריות דם אדומות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יתבטא </a:t>
            </a:r>
            <a:r>
              <a:rPr lang="he-IL" sz="2400" dirty="0"/>
              <a:t>באנמיה בשל חוסר ברזל </a:t>
            </a:r>
            <a:r>
              <a:rPr lang="he-IL" sz="2400" dirty="0" smtClean="0"/>
              <a:t>.</a:t>
            </a:r>
          </a:p>
          <a:p>
            <a:r>
              <a:rPr lang="he-IL" sz="2400" dirty="0"/>
              <a:t>ספיגת הברזל מתבצעת </a:t>
            </a:r>
            <a:r>
              <a:rPr lang="he-IL" sz="2400" dirty="0" smtClean="0"/>
              <a:t>בתריסריון</a:t>
            </a:r>
          </a:p>
          <a:p>
            <a:r>
              <a:rPr lang="he-IL" sz="2400" dirty="0"/>
              <a:t>חידוש מאגרי הברזל ,מתבצעת ע"י ספיגת ברזל מהמזון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/>
              <a:t>הן מזון מן החי והן מן הצומח </a:t>
            </a:r>
            <a:r>
              <a:rPr lang="he-IL" sz="2400" dirty="0" smtClean="0"/>
              <a:t>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 smtClean="0"/>
          </a:p>
          <a:p>
            <a:r>
              <a:rPr lang="he-IL" sz="2400" u="sng" dirty="0" smtClean="0"/>
              <a:t>רמות המוגלובין רצויות בבדיקות 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נשים: 12-14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גברים:14-16</a:t>
            </a:r>
          </a:p>
          <a:p>
            <a:pPr marL="0" indent="0">
              <a:buNone/>
            </a:pPr>
            <a:endParaRPr lang="he-IL" sz="2600" dirty="0" smtClean="0"/>
          </a:p>
          <a:p>
            <a:endParaRPr lang="he-IL" sz="2600" dirty="0"/>
          </a:p>
          <a:p>
            <a:endParaRPr lang="he-IL" sz="2600" dirty="0"/>
          </a:p>
          <a:p>
            <a:endParaRPr lang="he-IL" sz="2600" dirty="0" smtClean="0"/>
          </a:p>
          <a:p>
            <a:endParaRPr lang="he-IL" sz="2600" dirty="0"/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6255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גורמים לאנמיה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r>
              <a:rPr lang="he-IL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כאמור קיימת </a:t>
            </a:r>
            <a:r>
              <a:rPr lang="he-I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אפשרות של אנמיה מסיבות נוספות למשל: </a:t>
            </a:r>
            <a:r>
              <a:rPr lang="en-US" sz="2400" dirty="0"/>
              <a:t/>
            </a:r>
            <a:br>
              <a:rPr lang="en-US" sz="2400" dirty="0"/>
            </a:br>
            <a:endParaRPr lang="he-IL" sz="2400" dirty="0" smtClean="0"/>
          </a:p>
          <a:p>
            <a:r>
              <a:rPr lang="he-IL" sz="2400" dirty="0" smtClean="0"/>
              <a:t>מצב </a:t>
            </a:r>
            <a:r>
              <a:rPr lang="he-IL" sz="2400" dirty="0"/>
              <a:t>בו מתקיים </a:t>
            </a:r>
            <a:r>
              <a:rPr lang="he-IL" sz="2400" u="sng" dirty="0"/>
              <a:t>תהליך דלקתי בגוף </a:t>
            </a:r>
            <a:r>
              <a:rPr lang="he-IL" sz="2400" dirty="0"/>
              <a:t>.</a:t>
            </a:r>
          </a:p>
          <a:p>
            <a:r>
              <a:rPr lang="he-IL" sz="2400" dirty="0" smtClean="0"/>
              <a:t>סיבה נוספת לאנמיה היא  </a:t>
            </a:r>
            <a:r>
              <a:rPr lang="he-IL" sz="2400" u="sng" dirty="0" smtClean="0"/>
              <a:t>תת פעילות</a:t>
            </a:r>
            <a:r>
              <a:rPr lang="he-IL" sz="2400" dirty="0" smtClean="0"/>
              <a:t> בלוטת התריס.</a:t>
            </a:r>
          </a:p>
          <a:p>
            <a:r>
              <a:rPr lang="he-IL" sz="2400" dirty="0" smtClean="0"/>
              <a:t>אנמיה הנגרמת </a:t>
            </a:r>
            <a:r>
              <a:rPr lang="he-IL" sz="2400" u="sng" dirty="0" smtClean="0"/>
              <a:t>מתזונה לקויה </a:t>
            </a:r>
            <a:r>
              <a:rPr lang="he-IL" sz="2400" dirty="0" smtClean="0"/>
              <a:t>יכולה להיגרם בשל צריכה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מרובה של מאכלים המכילים קפאין .</a:t>
            </a:r>
          </a:p>
          <a:p>
            <a:r>
              <a:rPr lang="he-IL" sz="2400" dirty="0" smtClean="0"/>
              <a:t>או מאכלים "</a:t>
            </a:r>
            <a:r>
              <a:rPr lang="he-IL" sz="2400" u="sng" dirty="0" smtClean="0"/>
              <a:t>שודדי" ברזל </a:t>
            </a:r>
            <a:r>
              <a:rPr lang="he-IL" sz="2400" dirty="0" smtClean="0"/>
              <a:t>אחרים למיניהם כמו סוכר לבן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אשר מצריכים מאמץ ממערכת העיכול לפרק את המאכל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ובכך להשתמש בכמות רבה של ברזל.</a:t>
            </a:r>
          </a:p>
          <a:p>
            <a:r>
              <a:rPr lang="he-IL" sz="2400" u="sng" dirty="0" smtClean="0"/>
              <a:t>מזונות המעכבים ספיגה </a:t>
            </a:r>
            <a:r>
              <a:rPr lang="he-IL" sz="2400" dirty="0" smtClean="0"/>
              <a:t>של ברזל כמו חומצה פיטית וכדו..</a:t>
            </a:r>
          </a:p>
          <a:p>
            <a:r>
              <a:rPr lang="he-IL" sz="2400" u="sng" dirty="0" smtClean="0"/>
              <a:t>דימום מוגבר</a:t>
            </a:r>
            <a:r>
              <a:rPr lang="he-IL" sz="2400" dirty="0" smtClean="0"/>
              <a:t>, למשל אצל נשים בזמן הוסת החודשית .</a:t>
            </a:r>
          </a:p>
          <a:p>
            <a:pPr marL="0" indent="0">
              <a:buNone/>
            </a:pPr>
            <a:endParaRPr lang="he-IL" sz="26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7898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גורמים לאנמיה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/>
              <a:t>בעיות של ספיגה במערכת העיכול </a:t>
            </a:r>
          </a:p>
          <a:p>
            <a:r>
              <a:rPr lang="he-IL" sz="2400" dirty="0" smtClean="0"/>
              <a:t>הליקובקטר </a:t>
            </a:r>
            <a:r>
              <a:rPr lang="he-IL" sz="2400" dirty="0"/>
              <a:t>פילורי </a:t>
            </a:r>
            <a:endParaRPr lang="he-IL" sz="2400" dirty="0" smtClean="0"/>
          </a:p>
          <a:p>
            <a:r>
              <a:rPr lang="he-IL" sz="2400" dirty="0" smtClean="0"/>
              <a:t>הריון </a:t>
            </a:r>
            <a:endParaRPr lang="he-IL" sz="2400" dirty="0"/>
          </a:p>
          <a:p>
            <a:r>
              <a:rPr lang="he-IL" sz="2400" dirty="0"/>
              <a:t>תזונה לא מאוזנת </a:t>
            </a:r>
          </a:p>
          <a:p>
            <a:r>
              <a:rPr lang="he-IL" sz="2400" dirty="0" smtClean="0"/>
              <a:t>תרופות </a:t>
            </a:r>
          </a:p>
          <a:p>
            <a:r>
              <a:rPr lang="he-IL" sz="2400" dirty="0"/>
              <a:t>מחלות מערכת העיכול :קרהון ,קוליטיס </a:t>
            </a:r>
            <a:endParaRPr lang="he-IL" sz="2400" dirty="0" smtClean="0"/>
          </a:p>
          <a:p>
            <a:r>
              <a:rPr lang="he-IL" sz="2400" dirty="0" smtClean="0"/>
              <a:t>צליאק </a:t>
            </a:r>
            <a:endParaRPr lang="he-IL" sz="2400" dirty="0"/>
          </a:p>
          <a:p>
            <a:r>
              <a:rPr lang="he-IL" sz="2400" dirty="0" smtClean="0"/>
              <a:t>חוסר ויטמין </a:t>
            </a:r>
            <a:r>
              <a:rPr lang="en-US" sz="2400" dirty="0" smtClean="0"/>
              <a:t>B12</a:t>
            </a:r>
            <a:r>
              <a:rPr lang="he-IL" sz="2400" dirty="0" smtClean="0"/>
              <a:t> </a:t>
            </a:r>
          </a:p>
          <a:p>
            <a:r>
              <a:rPr lang="he-IL" sz="2400" dirty="0" smtClean="0"/>
              <a:t>דימום פנימי </a:t>
            </a:r>
          </a:p>
          <a:p>
            <a:r>
              <a:rPr lang="he-IL" sz="2400" dirty="0" smtClean="0"/>
              <a:t>מחלה דלקתית</a:t>
            </a:r>
            <a:endParaRPr lang="he-IL" sz="240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5013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תסמינים של אנמיה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e-IL" sz="2400" dirty="0" smtClean="0"/>
              <a:t>חולשה כללית </a:t>
            </a:r>
          </a:p>
          <a:p>
            <a:r>
              <a:rPr lang="he-IL" sz="2400" dirty="0" smtClean="0"/>
              <a:t>כאבי ראש וכאבי רגלים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( לעיתים רק אחד מהם ולעיתים שניהם)</a:t>
            </a:r>
          </a:p>
          <a:p>
            <a:r>
              <a:rPr lang="he-IL" sz="2400" dirty="0" smtClean="0"/>
              <a:t>נשירת שיער ,ציפורניים שבירות</a:t>
            </a:r>
          </a:p>
          <a:p>
            <a:r>
              <a:rPr lang="he-IL" sz="2400" dirty="0" smtClean="0"/>
              <a:t>עצירות </a:t>
            </a:r>
          </a:p>
          <a:p>
            <a:r>
              <a:rPr lang="he-IL" sz="2400" dirty="0" smtClean="0"/>
              <a:t>עייפות </a:t>
            </a:r>
          </a:p>
          <a:p>
            <a:r>
              <a:rPr lang="he-IL" sz="2400" dirty="0" smtClean="0"/>
              <a:t>חוסר יכולת ריכוז </a:t>
            </a:r>
          </a:p>
          <a:p>
            <a:r>
              <a:rPr lang="he-IL" sz="2400" dirty="0" smtClean="0"/>
              <a:t>לחצים בחזה </a:t>
            </a:r>
          </a:p>
          <a:p>
            <a:r>
              <a:rPr lang="he-IL" sz="2400" dirty="0" smtClean="0"/>
              <a:t>סחרחורות </a:t>
            </a:r>
          </a:p>
          <a:p>
            <a:r>
              <a:rPr lang="he-IL" sz="2400" dirty="0" smtClean="0"/>
              <a:t>נדודי שינה 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7209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חוסר בחומצה פולית והקשר לאנמיה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כאשר מתקיים מצב של חוסר בחומצה פולית ,מתחולל מצב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של העדר ייצור תאים חדשים בגוף 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וכן חוסר ייצו</a:t>
            </a:r>
            <a:r>
              <a:rPr lang="he-IL" sz="2400" dirty="0" smtClean="0"/>
              <a:t>ר של תאים באזור מערכת העיכול תאים ריריים.</a:t>
            </a:r>
          </a:p>
          <a:p>
            <a:r>
              <a:rPr lang="he-IL" sz="2400" dirty="0" smtClean="0"/>
              <a:t>בשל כך כאשר יהיה העדר של חומצה פולית תהיה רמת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כדוריות דם נמוכה. </a:t>
            </a:r>
            <a:endParaRPr lang="he-IL" sz="2400" dirty="0"/>
          </a:p>
          <a:p>
            <a:r>
              <a:rPr lang="he-IL" sz="2400" dirty="0" smtClean="0"/>
              <a:t>כמו כן </a:t>
            </a:r>
            <a:r>
              <a:rPr lang="he-IL" sz="2400" dirty="0" smtClean="0"/>
              <a:t>,חוסר קשר בין תאי יחד עם חוסר אנרגיה תאית .</a:t>
            </a:r>
          </a:p>
          <a:p>
            <a:r>
              <a:rPr lang="he-IL" sz="2400" dirty="0" smtClean="0"/>
              <a:t>חומצה פולית חיונית ליצירת תאי דם חדשים .</a:t>
            </a:r>
            <a:endParaRPr lang="he-IL" sz="2400" dirty="0" smtClean="0"/>
          </a:p>
          <a:p>
            <a:r>
              <a:rPr lang="he-IL" sz="2400" dirty="0" smtClean="0"/>
              <a:t>לכן ,חוסר בחומצה פולית יגרום למצב של אנמיה .</a:t>
            </a:r>
          </a:p>
          <a:p>
            <a:r>
              <a:rPr lang="he-IL" sz="2400" u="sng" dirty="0" smtClean="0"/>
              <a:t>מקורות מזון לחומצה פולית : </a:t>
            </a:r>
            <a:r>
              <a:rPr lang="he-IL" sz="2400" dirty="0" smtClean="0"/>
              <a:t>ברוקולי , עלים ירוקים 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6879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ויטמין </a:t>
            </a:r>
            <a:r>
              <a:rPr lang="en-US" dirty="0" smtClean="0"/>
              <a:t>B12	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חוסר ממנו יהיה גורם נוסף לאנמיה ,כאמור בהעדר נראה גם כן אנמיה מחוסר ברזל .</a:t>
            </a:r>
          </a:p>
          <a:p>
            <a:r>
              <a:rPr lang="he-IL" sz="2400" dirty="0" smtClean="0"/>
              <a:t>נזקים מחוסר של </a:t>
            </a:r>
            <a:r>
              <a:rPr lang="en-US" sz="2400" dirty="0" smtClean="0"/>
              <a:t>B12</a:t>
            </a:r>
            <a:r>
              <a:rPr lang="he-IL" sz="2400" dirty="0" smtClean="0"/>
              <a:t> יראו תסמינים של חוסר תאבון, חולשה ,חיוורון, בעיות עצביות , עצבנות , כאבי רגליים, ואף נזק מוחי .</a:t>
            </a:r>
          </a:p>
          <a:p>
            <a:r>
              <a:rPr lang="en-US" sz="2400" dirty="0" smtClean="0"/>
              <a:t>B12</a:t>
            </a:r>
            <a:r>
              <a:rPr lang="he-IL" sz="2400" dirty="0" smtClean="0"/>
              <a:t> נמצא במזון בעיקר במזונות מן החי .</a:t>
            </a:r>
          </a:p>
          <a:p>
            <a:r>
              <a:rPr lang="he-IL" sz="2400" dirty="0" smtClean="0"/>
              <a:t>מקורות מזון מן הצומח של </a:t>
            </a:r>
            <a:r>
              <a:rPr lang="en-US" sz="2400" dirty="0" smtClean="0"/>
              <a:t>B12</a:t>
            </a:r>
            <a:r>
              <a:rPr lang="he-IL" sz="2400" dirty="0" smtClean="0"/>
              <a:t>: אצות ים לדג' רק שהן מכילות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גם הרבה פסיאודו </a:t>
            </a:r>
            <a:r>
              <a:rPr lang="en-US" sz="2400" dirty="0" smtClean="0"/>
              <a:t>B12</a:t>
            </a:r>
            <a:br>
              <a:rPr lang="en-US" sz="2400" dirty="0" smtClean="0"/>
            </a:br>
            <a:r>
              <a:rPr lang="he-IL" sz="2400" u="sng" dirty="0" smtClean="0"/>
              <a:t>מזונות מן החי כגון: </a:t>
            </a:r>
            <a:r>
              <a:rPr lang="he-IL" sz="2400" dirty="0" smtClean="0"/>
              <a:t>טונה , ביצים, סרדינים</a:t>
            </a:r>
          </a:p>
          <a:p>
            <a:r>
              <a:rPr lang="he-IL" sz="2400" dirty="0" smtClean="0"/>
              <a:t>תוספי תזונה נוזלים המכילים ויטמין </a:t>
            </a:r>
            <a:r>
              <a:rPr lang="en-US" sz="2400" dirty="0" smtClean="0"/>
              <a:t>B12</a:t>
            </a:r>
            <a:r>
              <a:rPr lang="he-IL" sz="2400" dirty="0" smtClean="0"/>
              <a:t> יחד עם חומצה פולית המומלץ ביותר 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1963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מדדי דלקת ואנמיה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אנמיה יכולה להתקיים כאשר מתחוללת דלקת סמויה בגוף.</a:t>
            </a:r>
          </a:p>
          <a:p>
            <a:r>
              <a:rPr lang="he-IL" sz="2400" dirty="0" smtClean="0"/>
              <a:t>נאבחן זאת ע"י בדיקת מדדי דלקת- </a:t>
            </a:r>
            <a:r>
              <a:rPr lang="en-US" sz="2400" dirty="0" smtClean="0"/>
              <a:t>CRP</a:t>
            </a:r>
            <a:r>
              <a:rPr lang="he-IL" sz="2400" dirty="0" smtClean="0"/>
              <a:t> או בדיקת </a:t>
            </a:r>
            <a:r>
              <a:rPr lang="en-US" sz="2400" dirty="0" smtClean="0"/>
              <a:t>ESR-</a:t>
            </a:r>
            <a:r>
              <a:rPr lang="he-IL" sz="2400" dirty="0" smtClean="0"/>
              <a:t>. </a:t>
            </a:r>
          </a:p>
          <a:p>
            <a:r>
              <a:rPr lang="he-IL" sz="2400" dirty="0" smtClean="0"/>
              <a:t>כאשר המדדים הללו יהיו גבוהים , יחד עם רמות המוגלובין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נמוכות אנו נחשוד ,כי מצב האנמיה הינו חלק מתהליך דלקתי .</a:t>
            </a:r>
          </a:p>
          <a:p>
            <a:r>
              <a:rPr lang="he-IL" sz="2400" dirty="0" smtClean="0"/>
              <a:t>כל עו</a:t>
            </a:r>
            <a:r>
              <a:rPr lang="he-IL" sz="2400" dirty="0" smtClean="0"/>
              <a:t>ד לא ייפתר מצב הדלקת ,האנמיה תמשיך להתחולל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וערכי ה-</a:t>
            </a:r>
            <a:r>
              <a:rPr lang="en-US" sz="2400" dirty="0" smtClean="0"/>
              <a:t>HB</a:t>
            </a:r>
            <a:r>
              <a:rPr lang="he-IL" sz="2400" dirty="0" smtClean="0"/>
              <a:t> לא יעלו, למרות נטילת תוספי ברזל .</a:t>
            </a:r>
            <a:endParaRPr lang="en-US" sz="2400" dirty="0" smtClean="0"/>
          </a:p>
          <a:p>
            <a:r>
              <a:rPr lang="he-IL" sz="2400" dirty="0" smtClean="0"/>
              <a:t>בשל כך, ישנה חשיבות לעצור את התהליך הדלקתי וזאת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על מנת לעצור את איבוד הדם בשל המצב הנ"ל.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2004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אנמיה של מחלות כרונית / דלקת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אנמיה תופיע במצבים של מחלות כרוניות או במצבי דלקת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למשל: במחלות סרטן , זיהומים כרוניים ,מחלות אוטואימוניות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אי ספיקת כליות ,השמנת יתר ,סוכרת .</a:t>
            </a:r>
          </a:p>
          <a:p>
            <a:r>
              <a:rPr lang="he-IL" sz="2400" dirty="0" smtClean="0"/>
              <a:t>בבדיקות הדם אנחנו נראה מדדי דלקת גבוהים .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18</a:t>
            </a:fld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717032"/>
            <a:ext cx="4896544" cy="26844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867429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השלכות של אי טיפול באנמיה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עיכוב גדילה בילדים </a:t>
            </a:r>
          </a:p>
          <a:p>
            <a:r>
              <a:rPr lang="he-IL" sz="2400" dirty="0" smtClean="0"/>
              <a:t>ירידה בפעילות קוגניטיבית </a:t>
            </a:r>
          </a:p>
          <a:p>
            <a:r>
              <a:rPr lang="he-IL" sz="2400" dirty="0" smtClean="0"/>
              <a:t>פגיעה במערכת החיסון </a:t>
            </a:r>
          </a:p>
          <a:p>
            <a:r>
              <a:rPr lang="he-IL" sz="2400" dirty="0" smtClean="0"/>
              <a:t>פגיעה בבלוטת התריס </a:t>
            </a:r>
          </a:p>
          <a:p>
            <a:r>
              <a:rPr lang="he-IL" sz="2400" dirty="0" smtClean="0"/>
              <a:t>השפעה על ביצועים בפעילות גופנית </a:t>
            </a:r>
          </a:p>
          <a:p>
            <a:r>
              <a:rPr lang="he-IL" sz="2400" dirty="0" smtClean="0"/>
              <a:t>חוסר ריכוז </a:t>
            </a:r>
          </a:p>
          <a:p>
            <a:r>
              <a:rPr lang="he-IL" sz="2400" dirty="0" smtClean="0"/>
              <a:t>עייפות מרובה </a:t>
            </a:r>
          </a:p>
          <a:p>
            <a:endParaRPr lang="he-IL" sz="2600" dirty="0" smtClean="0"/>
          </a:p>
          <a:p>
            <a:endParaRPr lang="he-IL" sz="26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6760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טיפול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נשלים חסרים ע"י מאכלים המכילים רמות ברזל גבוהות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כמו למשל : מיצים של גזר וסלק , צימוקים ,עדשים מונבטות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תמרים ,חומוס ,טחינה ,שקדים , פטרוזיליה </a:t>
            </a:r>
          </a:p>
          <a:p>
            <a:r>
              <a:rPr lang="he-IL" sz="2400" dirty="0" smtClean="0"/>
              <a:t>במצבים מסוימים נמליץ אפילו על מוצרים מן החי</a:t>
            </a:r>
          </a:p>
          <a:p>
            <a:r>
              <a:rPr lang="he-IL" sz="2400" u="sng" dirty="0" smtClean="0"/>
              <a:t>נשלים עם תוספי תזונה כגון </a:t>
            </a:r>
            <a:r>
              <a:rPr lang="he-IL" sz="2400" dirty="0" smtClean="0"/>
              <a:t>:</a:t>
            </a:r>
            <a:r>
              <a:rPr lang="en-US" sz="2400" dirty="0" smtClean="0"/>
              <a:t>B12</a:t>
            </a:r>
            <a:r>
              <a:rPr lang="he-IL" sz="2400" dirty="0" smtClean="0"/>
              <a:t>, חומצה פולית ,ספירולינה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אומגה 3, ויטמין </a:t>
            </a:r>
            <a:r>
              <a:rPr lang="en-US" sz="2400" dirty="0" smtClean="0"/>
              <a:t>C</a:t>
            </a:r>
            <a:r>
              <a:rPr lang="he-IL" sz="2400" dirty="0" smtClean="0"/>
              <a:t>.</a:t>
            </a:r>
          </a:p>
          <a:p>
            <a:r>
              <a:rPr lang="he-IL" sz="2400" dirty="0" smtClean="0"/>
              <a:t>במידה ותהיה רמת ברזל נמוכה מאוד ניתן תוספי תזונה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ייעודיים למצב .</a:t>
            </a:r>
          </a:p>
          <a:p>
            <a:r>
              <a:rPr lang="he-IL" sz="2400" dirty="0"/>
              <a:t>נסיר מאכלים המכילים קפאין , ומזונות המפריעים לספיגת </a:t>
            </a:r>
            <a:r>
              <a:rPr lang="he-IL" sz="2400" dirty="0" smtClean="0"/>
              <a:t>ברזל.</a:t>
            </a:r>
          </a:p>
          <a:p>
            <a:r>
              <a:rPr lang="he-IL" sz="2400" u="sng" dirty="0" smtClean="0"/>
              <a:t>צמחי מרפא כגון: </a:t>
            </a:r>
            <a:r>
              <a:rPr lang="he-IL" sz="2400" dirty="0" smtClean="0"/>
              <a:t>סרפד , רימניה ,אנג'ליקה סינית, וויטניה ועוד..</a:t>
            </a:r>
          </a:p>
          <a:p>
            <a:pPr marL="0" indent="0">
              <a:buNone/>
            </a:pP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0825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צמחי מרפא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שילוב צמחי מרפא בשילוב הטיפול יהיה בעיקר ע"י צמחים בונים דם המכונים </a:t>
            </a: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tonic </a:t>
            </a:r>
            <a:r>
              <a:rPr lang="he-IL" sz="2400" dirty="0" smtClean="0"/>
              <a:t> בקטגוריה זו נראה את הצמח </a:t>
            </a:r>
            <a:r>
              <a:rPr lang="he-IL" sz="2400" u="sng" dirty="0" smtClean="0"/>
              <a:t>אסטרגלוס</a:t>
            </a:r>
          </a:p>
          <a:p>
            <a:r>
              <a:rPr lang="he-IL" sz="2400" dirty="0" smtClean="0"/>
              <a:t>אשר תפקידו לבנות דם הן מבחינת כדוריות דם אדומות והן מבחינת כדוריות דם אדומות .</a:t>
            </a:r>
          </a:p>
          <a:p>
            <a:r>
              <a:rPr lang="he-IL" sz="2400" dirty="0" smtClean="0"/>
              <a:t>צמח לטיפול ספיציפי בבעיית אנמיה </a:t>
            </a:r>
          </a:p>
          <a:p>
            <a:r>
              <a:rPr lang="he-IL" sz="2400" dirty="0" smtClean="0"/>
              <a:t>קיימת אפשרות לשילוב הצמח בתפריט באמצעות מירתחים </a:t>
            </a:r>
          </a:p>
          <a:p>
            <a:r>
              <a:rPr lang="he-IL" sz="2400" dirty="0" smtClean="0"/>
              <a:t>אך הדרך הטובה ביותר להפיק ממנו את מלא הפעילות היא באמצעות טינקטורה 1:3 </a:t>
            </a:r>
          </a:p>
          <a:p>
            <a:r>
              <a:rPr lang="he-IL" sz="2400" dirty="0" smtClean="0"/>
              <a:t>צמח נוסף בקטגוריה זו הנו </a:t>
            </a:r>
            <a:r>
              <a:rPr lang="he-IL" sz="2400" u="sng" dirty="0" smtClean="0"/>
              <a:t>סרפד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השימוש יהיה חלק העלים שלו , צמח זה הינו גם צמח בונה דם וניתן לשלבו בחליטה בתפריט .</a:t>
            </a:r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7026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טיפול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שילוב קטניות מושרות ומונבטות בתפריט על מנת לבטל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חומצה פיטית .</a:t>
            </a:r>
          </a:p>
          <a:p>
            <a:r>
              <a:rPr lang="he-IL" sz="2400" dirty="0" smtClean="0"/>
              <a:t>שילוב יחד עם הקטניות ויטמין -</a:t>
            </a:r>
            <a:r>
              <a:rPr lang="en-US" sz="2400" dirty="0" smtClean="0"/>
              <a:t>C</a:t>
            </a:r>
            <a:r>
              <a:rPr lang="he-IL" sz="2400" dirty="0" smtClean="0"/>
              <a:t> כגון פלפל אדום או כרוב על מנת לשפר את ספיגת הברזל בקטניות </a:t>
            </a:r>
          </a:p>
          <a:p>
            <a:r>
              <a:rPr lang="he-IL" sz="2400" dirty="0" smtClean="0"/>
              <a:t>להפחית את צריכת הקפאין .</a:t>
            </a:r>
          </a:p>
          <a:p>
            <a:r>
              <a:rPr lang="he-IL" sz="2400" dirty="0" smtClean="0"/>
              <a:t>להשתדל להסיר מהתפריט מאכלים מתועשים אשר הם צורכים ברזל לפירוק בגוף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8366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זרעי כוסברה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sz="2400" dirty="0" smtClean="0"/>
              <a:t>מאוד עשירים בברזל ,תכולת הברזל הינה 16 מ"ג ל100 גרם </a:t>
            </a:r>
          </a:p>
          <a:p>
            <a:r>
              <a:rPr lang="he-IL" sz="2400" dirty="0" smtClean="0"/>
              <a:t>בנוסף עשירים גם ב</a:t>
            </a:r>
            <a:r>
              <a:rPr lang="en-US" sz="2400" dirty="0" smtClean="0"/>
              <a:t>b5,B6</a:t>
            </a:r>
          </a:p>
          <a:p>
            <a:r>
              <a:rPr lang="he-IL" sz="2400" dirty="0" smtClean="0"/>
              <a:t>עשירים בוויטמינים ומינרלים נוספים כגון: נחושת, מגנזיום, אבץ סלניום.</a:t>
            </a:r>
          </a:p>
          <a:p>
            <a:r>
              <a:rPr lang="he-IL" sz="2400" dirty="0" smtClean="0"/>
              <a:t>מהווים גם כסיבים תזונתיים </a:t>
            </a:r>
          </a:p>
          <a:p>
            <a:r>
              <a:rPr lang="he-IL" sz="2400" dirty="0" smtClean="0"/>
              <a:t>מסייעים כנגד טפילי מעיים וגם משפרים ספיגה במעיים </a:t>
            </a:r>
          </a:p>
          <a:p>
            <a:r>
              <a:rPr lang="he-IL" sz="2400" dirty="0" smtClean="0"/>
              <a:t>נשלב אותם בתפריט אפשרות לטחון את הזרעים יחד עם עלים ירוקים ומעט אגוזים על מנת לקבל ממרח ברזל </a:t>
            </a:r>
          </a:p>
          <a:p>
            <a:r>
              <a:rPr lang="he-IL" sz="2400" dirty="0" smtClean="0"/>
              <a:t>אפשרות נוספת להוסיף אותם טחונים לבצק הלחם או לסלט הירקות .</a:t>
            </a:r>
          </a:p>
          <a:p>
            <a:r>
              <a:rPr lang="he-IL" sz="2400" dirty="0" smtClean="0"/>
              <a:t>המינון היומי יהיה כ- 2 כפיות ביום 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6246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מתכונים צמחיים מומלצים להעלות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רמות ברזל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896544"/>
          </a:xfrm>
        </p:spPr>
        <p:txBody>
          <a:bodyPr>
            <a:normAutofit/>
          </a:bodyPr>
          <a:lstStyle/>
          <a:p>
            <a:endParaRPr lang="he-IL" sz="2400" dirty="0" smtClean="0"/>
          </a:p>
          <a:p>
            <a:r>
              <a:rPr lang="he-IL" sz="2400" dirty="0" smtClean="0"/>
              <a:t>גרנולה (שיבולת שועל )עם צימוקים שקדים ואגוזים על בסיס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אבקת חרובים ושמן קוקס בתנור </a:t>
            </a:r>
          </a:p>
          <a:p>
            <a:r>
              <a:rPr lang="he-IL" sz="2400" dirty="0" smtClean="0"/>
              <a:t>עוגיות צימוקים קינואה ושקדים </a:t>
            </a:r>
          </a:p>
          <a:p>
            <a:r>
              <a:rPr lang="he-IL" sz="2400" dirty="0" smtClean="0"/>
              <a:t>תבשיל טופו - יחד עם בצל מעט שום ותבלינים </a:t>
            </a:r>
          </a:p>
          <a:p>
            <a:r>
              <a:rPr lang="he-IL" sz="2400" dirty="0" smtClean="0"/>
              <a:t>תבשיל שעועית יחד עם עדשים ירוקות מונבטות בתוספת פלפל אדום וכרוב סגול </a:t>
            </a:r>
          </a:p>
          <a:p>
            <a:r>
              <a:rPr lang="he-IL" sz="2400" dirty="0" smtClean="0"/>
              <a:t>סלט גזר סלק מגורד </a:t>
            </a:r>
          </a:p>
          <a:p>
            <a:r>
              <a:rPr lang="he-IL" sz="2400" dirty="0" smtClean="0"/>
              <a:t>תבשיל עדשים וקינואה </a:t>
            </a:r>
          </a:p>
          <a:p>
            <a:r>
              <a:rPr lang="he-IL" sz="2400" dirty="0" smtClean="0"/>
              <a:t>פלאפל עדשים מונבטות בתנור</a:t>
            </a:r>
          </a:p>
          <a:p>
            <a:endParaRPr lang="he-IL" sz="2400" u="sng" dirty="0"/>
          </a:p>
          <a:p>
            <a:pPr marL="0" indent="0">
              <a:buNone/>
            </a:pPr>
            <a:endParaRPr lang="he-IL" sz="2400" dirty="0" smtClean="0"/>
          </a:p>
          <a:p>
            <a:endParaRPr lang="he-IL" sz="2400" dirty="0" smtClean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22401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מתכונים </a:t>
            </a:r>
            <a:r>
              <a:rPr lang="he-IL" dirty="0" smtClean="0"/>
              <a:t>צמחיים מומלצים </a:t>
            </a:r>
            <a:r>
              <a:rPr lang="he-IL" dirty="0"/>
              <a:t>להעלות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רמות </a:t>
            </a:r>
            <a:r>
              <a:rPr lang="he-IL" dirty="0"/>
              <a:t>ברזל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u="sng" dirty="0"/>
              <a:t>מיצים המכילים ברזל למשל 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/>
              <a:t>מיץ גזר סלק - להעלות רמות ברזל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he-IL" sz="2400" dirty="0"/>
              <a:t>מיץ גזר וגרגר הנחלים </a:t>
            </a:r>
          </a:p>
          <a:p>
            <a:r>
              <a:rPr lang="he-IL" sz="2400" u="sng" dirty="0" smtClean="0"/>
              <a:t>שיקיים במכילים ברזל 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3 תמרים ,4 תאנים  וחופן גרגר הנחלים על בסיס מים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כוס שיבולת שועל ,2 תמרים , חופן קטן של צימוקים על בסיס מים או חלב סויה </a:t>
            </a:r>
          </a:p>
          <a:p>
            <a:pPr marL="0" indent="0">
              <a:buNone/>
            </a:pPr>
            <a:endParaRPr lang="he-IL" sz="2400" u="sng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25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797151"/>
            <a:ext cx="2952328" cy="145068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854439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גורמים אשר מפריעים לספיגת ברזל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פירות בוסר </a:t>
            </a:r>
          </a:p>
          <a:p>
            <a:r>
              <a:rPr lang="he-IL" sz="2400" dirty="0" smtClean="0"/>
              <a:t>חומצה אוקסלית אשר נמצאת בקקאו למשל , שומשום מלא ,תרד</a:t>
            </a:r>
          </a:p>
          <a:p>
            <a:r>
              <a:rPr lang="he-IL" sz="2400" dirty="0" smtClean="0"/>
              <a:t>ויטמין </a:t>
            </a:r>
            <a:r>
              <a:rPr lang="en-US" sz="2400" dirty="0" smtClean="0"/>
              <a:t>-A </a:t>
            </a:r>
            <a:r>
              <a:rPr lang="he-IL" sz="2400" dirty="0" smtClean="0"/>
              <a:t>בכמות גבוהה </a:t>
            </a:r>
          </a:p>
          <a:p>
            <a:r>
              <a:rPr lang="he-IL" sz="2400" dirty="0" smtClean="0"/>
              <a:t>תרופות כימיות כמו סטרואידים למשל ,תרופות למניעת צרבות </a:t>
            </a:r>
            <a:endParaRPr lang="en-US" sz="2400" dirty="0" smtClean="0"/>
          </a:p>
          <a:p>
            <a:r>
              <a:rPr lang="he-IL" sz="2400" dirty="0" smtClean="0"/>
              <a:t>סידן בכמות גבוהה כתוסף </a:t>
            </a:r>
          </a:p>
          <a:p>
            <a:r>
              <a:rPr lang="he-IL" sz="2400" dirty="0" smtClean="0"/>
              <a:t>דלקות מעיים - גורמים לספיגה נמוכה יותר של ברזל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9779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תלסמיה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הינה מחלה בה יש חוסר יכולת של הגוף לייצר המוגלובין תקין.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שינוי בגן המקודד ליצירת הגלובין גורם לכך שחלק מהחלבון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לא נוצר או שנוצר באופן פגום .</a:t>
            </a:r>
          </a:p>
          <a:p>
            <a:r>
              <a:rPr lang="he-IL" sz="2400" dirty="0" smtClean="0"/>
              <a:t>כתוצאה מכך מבנה החלבון אינו יציב ,אשר גורם להרס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מוגבר של תאי הדם האדומים וגורם לאנמיה.</a:t>
            </a:r>
          </a:p>
          <a:p>
            <a:r>
              <a:rPr lang="he-IL" sz="2400" dirty="0" smtClean="0"/>
              <a:t>תלסמיה הינה מחלה תורשתית .</a:t>
            </a:r>
          </a:p>
          <a:p>
            <a:r>
              <a:rPr lang="he-IL" sz="2400" dirty="0" smtClean="0"/>
              <a:t>מחלה שבה קיים </a:t>
            </a:r>
            <a:r>
              <a:rPr lang="he-IL" sz="2400" u="sng" dirty="0" smtClean="0"/>
              <a:t>פגם גנטי</a:t>
            </a:r>
            <a:r>
              <a:rPr lang="he-IL" sz="2400" dirty="0"/>
              <a:t> </a:t>
            </a:r>
            <a:r>
              <a:rPr lang="he-IL" sz="2400" dirty="0" smtClean="0"/>
              <a:t>תורשתי במבנים בשרשרת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ההמוגלובין ובכך מתקיים מצב של העדר העברת חמצן לתאים .</a:t>
            </a:r>
          </a:p>
          <a:p>
            <a:r>
              <a:rPr lang="he-IL" sz="2400" dirty="0" smtClean="0"/>
              <a:t>תלסמיה גם עשויה להיות נטולת סימפטומים .</a:t>
            </a:r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75424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תוספי ברזל מומלצים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ברזל נוזלי של חברת אקוסאפ , בעל ספיגה טובה </a:t>
            </a:r>
          </a:p>
          <a:p>
            <a:r>
              <a:rPr lang="he-IL" sz="2400" dirty="0" smtClean="0"/>
              <a:t>במצבים של אנמיה חריפה נמליץ על ברזל של אלטמן אבקה </a:t>
            </a:r>
          </a:p>
          <a:p>
            <a:r>
              <a:rPr lang="he-IL" sz="2400" dirty="0" smtClean="0"/>
              <a:t>תוספים נוספים מומלצים: ברזל של חברת סופהרב, ברזל של סולגאר עם ויטמין </a:t>
            </a:r>
            <a:r>
              <a:rPr lang="en-US" sz="2400" dirty="0" smtClean="0"/>
              <a:t>C-</a:t>
            </a:r>
            <a:endParaRPr lang="he-IL" sz="2400" dirty="0" smtClean="0"/>
          </a:p>
          <a:p>
            <a:r>
              <a:rPr lang="he-IL" sz="2400" dirty="0" smtClean="0"/>
              <a:t>חשוב שתוספי הברזל יהיו ללא וויטמינים נוספים למעט ויטמין- </a:t>
            </a:r>
            <a:r>
              <a:rPr lang="en-US" sz="2400" dirty="0" smtClean="0"/>
              <a:t>C</a:t>
            </a:r>
            <a:r>
              <a:rPr lang="he-IL" sz="2400" dirty="0" smtClean="0"/>
              <a:t> המשפר ספיגה .</a:t>
            </a:r>
          </a:p>
          <a:p>
            <a:r>
              <a:rPr lang="en-US" sz="2400" dirty="0" smtClean="0"/>
              <a:t>B12</a:t>
            </a:r>
            <a:r>
              <a:rPr lang="he-IL" sz="2400" dirty="0" smtClean="0"/>
              <a:t> נוזלי מתחת ללשון – חברת אקוסאפ חשיבות לסוג ברזל מנגזרת מתילקובלימין , קיימת לו ספיגה גבוהה 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9739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תלסמיה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u="sng" dirty="0" smtClean="0"/>
              <a:t>ישנם שני סוגים עיקריים של תלסמיה והם: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1. אלפא תלסמיה - לגוף יש בעיה בייצור שרשרת אלפא גלובולין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2. בטא תלסמיה - לגוף יש בעיה בייצור שרשרת בטא גלובולין </a:t>
            </a:r>
          </a:p>
          <a:p>
            <a:r>
              <a:rPr lang="he-IL" sz="2400" dirty="0" smtClean="0"/>
              <a:t>בטא תלסמיה מצב זה מופיע כאשר הגן לייצור חלבון נפגע .</a:t>
            </a:r>
          </a:p>
          <a:p>
            <a:r>
              <a:rPr lang="he-IL" sz="2400" dirty="0" smtClean="0"/>
              <a:t>חומרת האנמיה תהיה אם ישנה פגיעה בגן אחד או שניים </a:t>
            </a:r>
          </a:p>
          <a:p>
            <a:r>
              <a:rPr lang="he-IL" sz="2400" dirty="0" smtClean="0"/>
              <a:t>מחלת תלסמיה בינונית או קשה תגרם לרוב כאשר יורש האדם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שני גנים פגועים משני הוריו.</a:t>
            </a:r>
          </a:p>
          <a:p>
            <a:r>
              <a:rPr lang="he-IL" sz="2400" u="sng" dirty="0" smtClean="0"/>
              <a:t>ישנם 3 סוגי תלסמיה המוכרות כיום 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תלסמיה מינור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תלסמיה מגו'ר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ותלסמיה אינטרמדיה 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16765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תלסמיה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21196" y="1412776"/>
            <a:ext cx="8229600" cy="4525963"/>
          </a:xfrm>
        </p:spPr>
        <p:txBody>
          <a:bodyPr>
            <a:normAutofit/>
          </a:bodyPr>
          <a:lstStyle/>
          <a:p>
            <a:r>
              <a:rPr lang="he-IL" sz="2400" u="sng" dirty="0" smtClean="0"/>
              <a:t>ההבדל ביניהם:</a:t>
            </a:r>
          </a:p>
          <a:p>
            <a:r>
              <a:rPr lang="he-IL" sz="2400" dirty="0" smtClean="0"/>
              <a:t>הינו רמת חומרת האנמיה , חומרה קלינית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מדדים בספירת הדם בהם נראה</a:t>
            </a:r>
            <a:r>
              <a:rPr lang="he-IL" sz="2400" dirty="0"/>
              <a:t>:</a:t>
            </a:r>
            <a:r>
              <a:rPr lang="he-IL" sz="2400" dirty="0" smtClean="0"/>
              <a:t> כדוריות דם קטנות וריקות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ותסמינים נלווים במצב אנמיה .</a:t>
            </a:r>
            <a:endParaRPr lang="he-IL" sz="2400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36" y="3140968"/>
            <a:ext cx="7560840" cy="3168352"/>
          </a:xfrm>
          <a:prstGeom prst="rect">
            <a:avLst/>
          </a:prstGeom>
        </p:spPr>
      </p:pic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8936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תסמינים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עייפות יתר </a:t>
            </a:r>
          </a:p>
          <a:p>
            <a:r>
              <a:rPr lang="he-IL" sz="2400" dirty="0" smtClean="0"/>
              <a:t>חיוורון , עם צבע צהבהב בפנים</a:t>
            </a:r>
          </a:p>
          <a:p>
            <a:r>
              <a:rPr lang="he-IL" sz="2400" dirty="0" smtClean="0"/>
              <a:t>בטן נפוחה </a:t>
            </a:r>
          </a:p>
          <a:p>
            <a:r>
              <a:rPr lang="he-IL" sz="2400" dirty="0" smtClean="0"/>
              <a:t>שתן כהה</a:t>
            </a:r>
          </a:p>
          <a:p>
            <a:r>
              <a:rPr lang="he-IL" sz="2400" dirty="0" smtClean="0"/>
              <a:t>חולשה </a:t>
            </a:r>
          </a:p>
          <a:p>
            <a:r>
              <a:rPr lang="he-IL" sz="2400" dirty="0" smtClean="0"/>
              <a:t>האטה בגדיה אצל ילדים</a:t>
            </a:r>
          </a:p>
          <a:p>
            <a:r>
              <a:rPr lang="he-IL" sz="2400" dirty="0" smtClean="0"/>
              <a:t>קשיי אכילה </a:t>
            </a:r>
          </a:p>
          <a:p>
            <a:r>
              <a:rPr lang="he-IL" sz="2400" dirty="0" smtClean="0"/>
              <a:t>שינויים במבנה עצמות הפנים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9212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טיפול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להשתדל להמליץ על תוספי ברזל אשר יש להם ספיגה גבוהה </a:t>
            </a:r>
            <a:endParaRPr lang="en-US" sz="2400" dirty="0" smtClean="0"/>
          </a:p>
          <a:p>
            <a:r>
              <a:rPr lang="he-IL" sz="2400" dirty="0" smtClean="0"/>
              <a:t>יש אפשרות לשלב כמה סוגי תוספי ברזל למשל: ברזל נוזלי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לדג' של אקוסאפ יחד עם כמוסות נוספות של חברה אחרת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למשל אבקה של אלטמן.</a:t>
            </a:r>
          </a:p>
          <a:p>
            <a:r>
              <a:rPr lang="he-IL" sz="2400" dirty="0" smtClean="0"/>
              <a:t>להקפיד על אכילת סלק וגזר על בסיס יומיומי</a:t>
            </a:r>
          </a:p>
          <a:p>
            <a:r>
              <a:rPr lang="he-IL" sz="2400" dirty="0" smtClean="0"/>
              <a:t>תבשילי עדשים יחד עם גמבה ולימון למשל על בסיס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יומיומי.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76049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אנמיה חרמשית</a:t>
            </a:r>
            <a:endParaRPr lang="he-IL" dirty="0"/>
          </a:p>
        </p:txBody>
      </p:sp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אנמיה חרמשית הינו מצב מולד בו כדוריות הדם האדומות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הם בצורת חרמש.</a:t>
            </a:r>
          </a:p>
          <a:p>
            <a:r>
              <a:rPr lang="he-IL" sz="2400" dirty="0" smtClean="0"/>
              <a:t>המצב הנ"ל של צורה מורפולוגית בכדורית הדם כזו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מתבטא בחוסר יכולת של הכדורית להוביל חמצן הכדוריות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בזרם הדם.</a:t>
            </a:r>
          </a:p>
          <a:p>
            <a:r>
              <a:rPr lang="he-IL" sz="2400" dirty="0" smtClean="0"/>
              <a:t>בשל כך, אין הובלת חמצן ע"י תאי הדם לשאר חלקי הגוף .</a:t>
            </a:r>
          </a:p>
          <a:p>
            <a:r>
              <a:rPr lang="he-IL" sz="2400" dirty="0" smtClean="0"/>
              <a:t>כמו כן תאי דם חרמשיים עלולים גם לחסום את זרימת הדם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ולגרום לפקק בשל צורתם .</a:t>
            </a:r>
          </a:p>
          <a:p>
            <a:r>
              <a:rPr lang="he-IL" sz="2400" dirty="0" smtClean="0"/>
              <a:t>כמו כן כדוריות הדם מתפרקות במהירות יותר ועל כך החולים במחלה זו זקוקים לעירויי דם בדחיפות גבוהה מאוד.</a:t>
            </a:r>
          </a:p>
          <a:p>
            <a:pPr marL="0" indent="0">
              <a:buNone/>
            </a:pPr>
            <a:endParaRPr lang="he-IL" sz="2400" dirty="0" smtClean="0"/>
          </a:p>
          <a:p>
            <a:endParaRPr lang="he-IL" sz="2400" dirty="0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993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אנמיה חרמשית</a:t>
            </a:r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34</a:t>
            </a:fld>
            <a:endParaRPr lang="he-IL"/>
          </a:p>
        </p:txBody>
      </p:sp>
      <p:pic>
        <p:nvPicPr>
          <p:cNvPr id="6" name="מציין מיקום תוכן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2816"/>
            <a:ext cx="7992887" cy="41764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249551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תסמינים 	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עייפות קיצונית </a:t>
            </a:r>
          </a:p>
          <a:p>
            <a:r>
              <a:rPr lang="he-IL" sz="2400" dirty="0" smtClean="0"/>
              <a:t>כאבים בחזה </a:t>
            </a:r>
          </a:p>
          <a:p>
            <a:r>
              <a:rPr lang="he-IL" sz="2400" dirty="0" smtClean="0"/>
              <a:t>חום גבוהה </a:t>
            </a:r>
          </a:p>
          <a:p>
            <a:r>
              <a:rPr lang="he-IL" sz="2400" dirty="0" smtClean="0"/>
              <a:t>רמות חמצן נמוכות( היפוקסיה )</a:t>
            </a:r>
          </a:p>
          <a:p>
            <a:r>
              <a:rPr lang="he-IL" sz="2400" dirty="0" smtClean="0"/>
              <a:t>אבחון דמי - בדיקת מעבדה </a:t>
            </a: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67898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תת תריסיות והקשר לאנמיה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במצב של תת פעילות תריס אנו נקבל תמונות מצב של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חוסר בברזל .</a:t>
            </a:r>
            <a:endParaRPr lang="en-US" sz="2400" dirty="0"/>
          </a:p>
          <a:p>
            <a:r>
              <a:rPr lang="he-IL" sz="2400" dirty="0" smtClean="0"/>
              <a:t>מצב זה</a:t>
            </a:r>
            <a:r>
              <a:rPr lang="en-US" sz="2400" dirty="0" smtClean="0"/>
              <a:t> </a:t>
            </a:r>
            <a:r>
              <a:rPr lang="he-IL" sz="2400" dirty="0" smtClean="0"/>
              <a:t>נג</a:t>
            </a:r>
            <a:r>
              <a:rPr lang="he-IL" sz="2400" dirty="0" smtClean="0"/>
              <a:t>רם ,בשל חוסר יכולת של מיעוט כדוריות הדם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האדומות להוביל חמצן לשאר איברי הגוף.</a:t>
            </a:r>
          </a:p>
          <a:p>
            <a:r>
              <a:rPr lang="he-IL" sz="2400" dirty="0" smtClean="0"/>
              <a:t>אמניה מחוסר ברזל עלולה לגרום לאי תקינות של פעילות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בלוטת התריס .</a:t>
            </a:r>
          </a:p>
          <a:p>
            <a:r>
              <a:rPr lang="he-IL" sz="2400" dirty="0" smtClean="0"/>
              <a:t>ייתכ</a:t>
            </a:r>
            <a:r>
              <a:rPr lang="he-IL" sz="2400" dirty="0"/>
              <a:t>ן</a:t>
            </a:r>
            <a:r>
              <a:rPr lang="he-IL" sz="2400" dirty="0" smtClean="0"/>
              <a:t> כי יהיו מצבים של תת פעילות תריס ללא אנמיה ונראה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את אותן התסמינים של אנמיה.</a:t>
            </a:r>
          </a:p>
          <a:p>
            <a:r>
              <a:rPr lang="he-IL" sz="2400" dirty="0" smtClean="0"/>
              <a:t>בשל כך ,יש חשיבות רבה לדייק באבחון על לצורך מתן הטיפול 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  <a:p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2214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טיפול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איזון ע"י השלמת חסרים כמו למשל : תוספי ברזל ,ספירולינה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חומצה פולית ,</a:t>
            </a:r>
            <a:r>
              <a:rPr lang="en-US" sz="2400" dirty="0" smtClean="0"/>
              <a:t>B12</a:t>
            </a:r>
            <a:r>
              <a:rPr lang="he-IL" sz="2400" dirty="0" smtClean="0"/>
              <a:t>, אומגה 3</a:t>
            </a:r>
          </a:p>
          <a:p>
            <a:r>
              <a:rPr lang="he-IL" sz="2400" dirty="0" smtClean="0"/>
              <a:t>איזון בלוטת התריס ע"י צמחי מרפא </a:t>
            </a:r>
          </a:p>
          <a:p>
            <a:r>
              <a:rPr lang="he-IL" sz="2400" dirty="0" smtClean="0"/>
              <a:t>הרפיות גוף נפש </a:t>
            </a:r>
          </a:p>
          <a:p>
            <a:r>
              <a:rPr lang="he-IL" sz="2400" dirty="0" smtClean="0"/>
              <a:t>הסרת סטרס ומתחים </a:t>
            </a:r>
          </a:p>
          <a:p>
            <a:r>
              <a:rPr lang="he-IL" sz="2400" dirty="0" smtClean="0"/>
              <a:t>תפריט מגוון עם מזונות משלימים המכילים ברזל </a:t>
            </a:r>
          </a:p>
          <a:p>
            <a:r>
              <a:rPr lang="he-IL" sz="2400" dirty="0" smtClean="0"/>
              <a:t>הסרת מזונות המפריעים לספיגת יוד בבלוטת תריס כגון: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ירקות מצליבים.</a:t>
            </a:r>
          </a:p>
          <a:p>
            <a:endParaRPr lang="he-IL" sz="2600" dirty="0" smtClean="0"/>
          </a:p>
          <a:p>
            <a:endParaRPr lang="he-IL" sz="26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80005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אנמיה המוליטית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sz="2400" dirty="0" smtClean="0"/>
              <a:t>מצב בו יש הרס מוגבר של תאי דם אדומים .</a:t>
            </a:r>
          </a:p>
          <a:p>
            <a:r>
              <a:rPr lang="he-IL" sz="2400" u="sng" dirty="0" smtClean="0"/>
              <a:t>יתקיים מסיבות מסוימות למשל: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שימוש מרובה בתרופות מסוימות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עירויי דם לא תואמים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אנמיה חרמשית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G6PD</a:t>
            </a:r>
            <a:br>
              <a:rPr lang="en-US" sz="2400" dirty="0" smtClean="0"/>
            </a:br>
            <a:r>
              <a:rPr lang="he-IL" sz="2400" dirty="0" smtClean="0"/>
              <a:t>מחלות מעיים דלקתיות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HIV</a:t>
            </a:r>
            <a:br>
              <a:rPr lang="en-US" sz="2400" dirty="0" smtClean="0"/>
            </a:br>
            <a:r>
              <a:rPr lang="he-IL" sz="2400" dirty="0" smtClean="0"/>
              <a:t>מחלות אוטואימוניות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זיהומים פנימיים מוגברים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he-IL" sz="2400" dirty="0" smtClean="0"/>
              <a:t>הטיפול יהיה מותאם עפ"י הסיבה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כל הזכיות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42E34-899B-4EBD-9F9E-DFE983F77B88}" type="slidenum">
              <a:rPr lang="he-IL" smtClean="0"/>
              <a:t>38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426827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85173</TotalTime>
  <Words>1109</Words>
  <Application>Microsoft Office PowerPoint</Application>
  <PresentationFormat>‫הצגה על המסך (4:3)</PresentationFormat>
  <Paragraphs>314</Paragraphs>
  <Slides>38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38</vt:i4>
      </vt:variant>
    </vt:vector>
  </HeadingPairs>
  <TitlesOfParts>
    <vt:vector size="39" baseType="lpstr">
      <vt:lpstr>ערכת נושא Office</vt:lpstr>
      <vt:lpstr>אנמיה </vt:lpstr>
      <vt:lpstr>כדוריות הדם האדומות</vt:lpstr>
      <vt:lpstr>מהו בעצם המוגלובין ?</vt:lpstr>
      <vt:lpstr>ברזל על קצה המזלג...</vt:lpstr>
      <vt:lpstr>ברזל על קצה המזלג...</vt:lpstr>
      <vt:lpstr>עודף ברזל</vt:lpstr>
      <vt:lpstr>מדדים לאבחון בבדיקות הדם  </vt:lpstr>
      <vt:lpstr>אנמיה מי את?</vt:lpstr>
      <vt:lpstr>אנמיה מיקרוציטית</vt:lpstr>
      <vt:lpstr>אנמיה מאקרוציטית</vt:lpstr>
      <vt:lpstr>אנמיה</vt:lpstr>
      <vt:lpstr>גורמים לאנמיה </vt:lpstr>
      <vt:lpstr>גורמים לאנמיה</vt:lpstr>
      <vt:lpstr>תסמינים של אנמיה </vt:lpstr>
      <vt:lpstr>חוסר בחומצה פולית והקשר לאנמיה</vt:lpstr>
      <vt:lpstr>ויטמין B12 </vt:lpstr>
      <vt:lpstr>מדדי דלקת ואנמיה </vt:lpstr>
      <vt:lpstr>אנמיה של מחלות כרונית / דלקת </vt:lpstr>
      <vt:lpstr>השלכות של אי טיפול באנמיה</vt:lpstr>
      <vt:lpstr>טיפול</vt:lpstr>
      <vt:lpstr>צמחי מרפא </vt:lpstr>
      <vt:lpstr>טיפול </vt:lpstr>
      <vt:lpstr>זרעי כוסברה</vt:lpstr>
      <vt:lpstr>מתכונים צמחיים מומלצים להעלות  רמות ברזל </vt:lpstr>
      <vt:lpstr>מתכונים צמחיים מומלצים להעלות  רמות ברזל </vt:lpstr>
      <vt:lpstr>גורמים אשר מפריעים לספיגת ברזל</vt:lpstr>
      <vt:lpstr>תלסמיה </vt:lpstr>
      <vt:lpstr>תוספי ברזל מומלצים</vt:lpstr>
      <vt:lpstr>תלסמיה </vt:lpstr>
      <vt:lpstr>תלסמיה </vt:lpstr>
      <vt:lpstr>תסמינים</vt:lpstr>
      <vt:lpstr>טיפול</vt:lpstr>
      <vt:lpstr>אנמיה חרמשית</vt:lpstr>
      <vt:lpstr>אנמיה חרמשית</vt:lpstr>
      <vt:lpstr>תסמינים  </vt:lpstr>
      <vt:lpstr>תת תריסיות והקשר לאנמיה </vt:lpstr>
      <vt:lpstr>טיפול </vt:lpstr>
      <vt:lpstr>אנמיה המוליטית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אנמיה </dc:title>
  <dc:creator>Hadassa</dc:creator>
  <cp:lastModifiedBy>Hadassa</cp:lastModifiedBy>
  <cp:revision>222</cp:revision>
  <dcterms:created xsi:type="dcterms:W3CDTF">2024-01-18T16:56:16Z</dcterms:created>
  <dcterms:modified xsi:type="dcterms:W3CDTF">2024-03-21T13:58:56Z</dcterms:modified>
</cp:coreProperties>
</file>