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tl="1" saveSubsetFonts="1">
  <p:sldMasterIdLst>
    <p:sldMasterId id="2147483648" r:id="rId1"/>
  </p:sldMasterIdLst>
  <p:notesMasterIdLst>
    <p:notesMasterId r:id="rId26"/>
  </p:notesMasterIdLst>
  <p:sldIdLst>
    <p:sldId id="328" r:id="rId2"/>
    <p:sldId id="269" r:id="rId3"/>
    <p:sldId id="278" r:id="rId4"/>
    <p:sldId id="281" r:id="rId5"/>
    <p:sldId id="282" r:id="rId6"/>
    <p:sldId id="283" r:id="rId7"/>
    <p:sldId id="284" r:id="rId8"/>
    <p:sldId id="287" r:id="rId9"/>
    <p:sldId id="288" r:id="rId10"/>
    <p:sldId id="289" r:id="rId11"/>
    <p:sldId id="290" r:id="rId12"/>
    <p:sldId id="291" r:id="rId13"/>
    <p:sldId id="293" r:id="rId14"/>
    <p:sldId id="295" r:id="rId15"/>
    <p:sldId id="296" r:id="rId16"/>
    <p:sldId id="297" r:id="rId17"/>
    <p:sldId id="299" r:id="rId18"/>
    <p:sldId id="302" r:id="rId19"/>
    <p:sldId id="329" r:id="rId20"/>
    <p:sldId id="305" r:id="rId21"/>
    <p:sldId id="306" r:id="rId22"/>
    <p:sldId id="307" r:id="rId23"/>
    <p:sldId id="308" r:id="rId24"/>
    <p:sldId id="311" r:id="rId25"/>
  </p:sldIdLst>
  <p:sldSz cx="12192000" cy="6858000"/>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5000" autoAdjust="0"/>
    <p:restoredTop sz="94660"/>
  </p:normalViewPr>
  <p:slideViewPr>
    <p:cSldViewPr snapToGrid="0">
      <p:cViewPr varScale="1">
        <p:scale>
          <a:sx n="76" d="100"/>
          <a:sy n="76" d="100"/>
        </p:scale>
        <p:origin x="540" y="90"/>
      </p:cViewPr>
      <p:guideLst/>
    </p:cSldViewPr>
  </p:slideViewPr>
  <p:notesTextViewPr>
    <p:cViewPr>
      <p:scale>
        <a:sx n="1" d="1"/>
        <a:sy n="1" d="1"/>
      </p:scale>
      <p:origin x="0" y="0"/>
    </p:cViewPr>
  </p:notesTextViewPr>
  <p:sorterViewPr>
    <p:cViewPr>
      <p:scale>
        <a:sx n="30" d="100"/>
        <a:sy n="3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60D026C8-7D6F-452D-B9C9-A8094F68DC2F}" type="datetimeFigureOut">
              <a:rPr lang="he-IL" smtClean="0"/>
              <a:t>א'/שבט/תשפ"ב</a:t>
            </a:fld>
            <a:endParaRPr lang="he-IL"/>
          </a:p>
        </p:txBody>
      </p:sp>
      <p:sp>
        <p:nvSpPr>
          <p:cNvPr id="4" name="מציין מיקום של תמונת שקופית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he-IL"/>
          </a:p>
        </p:txBody>
      </p:sp>
      <p:sp>
        <p:nvSpPr>
          <p:cNvPr id="5" name="מציין מיקום של הערו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6" name="מציין מיקום של כותרת תחתונה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he-IL"/>
          </a:p>
        </p:txBody>
      </p:sp>
      <p:sp>
        <p:nvSpPr>
          <p:cNvPr id="7" name="מציין מיקום של מספר שקופית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7ED931AB-6553-434A-BF88-2BB7A120FB28}" type="slidenum">
              <a:rPr lang="he-IL" smtClean="0"/>
              <a:t>‹#›</a:t>
            </a:fld>
            <a:endParaRPr lang="he-IL"/>
          </a:p>
        </p:txBody>
      </p:sp>
    </p:spTree>
    <p:extLst>
      <p:ext uri="{BB962C8B-B14F-4D97-AF65-F5344CB8AC3E}">
        <p14:creationId xmlns:p14="http://schemas.microsoft.com/office/powerpoint/2010/main" val="3505541207"/>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normAutofit/>
          </a:bodyPr>
          <a:lstStyle/>
          <a:p>
            <a:endParaRPr lang="he-IL"/>
          </a:p>
        </p:txBody>
      </p:sp>
      <p:sp>
        <p:nvSpPr>
          <p:cNvPr id="4" name="מציין מיקום של מספר שקופית 3"/>
          <p:cNvSpPr>
            <a:spLocks noGrp="1"/>
          </p:cNvSpPr>
          <p:nvPr>
            <p:ph type="sldNum" sz="quarter" idx="10"/>
          </p:nvPr>
        </p:nvSpPr>
        <p:spPr/>
        <p:txBody>
          <a:bodyPr/>
          <a:lstStyle/>
          <a:p>
            <a:fld id="{F508E0E9-FA74-483B-A54C-F41AA7E7E611}" type="slidenum">
              <a:rPr lang="he-IL" smtClean="0">
                <a:solidFill>
                  <a:prstClr val="black"/>
                </a:solidFill>
              </a:rPr>
              <a:pPr/>
              <a:t>1</a:t>
            </a:fld>
            <a:endParaRPr lang="he-IL">
              <a:solidFill>
                <a:prstClr val="black"/>
              </a:solidFill>
            </a:endParaRPr>
          </a:p>
        </p:txBody>
      </p:sp>
      <p:sp>
        <p:nvSpPr>
          <p:cNvPr id="5" name="מציין מיקום של תאריך 4"/>
          <p:cNvSpPr>
            <a:spLocks noGrp="1"/>
          </p:cNvSpPr>
          <p:nvPr>
            <p:ph type="dt" idx="11"/>
          </p:nvPr>
        </p:nvSpPr>
        <p:spPr/>
        <p:txBody>
          <a:bodyPr/>
          <a:lstStyle/>
          <a:p>
            <a:endParaRPr lang="he-IL">
              <a:solidFill>
                <a:prstClr val="black"/>
              </a:solidFill>
            </a:endParaRPr>
          </a:p>
        </p:txBody>
      </p:sp>
    </p:spTree>
    <p:extLst>
      <p:ext uri="{BB962C8B-B14F-4D97-AF65-F5344CB8AC3E}">
        <p14:creationId xmlns:p14="http://schemas.microsoft.com/office/powerpoint/2010/main" val="19969221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p>
        </p:txBody>
      </p:sp>
      <p:sp>
        <p:nvSpPr>
          <p:cNvPr id="4" name="מציין מיקום של מספר שקופית 3"/>
          <p:cNvSpPr>
            <a:spLocks noGrp="1"/>
          </p:cNvSpPr>
          <p:nvPr>
            <p:ph type="sldNum" sz="quarter" idx="10"/>
          </p:nvPr>
        </p:nvSpPr>
        <p:spPr/>
        <p:txBody>
          <a:bodyPr/>
          <a:lstStyle/>
          <a:p>
            <a:fld id="{7ED931AB-6553-434A-BF88-2BB7A120FB28}" type="slidenum">
              <a:rPr lang="he-IL" smtClean="0"/>
              <a:t>10</a:t>
            </a:fld>
            <a:endParaRPr lang="he-IL"/>
          </a:p>
        </p:txBody>
      </p:sp>
    </p:spTree>
    <p:extLst>
      <p:ext uri="{BB962C8B-B14F-4D97-AF65-F5344CB8AC3E}">
        <p14:creationId xmlns:p14="http://schemas.microsoft.com/office/powerpoint/2010/main" val="25785187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p>
        </p:txBody>
      </p:sp>
      <p:sp>
        <p:nvSpPr>
          <p:cNvPr id="4" name="מציין מיקום של מספר שקופית 3"/>
          <p:cNvSpPr>
            <a:spLocks noGrp="1"/>
          </p:cNvSpPr>
          <p:nvPr>
            <p:ph type="sldNum" sz="quarter" idx="10"/>
          </p:nvPr>
        </p:nvSpPr>
        <p:spPr/>
        <p:txBody>
          <a:bodyPr/>
          <a:lstStyle/>
          <a:p>
            <a:fld id="{7ED931AB-6553-434A-BF88-2BB7A120FB28}" type="slidenum">
              <a:rPr lang="he-IL" smtClean="0"/>
              <a:t>11</a:t>
            </a:fld>
            <a:endParaRPr lang="he-IL"/>
          </a:p>
        </p:txBody>
      </p:sp>
    </p:spTree>
    <p:extLst>
      <p:ext uri="{BB962C8B-B14F-4D97-AF65-F5344CB8AC3E}">
        <p14:creationId xmlns:p14="http://schemas.microsoft.com/office/powerpoint/2010/main" val="27654155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p:cNvSpPr>
            <a:spLocks noGrp="1"/>
          </p:cNvSpPr>
          <p:nvPr>
            <p:ph type="ctrTitle"/>
          </p:nvPr>
        </p:nvSpPr>
        <p:spPr>
          <a:xfrm>
            <a:off x="1524000" y="1122363"/>
            <a:ext cx="9144000" cy="2387600"/>
          </a:xfrm>
        </p:spPr>
        <p:txBody>
          <a:bodyPr anchor="b"/>
          <a:lstStyle>
            <a:lvl1pPr algn="ctr">
              <a:defRPr sz="6000"/>
            </a:lvl1pPr>
          </a:lstStyle>
          <a:p>
            <a:r>
              <a:rPr lang="he-IL" smtClean="0"/>
              <a:t>לחץ כדי לערוך סגנון כותרת של תבנית בסיס</a:t>
            </a:r>
            <a:endParaRPr lang="he-IL"/>
          </a:p>
        </p:txBody>
      </p:sp>
      <p:sp>
        <p:nvSpPr>
          <p:cNvPr id="3" name="כותרת משנה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smtClean="0"/>
              <a:t>לחץ כדי לערוך סגנון כותרת משנה של תבנית בסיס</a:t>
            </a:r>
            <a:endParaRPr lang="he-IL"/>
          </a:p>
        </p:txBody>
      </p:sp>
      <p:sp>
        <p:nvSpPr>
          <p:cNvPr id="4" name="מציין מיקום של תאריך 3"/>
          <p:cNvSpPr>
            <a:spLocks noGrp="1"/>
          </p:cNvSpPr>
          <p:nvPr>
            <p:ph type="dt" sz="half" idx="10"/>
          </p:nvPr>
        </p:nvSpPr>
        <p:spPr/>
        <p:txBody>
          <a:bodyPr/>
          <a:lstStyle/>
          <a:p>
            <a:fld id="{31B5421E-5078-4554-ADBF-30954C0C8D99}" type="datetime8">
              <a:rPr lang="he-IL" smtClean="0"/>
              <a:t>03 ינואר 22</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ECC9475C-8DC7-437A-A148-166DB605CE3C}" type="slidenum">
              <a:rPr lang="he-IL" smtClean="0"/>
              <a:t>‹#›</a:t>
            </a:fld>
            <a:endParaRPr lang="he-IL"/>
          </a:p>
        </p:txBody>
      </p:sp>
    </p:spTree>
    <p:extLst>
      <p:ext uri="{BB962C8B-B14F-4D97-AF65-F5344CB8AC3E}">
        <p14:creationId xmlns:p14="http://schemas.microsoft.com/office/powerpoint/2010/main" val="38120935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תוכן 2"/>
          <p:cNvSpPr>
            <a:spLocks noGrp="1"/>
          </p:cNvSpPr>
          <p:nvPr>
            <p:ph idx="1"/>
          </p:nvPr>
        </p:nvSpPr>
        <p:spPr/>
        <p:txBody>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8982FE06-4219-47CB-B883-561F61053AEA}" type="datetime8">
              <a:rPr lang="he-IL" smtClean="0"/>
              <a:t>03 ינואר 22</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ECC9475C-8DC7-437A-A148-166DB605CE3C}" type="slidenum">
              <a:rPr lang="he-IL" smtClean="0"/>
              <a:t>‹#›</a:t>
            </a:fld>
            <a:endParaRPr lang="he-IL"/>
          </a:p>
        </p:txBody>
      </p:sp>
    </p:spTree>
    <p:extLst>
      <p:ext uri="{BB962C8B-B14F-4D97-AF65-F5344CB8AC3E}">
        <p14:creationId xmlns:p14="http://schemas.microsoft.com/office/powerpoint/2010/main" val="16074528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p:cNvSpPr>
            <a:spLocks noGrp="1"/>
          </p:cNvSpPr>
          <p:nvPr>
            <p:ph type="title"/>
          </p:nvPr>
        </p:nvSpPr>
        <p:spPr>
          <a:xfrm>
            <a:off x="831850" y="1709738"/>
            <a:ext cx="10515600" cy="2852737"/>
          </a:xfrm>
        </p:spPr>
        <p:txBody>
          <a:bodyPr anchor="b"/>
          <a:lstStyle>
            <a:lvl1pPr>
              <a:defRPr sz="6000"/>
            </a:lvl1p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smtClean="0"/>
              <a:t>לחץ כדי לערוך סגנונות טקסט של תבנית בסיס</a:t>
            </a:r>
          </a:p>
        </p:txBody>
      </p:sp>
      <p:sp>
        <p:nvSpPr>
          <p:cNvPr id="4" name="מציין מיקום של תאריך 3"/>
          <p:cNvSpPr>
            <a:spLocks noGrp="1"/>
          </p:cNvSpPr>
          <p:nvPr>
            <p:ph type="dt" sz="half" idx="10"/>
          </p:nvPr>
        </p:nvSpPr>
        <p:spPr/>
        <p:txBody>
          <a:bodyPr/>
          <a:lstStyle/>
          <a:p>
            <a:fld id="{22150B45-D90C-4CE0-8BE2-8E48D27B7A9B}" type="datetime8">
              <a:rPr lang="he-IL" smtClean="0"/>
              <a:t>03 ינואר 22</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ECC9475C-8DC7-437A-A148-166DB605CE3C}" type="slidenum">
              <a:rPr lang="he-IL" smtClean="0"/>
              <a:t>‹#›</a:t>
            </a:fld>
            <a:endParaRPr lang="he-IL"/>
          </a:p>
        </p:txBody>
      </p:sp>
    </p:spTree>
    <p:extLst>
      <p:ext uri="{BB962C8B-B14F-4D97-AF65-F5344CB8AC3E}">
        <p14:creationId xmlns:p14="http://schemas.microsoft.com/office/powerpoint/2010/main" val="16267639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תוכן 2"/>
          <p:cNvSpPr>
            <a:spLocks noGrp="1"/>
          </p:cNvSpPr>
          <p:nvPr>
            <p:ph sz="half" idx="1"/>
          </p:nvPr>
        </p:nvSpPr>
        <p:spPr>
          <a:xfrm>
            <a:off x="838200" y="1825625"/>
            <a:ext cx="5181600" cy="4351338"/>
          </a:xfrm>
        </p:spPr>
        <p:txBody>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תוכן 3"/>
          <p:cNvSpPr>
            <a:spLocks noGrp="1"/>
          </p:cNvSpPr>
          <p:nvPr>
            <p:ph sz="half" idx="2"/>
          </p:nvPr>
        </p:nvSpPr>
        <p:spPr>
          <a:xfrm>
            <a:off x="6172200" y="1825625"/>
            <a:ext cx="5181600" cy="4351338"/>
          </a:xfrm>
        </p:spPr>
        <p:txBody>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5" name="מציין מיקום של תאריך 4"/>
          <p:cNvSpPr>
            <a:spLocks noGrp="1"/>
          </p:cNvSpPr>
          <p:nvPr>
            <p:ph type="dt" sz="half" idx="10"/>
          </p:nvPr>
        </p:nvSpPr>
        <p:spPr/>
        <p:txBody>
          <a:bodyPr/>
          <a:lstStyle/>
          <a:p>
            <a:fld id="{712D0CD4-78C4-440E-B6CE-C52F3ECC4EC2}" type="datetime8">
              <a:rPr lang="he-IL" smtClean="0"/>
              <a:t>03 ינואר 22</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ECC9475C-8DC7-437A-A148-166DB605CE3C}" type="slidenum">
              <a:rPr lang="he-IL" smtClean="0"/>
              <a:t>‹#›</a:t>
            </a:fld>
            <a:endParaRPr lang="he-IL"/>
          </a:p>
        </p:txBody>
      </p:sp>
    </p:spTree>
    <p:extLst>
      <p:ext uri="{BB962C8B-B14F-4D97-AF65-F5344CB8AC3E}">
        <p14:creationId xmlns:p14="http://schemas.microsoft.com/office/powerpoint/2010/main" val="40175422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p:cNvSpPr>
            <a:spLocks noGrp="1"/>
          </p:cNvSpPr>
          <p:nvPr>
            <p:ph type="title"/>
          </p:nvPr>
        </p:nvSpPr>
        <p:spPr>
          <a:xfrm>
            <a:off x="839788" y="365125"/>
            <a:ext cx="10515600" cy="1325563"/>
          </a:xfrm>
        </p:spPr>
        <p:txBody>
          <a:body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לחץ כדי לערוך סגנונות טקסט של תבנית בסיס</a:t>
            </a:r>
          </a:p>
        </p:txBody>
      </p:sp>
      <p:sp>
        <p:nvSpPr>
          <p:cNvPr id="4" name="מציין מיקום תוכן 3"/>
          <p:cNvSpPr>
            <a:spLocks noGrp="1"/>
          </p:cNvSpPr>
          <p:nvPr>
            <p:ph sz="half" idx="2"/>
          </p:nvPr>
        </p:nvSpPr>
        <p:spPr>
          <a:xfrm>
            <a:off x="839788" y="2505075"/>
            <a:ext cx="5157787" cy="3684588"/>
          </a:xfrm>
        </p:spPr>
        <p:txBody>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5" name="מציין מיקום טקסט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לחץ כדי לערוך סגנונות טקסט של תבנית בסיס</a:t>
            </a:r>
          </a:p>
        </p:txBody>
      </p:sp>
      <p:sp>
        <p:nvSpPr>
          <p:cNvPr id="6" name="מציין מיקום תוכן 5"/>
          <p:cNvSpPr>
            <a:spLocks noGrp="1"/>
          </p:cNvSpPr>
          <p:nvPr>
            <p:ph sz="quarter" idx="4"/>
          </p:nvPr>
        </p:nvSpPr>
        <p:spPr>
          <a:xfrm>
            <a:off x="6172200" y="2505075"/>
            <a:ext cx="5183188" cy="3684588"/>
          </a:xfrm>
        </p:spPr>
        <p:txBody>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7" name="מציין מיקום של תאריך 6"/>
          <p:cNvSpPr>
            <a:spLocks noGrp="1"/>
          </p:cNvSpPr>
          <p:nvPr>
            <p:ph type="dt" sz="half" idx="10"/>
          </p:nvPr>
        </p:nvSpPr>
        <p:spPr/>
        <p:txBody>
          <a:bodyPr/>
          <a:lstStyle/>
          <a:p>
            <a:fld id="{C21D9581-A209-4A62-A3ED-3543E39B38BD}" type="datetime8">
              <a:rPr lang="he-IL" smtClean="0"/>
              <a:t>03 ינואר 22</a:t>
            </a:fld>
            <a:endParaRPr lang="he-IL"/>
          </a:p>
        </p:txBody>
      </p:sp>
      <p:sp>
        <p:nvSpPr>
          <p:cNvPr id="8" name="מציין מיקום של כותרת תחתונה 7"/>
          <p:cNvSpPr>
            <a:spLocks noGrp="1"/>
          </p:cNvSpPr>
          <p:nvPr>
            <p:ph type="ftr" sz="quarter" idx="11"/>
          </p:nvPr>
        </p:nvSpPr>
        <p:spPr/>
        <p:txBody>
          <a:bodyPr/>
          <a:lstStyle/>
          <a:p>
            <a:endParaRPr lang="he-IL"/>
          </a:p>
        </p:txBody>
      </p:sp>
      <p:sp>
        <p:nvSpPr>
          <p:cNvPr id="9" name="מציין מיקום של מספר שקופית 8"/>
          <p:cNvSpPr>
            <a:spLocks noGrp="1"/>
          </p:cNvSpPr>
          <p:nvPr>
            <p:ph type="sldNum" sz="quarter" idx="12"/>
          </p:nvPr>
        </p:nvSpPr>
        <p:spPr/>
        <p:txBody>
          <a:bodyPr/>
          <a:lstStyle/>
          <a:p>
            <a:fld id="{ECC9475C-8DC7-437A-A148-166DB605CE3C}" type="slidenum">
              <a:rPr lang="he-IL" smtClean="0"/>
              <a:t>‹#›</a:t>
            </a:fld>
            <a:endParaRPr lang="he-IL"/>
          </a:p>
        </p:txBody>
      </p:sp>
    </p:spTree>
    <p:extLst>
      <p:ext uri="{BB962C8B-B14F-4D97-AF65-F5344CB8AC3E}">
        <p14:creationId xmlns:p14="http://schemas.microsoft.com/office/powerpoint/2010/main" val="24504480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של תאריך 2"/>
          <p:cNvSpPr>
            <a:spLocks noGrp="1"/>
          </p:cNvSpPr>
          <p:nvPr>
            <p:ph type="dt" sz="half" idx="10"/>
          </p:nvPr>
        </p:nvSpPr>
        <p:spPr/>
        <p:txBody>
          <a:bodyPr/>
          <a:lstStyle/>
          <a:p>
            <a:fld id="{ED8F95F7-A2CA-4FC5-B583-FDDCB4719362}" type="datetime8">
              <a:rPr lang="he-IL" smtClean="0"/>
              <a:t>03 ינואר 22</a:t>
            </a:fld>
            <a:endParaRPr lang="he-IL"/>
          </a:p>
        </p:txBody>
      </p:sp>
      <p:sp>
        <p:nvSpPr>
          <p:cNvPr id="4" name="מציין מיקום של כותרת תחתונה 3"/>
          <p:cNvSpPr>
            <a:spLocks noGrp="1"/>
          </p:cNvSpPr>
          <p:nvPr>
            <p:ph type="ftr" sz="quarter" idx="11"/>
          </p:nvPr>
        </p:nvSpPr>
        <p:spPr/>
        <p:txBody>
          <a:bodyPr/>
          <a:lstStyle/>
          <a:p>
            <a:endParaRPr lang="he-IL"/>
          </a:p>
        </p:txBody>
      </p:sp>
      <p:sp>
        <p:nvSpPr>
          <p:cNvPr id="5" name="מציין מיקום של מספר שקופית 4"/>
          <p:cNvSpPr>
            <a:spLocks noGrp="1"/>
          </p:cNvSpPr>
          <p:nvPr>
            <p:ph type="sldNum" sz="quarter" idx="12"/>
          </p:nvPr>
        </p:nvSpPr>
        <p:spPr/>
        <p:txBody>
          <a:bodyPr/>
          <a:lstStyle/>
          <a:p>
            <a:fld id="{ECC9475C-8DC7-437A-A148-166DB605CE3C}" type="slidenum">
              <a:rPr lang="he-IL" smtClean="0"/>
              <a:t>‹#›</a:t>
            </a:fld>
            <a:endParaRPr lang="he-IL"/>
          </a:p>
        </p:txBody>
      </p:sp>
    </p:spTree>
    <p:extLst>
      <p:ext uri="{BB962C8B-B14F-4D97-AF65-F5344CB8AC3E}">
        <p14:creationId xmlns:p14="http://schemas.microsoft.com/office/powerpoint/2010/main" val="15581602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p:cNvSpPr>
            <a:spLocks noGrp="1"/>
          </p:cNvSpPr>
          <p:nvPr>
            <p:ph type="dt" sz="half" idx="10"/>
          </p:nvPr>
        </p:nvSpPr>
        <p:spPr/>
        <p:txBody>
          <a:bodyPr/>
          <a:lstStyle/>
          <a:p>
            <a:fld id="{42B7EDBC-04E0-4AB3-AC5A-EDA03C44C837}" type="datetime8">
              <a:rPr lang="he-IL" smtClean="0"/>
              <a:t>03 ינואר 22</a:t>
            </a:fld>
            <a:endParaRPr lang="he-IL"/>
          </a:p>
        </p:txBody>
      </p:sp>
      <p:sp>
        <p:nvSpPr>
          <p:cNvPr id="3" name="מציין מיקום של כותרת תחתונה 2"/>
          <p:cNvSpPr>
            <a:spLocks noGrp="1"/>
          </p:cNvSpPr>
          <p:nvPr>
            <p:ph type="ftr" sz="quarter" idx="11"/>
          </p:nvPr>
        </p:nvSpPr>
        <p:spPr/>
        <p:txBody>
          <a:bodyPr/>
          <a:lstStyle/>
          <a:p>
            <a:endParaRPr lang="he-IL"/>
          </a:p>
        </p:txBody>
      </p:sp>
      <p:sp>
        <p:nvSpPr>
          <p:cNvPr id="4" name="מציין מיקום של מספר שקופית 3"/>
          <p:cNvSpPr>
            <a:spLocks noGrp="1"/>
          </p:cNvSpPr>
          <p:nvPr>
            <p:ph type="sldNum" sz="quarter" idx="12"/>
          </p:nvPr>
        </p:nvSpPr>
        <p:spPr/>
        <p:txBody>
          <a:bodyPr/>
          <a:lstStyle/>
          <a:p>
            <a:fld id="{ECC9475C-8DC7-437A-A148-166DB605CE3C}" type="slidenum">
              <a:rPr lang="he-IL" smtClean="0"/>
              <a:t>‹#›</a:t>
            </a:fld>
            <a:endParaRPr lang="he-IL"/>
          </a:p>
        </p:txBody>
      </p:sp>
    </p:spTree>
    <p:extLst>
      <p:ext uri="{BB962C8B-B14F-4D97-AF65-F5344CB8AC3E}">
        <p14:creationId xmlns:p14="http://schemas.microsoft.com/office/powerpoint/2010/main" val="25707862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839788" y="457200"/>
            <a:ext cx="3932237" cy="1600200"/>
          </a:xfrm>
        </p:spPr>
        <p:txBody>
          <a:bodyPr anchor="b"/>
          <a:lstStyle>
            <a:lvl1pPr>
              <a:defRPr sz="3200"/>
            </a:lvl1pPr>
          </a:lstStyle>
          <a:p>
            <a:r>
              <a:rPr lang="he-IL" smtClean="0"/>
              <a:t>לחץ כדי לערוך סגנון כותרת של תבנית בסיס</a:t>
            </a:r>
            <a:endParaRPr lang="he-IL"/>
          </a:p>
        </p:txBody>
      </p:sp>
      <p:sp>
        <p:nvSpPr>
          <p:cNvPr id="3" name="מציין מיקום תוכן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טקסט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smtClean="0"/>
              <a:t>לחץ כדי לערוך סגנונות טקסט של תבנית בסיס</a:t>
            </a:r>
          </a:p>
        </p:txBody>
      </p:sp>
      <p:sp>
        <p:nvSpPr>
          <p:cNvPr id="5" name="מציין מיקום של תאריך 4"/>
          <p:cNvSpPr>
            <a:spLocks noGrp="1"/>
          </p:cNvSpPr>
          <p:nvPr>
            <p:ph type="dt" sz="half" idx="10"/>
          </p:nvPr>
        </p:nvSpPr>
        <p:spPr/>
        <p:txBody>
          <a:bodyPr/>
          <a:lstStyle/>
          <a:p>
            <a:fld id="{FA162088-0597-4B42-8B30-F1666E090955}" type="datetime8">
              <a:rPr lang="he-IL" smtClean="0"/>
              <a:t>03 ינואר 22</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ECC9475C-8DC7-437A-A148-166DB605CE3C}" type="slidenum">
              <a:rPr lang="he-IL" smtClean="0"/>
              <a:t>‹#›</a:t>
            </a:fld>
            <a:endParaRPr lang="he-IL"/>
          </a:p>
        </p:txBody>
      </p:sp>
    </p:spTree>
    <p:extLst>
      <p:ext uri="{BB962C8B-B14F-4D97-AF65-F5344CB8AC3E}">
        <p14:creationId xmlns:p14="http://schemas.microsoft.com/office/powerpoint/2010/main" val="286481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839788" y="457200"/>
            <a:ext cx="3932237" cy="1600200"/>
          </a:xfrm>
        </p:spPr>
        <p:txBody>
          <a:bodyPr anchor="b"/>
          <a:lstStyle>
            <a:lvl1pPr>
              <a:defRPr sz="3200"/>
            </a:lvl1pPr>
          </a:lstStyle>
          <a:p>
            <a:r>
              <a:rPr lang="he-IL" smtClean="0"/>
              <a:t>לחץ כדי לערוך סגנון כותרת של תבנית בסיס</a:t>
            </a:r>
            <a:endParaRPr lang="he-IL"/>
          </a:p>
        </p:txBody>
      </p:sp>
      <p:sp>
        <p:nvSpPr>
          <p:cNvPr id="3" name="מציין מיקום של תמונה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smtClean="0"/>
              <a:t>לחץ כדי לערוך סגנונות טקסט של תבנית בסיס</a:t>
            </a:r>
          </a:p>
        </p:txBody>
      </p:sp>
      <p:sp>
        <p:nvSpPr>
          <p:cNvPr id="5" name="מציין מיקום של תאריך 4"/>
          <p:cNvSpPr>
            <a:spLocks noGrp="1"/>
          </p:cNvSpPr>
          <p:nvPr>
            <p:ph type="dt" sz="half" idx="10"/>
          </p:nvPr>
        </p:nvSpPr>
        <p:spPr/>
        <p:txBody>
          <a:bodyPr/>
          <a:lstStyle/>
          <a:p>
            <a:fld id="{D94840FC-234E-44DB-B9F8-082096650838}" type="datetime8">
              <a:rPr lang="he-IL" smtClean="0"/>
              <a:t>03 ינואר 22</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ECC9475C-8DC7-437A-A148-166DB605CE3C}" type="slidenum">
              <a:rPr lang="he-IL" smtClean="0"/>
              <a:t>‹#›</a:t>
            </a:fld>
            <a:endParaRPr lang="he-IL"/>
          </a:p>
        </p:txBody>
      </p:sp>
    </p:spTree>
    <p:extLst>
      <p:ext uri="{BB962C8B-B14F-4D97-AF65-F5344CB8AC3E}">
        <p14:creationId xmlns:p14="http://schemas.microsoft.com/office/powerpoint/2010/main" val="26670532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של טקסט אנכי 2"/>
          <p:cNvSpPr>
            <a:spLocks noGrp="1"/>
          </p:cNvSpPr>
          <p:nvPr>
            <p:ph type="body" orient="vert" idx="1"/>
          </p:nvPr>
        </p:nvSpPr>
        <p:spPr/>
        <p:txBody>
          <a:bodyPr vert="eaVert"/>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6B8BC3CD-21B5-442F-8275-46F2FFFC1F79}" type="datetime8">
              <a:rPr lang="he-IL" smtClean="0"/>
              <a:t>03 ינואר 22</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ECC9475C-8DC7-437A-A148-166DB605CE3C}" type="slidenum">
              <a:rPr lang="he-IL" smtClean="0"/>
              <a:t>‹#›</a:t>
            </a:fld>
            <a:endParaRPr lang="he-IL"/>
          </a:p>
        </p:txBody>
      </p:sp>
    </p:spTree>
    <p:extLst>
      <p:ext uri="{BB962C8B-B14F-4D97-AF65-F5344CB8AC3E}">
        <p14:creationId xmlns:p14="http://schemas.microsoft.com/office/powerpoint/2010/main" val="30067566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p:cNvSpPr>
            <a:spLocks noGrp="1"/>
          </p:cNvSpPr>
          <p:nvPr>
            <p:ph type="title" orient="vert"/>
          </p:nvPr>
        </p:nvSpPr>
        <p:spPr>
          <a:xfrm>
            <a:off x="8724900" y="365125"/>
            <a:ext cx="2628900" cy="5811838"/>
          </a:xfrm>
        </p:spPr>
        <p:txBody>
          <a:bodyPr vert="eaVert"/>
          <a:lstStyle/>
          <a:p>
            <a:r>
              <a:rPr lang="he-IL" smtClean="0"/>
              <a:t>לחץ כדי לערוך סגנון כותרת של תבנית בסיס</a:t>
            </a:r>
            <a:endParaRPr lang="he-IL"/>
          </a:p>
        </p:txBody>
      </p:sp>
      <p:sp>
        <p:nvSpPr>
          <p:cNvPr id="3" name="מציין מיקום של טקסט אנכי 2"/>
          <p:cNvSpPr>
            <a:spLocks noGrp="1"/>
          </p:cNvSpPr>
          <p:nvPr>
            <p:ph type="body" orient="vert" idx="1"/>
          </p:nvPr>
        </p:nvSpPr>
        <p:spPr>
          <a:xfrm>
            <a:off x="838200" y="365125"/>
            <a:ext cx="7734300" cy="5811838"/>
          </a:xfrm>
        </p:spPr>
        <p:txBody>
          <a:bodyPr vert="eaVert"/>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EE5C4DFB-DF6F-4CDC-AE95-36CBC378F902}" type="datetime8">
              <a:rPr lang="he-IL" smtClean="0"/>
              <a:t>03 ינואר 22</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ECC9475C-8DC7-437A-A148-166DB605CE3C}" type="slidenum">
              <a:rPr lang="he-IL" smtClean="0"/>
              <a:t>‹#›</a:t>
            </a:fld>
            <a:endParaRPr lang="he-IL"/>
          </a:p>
        </p:txBody>
      </p:sp>
    </p:spTree>
    <p:extLst>
      <p:ext uri="{BB962C8B-B14F-4D97-AF65-F5344CB8AC3E}">
        <p14:creationId xmlns:p14="http://schemas.microsoft.com/office/powerpoint/2010/main" val="31661595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FF80814B-4042-49F6-9C92-2EB087CE5CD6}" type="datetime8">
              <a:rPr lang="he-IL" smtClean="0"/>
              <a:t>03 ינואר 22</a:t>
            </a:fld>
            <a:endParaRPr lang="he-IL"/>
          </a:p>
        </p:txBody>
      </p:sp>
      <p:sp>
        <p:nvSpPr>
          <p:cNvPr id="5" name="מציין מיקום של כותרת תחתונה 4"/>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ECC9475C-8DC7-437A-A148-166DB605CE3C}" type="slidenum">
              <a:rPr lang="he-IL" smtClean="0"/>
              <a:t>‹#›</a:t>
            </a:fld>
            <a:endParaRPr lang="he-IL"/>
          </a:p>
        </p:txBody>
      </p:sp>
    </p:spTree>
    <p:extLst>
      <p:ext uri="{BB962C8B-B14F-4D97-AF65-F5344CB8AC3E}">
        <p14:creationId xmlns:p14="http://schemas.microsoft.com/office/powerpoint/2010/main" val="10211831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ctrTitle"/>
          </p:nvPr>
        </p:nvSpPr>
        <p:spPr>
          <a:xfrm>
            <a:off x="2336800" y="2173883"/>
            <a:ext cx="7772400" cy="1470025"/>
          </a:xfrm>
        </p:spPr>
        <p:txBody>
          <a:bodyPr>
            <a:normAutofit fontScale="90000"/>
          </a:bodyPr>
          <a:lstStyle/>
          <a:p>
            <a:r>
              <a:rPr lang="he-IL" sz="5400" dirty="0"/>
              <a:t/>
            </a:r>
            <a:br>
              <a:rPr lang="he-IL" sz="5400" dirty="0"/>
            </a:br>
            <a:r>
              <a:rPr lang="he-IL" sz="5400" dirty="0"/>
              <a:t/>
            </a:r>
            <a:br>
              <a:rPr lang="he-IL" sz="5400" dirty="0"/>
            </a:br>
            <a:r>
              <a:rPr lang="he-IL" dirty="0" smtClean="0"/>
              <a:t/>
            </a:r>
            <a:br>
              <a:rPr lang="he-IL" dirty="0" smtClean="0"/>
            </a:br>
            <a:r>
              <a:rPr lang="he-IL" dirty="0" smtClean="0"/>
              <a:t/>
            </a:r>
            <a:br>
              <a:rPr lang="he-IL" dirty="0" smtClean="0"/>
            </a:br>
            <a:r>
              <a:rPr lang="he-IL" dirty="0" smtClean="0"/>
              <a:t/>
            </a:r>
            <a:br>
              <a:rPr lang="he-IL" dirty="0" smtClean="0"/>
            </a:br>
            <a:r>
              <a:rPr lang="he-IL" dirty="0" smtClean="0"/>
              <a:t/>
            </a:r>
            <a:br>
              <a:rPr lang="he-IL" dirty="0" smtClean="0"/>
            </a:br>
            <a:r>
              <a:rPr lang="he-IL" dirty="0"/>
              <a:t/>
            </a:r>
            <a:br>
              <a:rPr lang="he-IL" dirty="0"/>
            </a:br>
            <a:r>
              <a:rPr lang="he-IL" dirty="0" smtClean="0"/>
              <a:t/>
            </a:r>
            <a:br>
              <a:rPr lang="he-IL" dirty="0" smtClean="0"/>
            </a:br>
            <a:r>
              <a:rPr lang="he-IL" dirty="0"/>
              <a:t/>
            </a:r>
            <a:br>
              <a:rPr lang="he-IL" dirty="0"/>
            </a:br>
            <a:r>
              <a:rPr lang="he-IL" dirty="0" smtClean="0"/>
              <a:t/>
            </a:r>
            <a:br>
              <a:rPr lang="he-IL" dirty="0" smtClean="0"/>
            </a:br>
            <a:r>
              <a:rPr lang="en-US" sz="2000" dirty="0"/>
              <a:t/>
            </a:r>
            <a:br>
              <a:rPr lang="en-US" sz="2000" dirty="0"/>
            </a:br>
            <a:r>
              <a:rPr lang="en-US" sz="1800" dirty="0"/>
              <a:t/>
            </a:r>
            <a:br>
              <a:rPr lang="en-US" sz="1800" dirty="0"/>
            </a:br>
            <a:r>
              <a:rPr lang="he-IL" sz="2000" dirty="0"/>
              <a:t> </a:t>
            </a:r>
            <a:r>
              <a:rPr lang="en-US" sz="2000" dirty="0"/>
              <a:t/>
            </a:r>
            <a:br>
              <a:rPr lang="en-US" sz="2000" dirty="0"/>
            </a:br>
            <a:endParaRPr lang="he-IL" sz="2400" dirty="0"/>
          </a:p>
        </p:txBody>
      </p:sp>
      <p:sp>
        <p:nvSpPr>
          <p:cNvPr id="3" name="כותרת משנה 2"/>
          <p:cNvSpPr>
            <a:spLocks noGrp="1"/>
          </p:cNvSpPr>
          <p:nvPr>
            <p:ph type="subTitle" idx="1"/>
          </p:nvPr>
        </p:nvSpPr>
        <p:spPr>
          <a:xfrm>
            <a:off x="3048000" y="3428373"/>
            <a:ext cx="6818162" cy="1553566"/>
          </a:xfrm>
        </p:spPr>
        <p:txBody>
          <a:bodyPr>
            <a:normAutofit/>
          </a:bodyPr>
          <a:lstStyle/>
          <a:p>
            <a:r>
              <a:rPr lang="he-IL" sz="3200" dirty="0" smtClean="0"/>
              <a:t>מבוא לרוקחות צמחים</a:t>
            </a:r>
          </a:p>
        </p:txBody>
      </p:sp>
      <p:sp>
        <p:nvSpPr>
          <p:cNvPr id="5" name="TextBox 4"/>
          <p:cNvSpPr txBox="1"/>
          <p:nvPr/>
        </p:nvSpPr>
        <p:spPr>
          <a:xfrm>
            <a:off x="11304984" y="0"/>
            <a:ext cx="792088" cy="253916"/>
          </a:xfrm>
          <a:prstGeom prst="rect">
            <a:avLst/>
          </a:prstGeom>
          <a:noFill/>
        </p:spPr>
        <p:txBody>
          <a:bodyPr wrap="square" rtlCol="1">
            <a:spAutoFit/>
          </a:bodyPr>
          <a:lstStyle/>
          <a:p>
            <a:r>
              <a:rPr lang="he-IL" sz="1050" dirty="0">
                <a:solidFill>
                  <a:prstClr val="black"/>
                </a:solidFill>
              </a:rPr>
              <a:t>בס"ד</a:t>
            </a:r>
          </a:p>
        </p:txBody>
      </p:sp>
      <p:sp>
        <p:nvSpPr>
          <p:cNvPr id="6" name="מלבן 5"/>
          <p:cNvSpPr/>
          <p:nvPr/>
        </p:nvSpPr>
        <p:spPr>
          <a:xfrm>
            <a:off x="3048000" y="650132"/>
            <a:ext cx="6840759" cy="2554545"/>
          </a:xfrm>
          <a:prstGeom prst="rect">
            <a:avLst/>
          </a:prstGeom>
          <a:noFill/>
        </p:spPr>
        <p:txBody>
          <a:bodyPr wrap="square" lIns="91440" tIns="45720" rIns="91440" bIns="45720">
            <a:spAutoFit/>
          </a:bodyPr>
          <a:lstStyle/>
          <a:p>
            <a:pPr algn="ctr"/>
            <a:r>
              <a:rPr lang="he-IL" sz="8000" b="1" dirty="0" smtClean="0">
                <a:ln w="19050">
                  <a:solidFill>
                    <a:srgbClr val="1F497D">
                      <a:tint val="1000"/>
                    </a:srgbClr>
                  </a:solidFill>
                  <a:prstDash val="solid"/>
                </a:ln>
                <a:solidFill>
                  <a:srgbClr val="9BBB59"/>
                </a:solidFill>
                <a:effectLst>
                  <a:outerShdw blurRad="50000" dist="50800" dir="7500000" algn="tl">
                    <a:srgbClr val="000000">
                      <a:shade val="5000"/>
                      <a:alpha val="35000"/>
                    </a:srgbClr>
                  </a:outerShdw>
                </a:effectLst>
              </a:rPr>
              <a:t>צמחי מרפא</a:t>
            </a:r>
          </a:p>
          <a:p>
            <a:pPr algn="ctr"/>
            <a:r>
              <a:rPr lang="he-IL" sz="8000" b="1" dirty="0" smtClean="0">
                <a:ln w="19050">
                  <a:solidFill>
                    <a:srgbClr val="1F497D">
                      <a:tint val="1000"/>
                    </a:srgbClr>
                  </a:solidFill>
                  <a:prstDash val="solid"/>
                </a:ln>
                <a:solidFill>
                  <a:srgbClr val="9BBB59"/>
                </a:solidFill>
                <a:effectLst>
                  <a:outerShdw blurRad="50000" dist="50800" dir="7500000" algn="tl">
                    <a:srgbClr val="000000">
                      <a:shade val="5000"/>
                      <a:alpha val="35000"/>
                    </a:srgbClr>
                  </a:outerShdw>
                </a:effectLst>
              </a:rPr>
              <a:t>מבוא ב'</a:t>
            </a:r>
            <a:endParaRPr lang="he-IL" sz="8000" b="1" dirty="0">
              <a:ln w="19050">
                <a:solidFill>
                  <a:srgbClr val="1F497D">
                    <a:tint val="1000"/>
                  </a:srgbClr>
                </a:solidFill>
                <a:prstDash val="solid"/>
              </a:ln>
              <a:solidFill>
                <a:srgbClr val="9BBB59"/>
              </a:solidFill>
              <a:effectLst>
                <a:outerShdw blurRad="50000" dist="50800" dir="7500000" algn="tl">
                  <a:srgbClr val="000000">
                    <a:shade val="5000"/>
                    <a:alpha val="35000"/>
                  </a:srgbClr>
                </a:outerShdw>
              </a:effectLst>
            </a:endParaRPr>
          </a:p>
        </p:txBody>
      </p:sp>
      <p:sp>
        <p:nvSpPr>
          <p:cNvPr id="4" name="TextBox 3"/>
          <p:cNvSpPr txBox="1"/>
          <p:nvPr/>
        </p:nvSpPr>
        <p:spPr>
          <a:xfrm>
            <a:off x="3454400" y="5032911"/>
            <a:ext cx="5753100" cy="1138773"/>
          </a:xfrm>
          <a:prstGeom prst="rect">
            <a:avLst/>
          </a:prstGeom>
          <a:noFill/>
        </p:spPr>
        <p:txBody>
          <a:bodyPr wrap="square" rtlCol="1">
            <a:spAutoFit/>
          </a:bodyPr>
          <a:lstStyle/>
          <a:p>
            <a:pPr algn="ctr"/>
            <a:r>
              <a:rPr lang="he-IL" dirty="0" smtClean="0"/>
              <a:t>אמיר לוי, נטורופת</a:t>
            </a:r>
            <a:r>
              <a:rPr lang="en-US" dirty="0" smtClean="0"/>
              <a:t> (N.D) </a:t>
            </a:r>
            <a:r>
              <a:rPr lang="he-IL" dirty="0" err="1" smtClean="0"/>
              <a:t>והרבליסט</a:t>
            </a:r>
            <a:r>
              <a:rPr lang="he-IL" dirty="0" smtClean="0"/>
              <a:t> קליני (</a:t>
            </a:r>
            <a:r>
              <a:rPr lang="en-US" dirty="0" smtClean="0"/>
              <a:t> (</a:t>
            </a:r>
            <a:r>
              <a:rPr lang="en-US" dirty="0" err="1" smtClean="0"/>
              <a:t>Cl.H</a:t>
            </a:r>
            <a:r>
              <a:rPr lang="he-IL" dirty="0" smtClean="0"/>
              <a:t/>
            </a:r>
            <a:br>
              <a:rPr lang="he-IL" dirty="0" smtClean="0"/>
            </a:br>
            <a:r>
              <a:rPr lang="he-IL" sz="1600" dirty="0" smtClean="0"/>
              <a:t>אסור לצלם, להעתיק או להפיץ ללא רשות </a:t>
            </a:r>
            <a:br>
              <a:rPr lang="he-IL" sz="1600" dirty="0" smtClean="0"/>
            </a:br>
            <a:r>
              <a:rPr lang="he-IL" sz="1600" dirty="0" smtClean="0"/>
              <a:t/>
            </a:r>
            <a:br>
              <a:rPr lang="he-IL" sz="1600" dirty="0" smtClean="0"/>
            </a:br>
            <a:endParaRPr lang="he-IL" dirty="0"/>
          </a:p>
        </p:txBody>
      </p:sp>
      <p:pic>
        <p:nvPicPr>
          <p:cNvPr id="8" name="תמונה 7"/>
          <p:cNvPicPr>
            <a:picLocks noChangeAspect="1"/>
          </p:cNvPicPr>
          <p:nvPr/>
        </p:nvPicPr>
        <p:blipFill>
          <a:blip r:embed="rId3"/>
          <a:stretch>
            <a:fillRect/>
          </a:stretch>
        </p:blipFill>
        <p:spPr>
          <a:xfrm>
            <a:off x="21632" y="38058"/>
            <a:ext cx="1836336" cy="2015902"/>
          </a:xfrm>
          <a:prstGeom prst="rect">
            <a:avLst/>
          </a:prstGeom>
        </p:spPr>
      </p:pic>
    </p:spTree>
    <p:extLst>
      <p:ext uri="{BB962C8B-B14F-4D97-AF65-F5344CB8AC3E}">
        <p14:creationId xmlns:p14="http://schemas.microsoft.com/office/powerpoint/2010/main" val="86259201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3"/>
          <p:cNvSpPr>
            <a:spLocks noGrp="1" noChangeArrowheads="1"/>
          </p:cNvSpPr>
          <p:nvPr>
            <p:ph idx="1"/>
          </p:nvPr>
        </p:nvSpPr>
        <p:spPr>
          <a:xfrm>
            <a:off x="330201" y="787400"/>
            <a:ext cx="11684000" cy="5842000"/>
          </a:xfrm>
        </p:spPr>
        <p:txBody>
          <a:bodyPr>
            <a:normAutofit fontScale="85000" lnSpcReduction="20000"/>
          </a:bodyPr>
          <a:lstStyle/>
          <a:p>
            <a:pPr marL="0" indent="0" eaLnBrk="1" hangingPunct="1">
              <a:buNone/>
              <a:defRPr/>
            </a:pPr>
            <a:r>
              <a:rPr lang="he-IL" sz="4000" dirty="0" smtClean="0"/>
              <a:t>חלקי הצמח השונים הנמצאים בשימוש רפואי </a:t>
            </a:r>
          </a:p>
          <a:p>
            <a:pPr eaLnBrk="1" hangingPunct="1">
              <a:defRPr/>
            </a:pPr>
            <a:endParaRPr lang="en-US" b="1" dirty="0" smtClean="0"/>
          </a:p>
          <a:p>
            <a:pPr eaLnBrk="1" hangingPunct="1">
              <a:defRPr/>
            </a:pPr>
            <a:r>
              <a:rPr lang="en-US" b="1" dirty="0" smtClean="0"/>
              <a:t>Radix </a:t>
            </a:r>
            <a:r>
              <a:rPr lang="he-IL" b="1" dirty="0" smtClean="0"/>
              <a:t>/</a:t>
            </a:r>
            <a:r>
              <a:rPr lang="en-US" b="1" dirty="0" smtClean="0"/>
              <a:t>Root</a:t>
            </a:r>
            <a:r>
              <a:rPr lang="he-IL" b="1" dirty="0" smtClean="0"/>
              <a:t> = שורש </a:t>
            </a:r>
            <a:r>
              <a:rPr lang="he-IL" dirty="0" smtClean="0"/>
              <a:t>- לדוגמא: שורש שן הארי.</a:t>
            </a:r>
          </a:p>
          <a:p>
            <a:pPr eaLnBrk="1" hangingPunct="1">
              <a:defRPr/>
            </a:pPr>
            <a:r>
              <a:rPr lang="en-US" b="1" dirty="0" err="1" smtClean="0"/>
              <a:t>Herba</a:t>
            </a:r>
            <a:r>
              <a:rPr lang="he-IL" b="1" dirty="0" smtClean="0"/>
              <a:t> = עלווה/נוף הצמח </a:t>
            </a:r>
            <a:r>
              <a:rPr lang="he-IL" dirty="0" smtClean="0"/>
              <a:t>– כל החלקים שמעל האדמה כולל גבעולים, עלים, פרחים וכו'        לדוגמא: </a:t>
            </a:r>
            <a:r>
              <a:rPr lang="he-IL" dirty="0" err="1" smtClean="0"/>
              <a:t>אנדרוגרפיס</a:t>
            </a:r>
            <a:r>
              <a:rPr lang="he-IL" dirty="0" smtClean="0"/>
              <a:t>, אבגר.</a:t>
            </a:r>
          </a:p>
          <a:p>
            <a:pPr>
              <a:defRPr/>
            </a:pPr>
            <a:r>
              <a:rPr lang="en-US" b="1" dirty="0" smtClean="0"/>
              <a:t>Folia/Leaf</a:t>
            </a:r>
            <a:r>
              <a:rPr lang="he-IL" b="1" dirty="0" smtClean="0"/>
              <a:t> </a:t>
            </a:r>
            <a:r>
              <a:rPr lang="he-IL" dirty="0" smtClean="0"/>
              <a:t>– </a:t>
            </a:r>
            <a:r>
              <a:rPr lang="he-IL" dirty="0"/>
              <a:t>עלי הצמח בלבד, לדוגמא: שן ארי עלים, עלי סרפד</a:t>
            </a:r>
          </a:p>
          <a:p>
            <a:pPr eaLnBrk="1" hangingPunct="1">
              <a:defRPr/>
            </a:pPr>
            <a:r>
              <a:rPr lang="en-US" b="1" dirty="0" err="1" smtClean="0"/>
              <a:t>Fructus</a:t>
            </a:r>
            <a:r>
              <a:rPr lang="en-US" b="1" dirty="0" smtClean="0"/>
              <a:t>/Fruit</a:t>
            </a:r>
            <a:r>
              <a:rPr lang="he-IL" b="1" dirty="0" smtClean="0"/>
              <a:t> = פרי </a:t>
            </a:r>
            <a:r>
              <a:rPr lang="he-IL" dirty="0" smtClean="0"/>
              <a:t>-</a:t>
            </a:r>
            <a:r>
              <a:rPr lang="en-US" dirty="0" smtClean="0"/>
              <a:t> </a:t>
            </a:r>
            <a:r>
              <a:rPr lang="he-IL" dirty="0" smtClean="0"/>
              <a:t>לדוגמא: פירות עוזרר, פירות </a:t>
            </a:r>
            <a:r>
              <a:rPr lang="he-IL" dirty="0" err="1" smtClean="0"/>
              <a:t>שכיזנדרה</a:t>
            </a:r>
            <a:r>
              <a:rPr lang="he-IL" dirty="0" smtClean="0"/>
              <a:t>, פירות </a:t>
            </a:r>
            <a:r>
              <a:rPr lang="he-IL" dirty="0" err="1" smtClean="0"/>
              <a:t>סמבוק</a:t>
            </a:r>
            <a:r>
              <a:rPr lang="he-IL" dirty="0" smtClean="0"/>
              <a:t> שחור</a:t>
            </a:r>
          </a:p>
          <a:p>
            <a:pPr eaLnBrk="1" hangingPunct="1">
              <a:defRPr/>
            </a:pPr>
            <a:r>
              <a:rPr lang="en-US" b="1" dirty="0" smtClean="0"/>
              <a:t> = Seed/Semen</a:t>
            </a:r>
            <a:r>
              <a:rPr lang="he-IL" b="1" dirty="0" smtClean="0"/>
              <a:t>זרעים </a:t>
            </a:r>
            <a:r>
              <a:rPr lang="he-IL" dirty="0" smtClean="0"/>
              <a:t>- לדוגמא: זרעי סלרי, זרעי שומר </a:t>
            </a:r>
          </a:p>
          <a:p>
            <a:pPr>
              <a:defRPr/>
            </a:pPr>
            <a:r>
              <a:rPr lang="en-US" b="1" dirty="0"/>
              <a:t>flowers</a:t>
            </a:r>
            <a:r>
              <a:rPr lang="he-IL" b="1" dirty="0" smtClean="0"/>
              <a:t> = פרחים </a:t>
            </a:r>
            <a:r>
              <a:rPr lang="he-IL" dirty="0" smtClean="0"/>
              <a:t>- </a:t>
            </a:r>
            <a:r>
              <a:rPr lang="he-IL" dirty="0"/>
              <a:t>לדוגמא: </a:t>
            </a:r>
            <a:r>
              <a:rPr lang="he-IL" dirty="0" smtClean="0"/>
              <a:t>פרחי קמומיל</a:t>
            </a:r>
            <a:r>
              <a:rPr lang="he-IL" dirty="0"/>
              <a:t>, </a:t>
            </a:r>
            <a:r>
              <a:rPr lang="he-IL" dirty="0" smtClean="0"/>
              <a:t>פרחי </a:t>
            </a:r>
            <a:r>
              <a:rPr lang="he-IL" dirty="0" err="1" smtClean="0"/>
              <a:t>קלנדולה</a:t>
            </a:r>
            <a:r>
              <a:rPr lang="he-IL" dirty="0" smtClean="0"/>
              <a:t>, פרחי </a:t>
            </a:r>
            <a:r>
              <a:rPr lang="he-IL" dirty="0" err="1" smtClean="0"/>
              <a:t>סמבוק</a:t>
            </a:r>
            <a:endParaRPr lang="he-IL" dirty="0" smtClean="0"/>
          </a:p>
          <a:p>
            <a:pPr>
              <a:defRPr/>
            </a:pPr>
            <a:r>
              <a:rPr lang="en-US" b="1" dirty="0" smtClean="0"/>
              <a:t>Stigmata</a:t>
            </a:r>
            <a:r>
              <a:rPr lang="he-IL" b="1" dirty="0" smtClean="0"/>
              <a:t> = </a:t>
            </a:r>
            <a:r>
              <a:rPr lang="he-IL" b="1" dirty="0" err="1" smtClean="0"/>
              <a:t>אבריים</a:t>
            </a:r>
            <a:r>
              <a:rPr lang="he-IL" b="1" dirty="0" smtClean="0"/>
              <a:t> נקביים </a:t>
            </a:r>
            <a:r>
              <a:rPr lang="he-IL" dirty="0" smtClean="0"/>
              <a:t>– לדוגמא: זקן התריס, זעפרן</a:t>
            </a:r>
            <a:endParaRPr lang="he-IL" dirty="0"/>
          </a:p>
          <a:p>
            <a:pPr>
              <a:defRPr/>
            </a:pPr>
            <a:r>
              <a:rPr lang="en-US" b="1" dirty="0" smtClean="0"/>
              <a:t>Cortex</a:t>
            </a:r>
            <a:r>
              <a:rPr lang="he-IL" b="1" dirty="0" smtClean="0"/>
              <a:t> = קליפה </a:t>
            </a:r>
            <a:r>
              <a:rPr lang="he-IL" dirty="0" smtClean="0"/>
              <a:t>– לדוגמא: אגוז שחור</a:t>
            </a:r>
          </a:p>
          <a:p>
            <a:pPr>
              <a:defRPr/>
            </a:pPr>
            <a:r>
              <a:rPr lang="en-US" b="1" dirty="0" smtClean="0"/>
              <a:t>Bark</a:t>
            </a:r>
            <a:r>
              <a:rPr lang="he-IL" b="1" dirty="0" smtClean="0"/>
              <a:t> = גזע העץ </a:t>
            </a:r>
            <a:r>
              <a:rPr lang="he-IL" dirty="0" smtClean="0"/>
              <a:t>– לדוגמא: </a:t>
            </a:r>
            <a:r>
              <a:rPr lang="he-IL" dirty="0" err="1" smtClean="0"/>
              <a:t>טבבויה</a:t>
            </a:r>
            <a:r>
              <a:rPr lang="he-IL" dirty="0" smtClean="0"/>
              <a:t>, </a:t>
            </a:r>
            <a:r>
              <a:rPr lang="he-IL" dirty="0" err="1" smtClean="0"/>
              <a:t>אונקריה</a:t>
            </a:r>
            <a:endParaRPr lang="he-IL" dirty="0" smtClean="0"/>
          </a:p>
          <a:p>
            <a:pPr>
              <a:defRPr/>
            </a:pPr>
            <a:r>
              <a:rPr lang="en-US" b="1" dirty="0" err="1" smtClean="0"/>
              <a:t>Rhizoma</a:t>
            </a:r>
            <a:r>
              <a:rPr lang="he-IL" b="1" dirty="0" smtClean="0"/>
              <a:t> = קנה השורש </a:t>
            </a:r>
            <a:r>
              <a:rPr lang="he-IL" dirty="0" smtClean="0"/>
              <a:t>– לדוגמא: זנגביל, </a:t>
            </a:r>
            <a:r>
              <a:rPr lang="he-IL" dirty="0" err="1" smtClean="0"/>
              <a:t>רודיולה</a:t>
            </a:r>
            <a:endParaRPr lang="he-IL" dirty="0"/>
          </a:p>
          <a:p>
            <a:pPr>
              <a:defRPr/>
            </a:pPr>
            <a:r>
              <a:rPr lang="en-US" b="1" dirty="0" smtClean="0"/>
              <a:t>Resin</a:t>
            </a:r>
            <a:r>
              <a:rPr lang="he-IL" b="1" dirty="0" smtClean="0"/>
              <a:t> = שרף </a:t>
            </a:r>
            <a:r>
              <a:rPr lang="he-IL" dirty="0" smtClean="0"/>
              <a:t>– החלק </a:t>
            </a:r>
            <a:r>
              <a:rPr lang="he-IL" dirty="0" err="1" smtClean="0"/>
              <a:t>השרפי</a:t>
            </a:r>
            <a:r>
              <a:rPr lang="he-IL" dirty="0" smtClean="0"/>
              <a:t> שמופרש מהעץ/צמח, לדוגמא: שרף מור, שרף לבונה</a:t>
            </a:r>
          </a:p>
          <a:p>
            <a:pPr>
              <a:defRPr/>
            </a:pPr>
            <a:r>
              <a:rPr lang="en-US" b="1" dirty="0" smtClean="0"/>
              <a:t>Mushroom</a:t>
            </a:r>
            <a:r>
              <a:rPr lang="he-IL" b="1" dirty="0" smtClean="0"/>
              <a:t> = פטריה </a:t>
            </a:r>
            <a:r>
              <a:rPr lang="he-IL" dirty="0" smtClean="0"/>
              <a:t>– פטריית המרפא בשלמותה, לדוגמא: </a:t>
            </a:r>
            <a:r>
              <a:rPr lang="he-IL" dirty="0" err="1" smtClean="0"/>
              <a:t>גנודרמה</a:t>
            </a:r>
            <a:r>
              <a:rPr lang="he-IL" dirty="0" smtClean="0"/>
              <a:t>, </a:t>
            </a:r>
            <a:r>
              <a:rPr lang="he-IL" dirty="0" err="1" smtClean="0"/>
              <a:t>שיטאקי</a:t>
            </a:r>
            <a:endParaRPr lang="he-IL" dirty="0"/>
          </a:p>
          <a:p>
            <a:pPr eaLnBrk="1" hangingPunct="1">
              <a:defRPr/>
            </a:pPr>
            <a:endParaRPr lang="he-IL" dirty="0" smtClean="0"/>
          </a:p>
        </p:txBody>
      </p:sp>
      <p:sp>
        <p:nvSpPr>
          <p:cNvPr id="4" name="מציין מיקום של מספר שקופית 3"/>
          <p:cNvSpPr>
            <a:spLocks noGrp="1"/>
          </p:cNvSpPr>
          <p:nvPr>
            <p:ph type="sldNum" sz="quarter" idx="12"/>
          </p:nvPr>
        </p:nvSpPr>
        <p:spPr/>
        <p:txBody>
          <a:bodyPr/>
          <a:lstStyle/>
          <a:p>
            <a:fld id="{ECC9475C-8DC7-437A-A148-166DB605CE3C}" type="slidenum">
              <a:rPr lang="he-IL" smtClean="0"/>
              <a:t>2</a:t>
            </a:fld>
            <a:endParaRPr lang="he-IL"/>
          </a:p>
        </p:txBody>
      </p:sp>
      <p:pic>
        <p:nvPicPr>
          <p:cNvPr id="5" name="תמונה 4"/>
          <p:cNvPicPr>
            <a:picLocks noChangeAspect="1"/>
          </p:cNvPicPr>
          <p:nvPr/>
        </p:nvPicPr>
        <p:blipFill>
          <a:blip r:embed="rId2"/>
          <a:stretch>
            <a:fillRect/>
          </a:stretch>
        </p:blipFill>
        <p:spPr>
          <a:xfrm>
            <a:off x="21632" y="25358"/>
            <a:ext cx="1836336" cy="2015902"/>
          </a:xfrm>
          <a:prstGeom prst="rect">
            <a:avLst/>
          </a:prstGeom>
        </p:spPr>
      </p:pic>
    </p:spTree>
    <p:extLst>
      <p:ext uri="{BB962C8B-B14F-4D97-AF65-F5344CB8AC3E}">
        <p14:creationId xmlns:p14="http://schemas.microsoft.com/office/powerpoint/2010/main" val="1806438437"/>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3"/>
          <p:cNvSpPr>
            <a:spLocks noGrp="1" noChangeArrowheads="1"/>
          </p:cNvSpPr>
          <p:nvPr>
            <p:ph idx="1"/>
          </p:nvPr>
        </p:nvSpPr>
        <p:spPr>
          <a:xfrm>
            <a:off x="228600" y="1536700"/>
            <a:ext cx="11709400" cy="5156200"/>
          </a:xfrm>
        </p:spPr>
        <p:txBody>
          <a:bodyPr>
            <a:normAutofit/>
          </a:bodyPr>
          <a:lstStyle/>
          <a:p>
            <a:pPr marL="0" indent="0" eaLnBrk="1" hangingPunct="1">
              <a:lnSpc>
                <a:spcPct val="90000"/>
              </a:lnSpc>
              <a:buNone/>
              <a:defRPr/>
            </a:pPr>
            <a:r>
              <a:rPr lang="he-IL" b="1" u="sng" dirty="0"/>
              <a:t>חליטה </a:t>
            </a:r>
            <a:r>
              <a:rPr lang="en-US" b="1" u="sng" dirty="0"/>
              <a:t>Infusion</a:t>
            </a:r>
            <a:endParaRPr lang="he-IL" dirty="0"/>
          </a:p>
          <a:p>
            <a:pPr eaLnBrk="1" hangingPunct="1">
              <a:lnSpc>
                <a:spcPct val="90000"/>
              </a:lnSpc>
              <a:defRPr/>
            </a:pPr>
            <a:r>
              <a:rPr lang="he-IL" dirty="0" smtClean="0"/>
              <a:t>להכנת חליטה מקצועית העומדת בסטנדרטים </a:t>
            </a:r>
            <a:r>
              <a:rPr lang="he-IL" dirty="0" err="1" smtClean="0"/>
              <a:t>פרמקופיאליים</a:t>
            </a:r>
            <a:r>
              <a:rPr lang="he-IL" dirty="0" smtClean="0"/>
              <a:t>, נשתמש </a:t>
            </a:r>
            <a:r>
              <a:rPr lang="he-IL" b="1" dirty="0" smtClean="0"/>
              <a:t>ב- 15-30 גר' צמח ל- 1/2 ל' מים</a:t>
            </a:r>
            <a:r>
              <a:rPr lang="he-IL" dirty="0" smtClean="0"/>
              <a:t>.</a:t>
            </a:r>
          </a:p>
          <a:p>
            <a:pPr eaLnBrk="1" hangingPunct="1">
              <a:lnSpc>
                <a:spcPct val="90000"/>
              </a:lnSpc>
              <a:defRPr/>
            </a:pPr>
            <a:r>
              <a:rPr lang="he-IL" b="1" dirty="0" smtClean="0"/>
              <a:t>אופן ההכנה:</a:t>
            </a:r>
            <a:endParaRPr lang="he-IL" dirty="0" smtClean="0"/>
          </a:p>
          <a:p>
            <a:pPr eaLnBrk="1" hangingPunct="1">
              <a:lnSpc>
                <a:spcPct val="90000"/>
              </a:lnSpc>
              <a:defRPr/>
            </a:pPr>
            <a:r>
              <a:rPr lang="he-IL" dirty="0" smtClean="0"/>
              <a:t>מרתיחים מים (100 מעלות) מוסיפים </a:t>
            </a:r>
            <a:r>
              <a:rPr lang="he-IL" dirty="0"/>
              <a:t>את הצמח לתוך המים, משאירים לחליטה </a:t>
            </a:r>
            <a:r>
              <a:rPr lang="he-IL" dirty="0" smtClean="0"/>
              <a:t>15 -10 </a:t>
            </a:r>
            <a:r>
              <a:rPr lang="he-IL" dirty="0"/>
              <a:t>דקות, מסננים ושותים </a:t>
            </a:r>
            <a:r>
              <a:rPr lang="he-IL" dirty="0" smtClean="0"/>
              <a:t>כוס אחת 3 </a:t>
            </a:r>
            <a:r>
              <a:rPr lang="he-IL" dirty="0"/>
              <a:t>פעמים ביום, הכמות הנ"ל אמורה להספיק ליום.</a:t>
            </a:r>
          </a:p>
          <a:p>
            <a:pPr eaLnBrk="1" hangingPunct="1">
              <a:lnSpc>
                <a:spcPct val="90000"/>
              </a:lnSpc>
              <a:defRPr/>
            </a:pPr>
            <a:r>
              <a:rPr lang="he-IL" dirty="0"/>
              <a:t>את החליטה ניתן </a:t>
            </a:r>
            <a:r>
              <a:rPr lang="he-IL" dirty="0" smtClean="0"/>
              <a:t>להכין בבוקר </a:t>
            </a:r>
            <a:r>
              <a:rPr lang="he-IL" dirty="0"/>
              <a:t>ולשמור בתרמוס למשך כל היום</a:t>
            </a:r>
            <a:r>
              <a:rPr lang="he-IL" dirty="0" smtClean="0"/>
              <a:t>.</a:t>
            </a:r>
          </a:p>
          <a:p>
            <a:pPr eaLnBrk="1" hangingPunct="1">
              <a:lnSpc>
                <a:spcPct val="90000"/>
              </a:lnSpc>
              <a:defRPr/>
            </a:pPr>
            <a:r>
              <a:rPr lang="he-IL" dirty="0" smtClean="0"/>
              <a:t>חליטה מתאימה לחלקי צמח עדינים, כגון פרחים, עלים, עלווה.</a:t>
            </a:r>
            <a:endParaRPr lang="he-IL" dirty="0"/>
          </a:p>
          <a:p>
            <a:pPr eaLnBrk="1" hangingPunct="1">
              <a:lnSpc>
                <a:spcPct val="90000"/>
              </a:lnSpc>
              <a:defRPr/>
            </a:pPr>
            <a:r>
              <a:rPr lang="he-IL" dirty="0" smtClean="0"/>
              <a:t>הערה - צמחים </a:t>
            </a:r>
            <a:r>
              <a:rPr lang="he-IL" dirty="0"/>
              <a:t>ארומטיים המכילים שמנים </a:t>
            </a:r>
            <a:r>
              <a:rPr lang="he-IL" dirty="0" smtClean="0"/>
              <a:t>נדיפים (כגון </a:t>
            </a:r>
            <a:r>
              <a:rPr lang="he-IL" dirty="0" err="1" smtClean="0"/>
              <a:t>טימין</a:t>
            </a:r>
            <a:r>
              <a:rPr lang="he-IL" dirty="0" smtClean="0"/>
              <a:t>), מומלץ להכין </a:t>
            </a:r>
            <a:r>
              <a:rPr lang="he-IL" dirty="0"/>
              <a:t>חליטה חדשה בכל פעם ולשתות </a:t>
            </a:r>
            <a:r>
              <a:rPr lang="he-IL" dirty="0" smtClean="0"/>
              <a:t>מידית </a:t>
            </a:r>
            <a:r>
              <a:rPr lang="he-IL" dirty="0"/>
              <a:t>לאחר ההכנה</a:t>
            </a:r>
            <a:r>
              <a:rPr lang="he-IL" dirty="0" smtClean="0"/>
              <a:t>.</a:t>
            </a:r>
            <a:endParaRPr lang="en-US" dirty="0"/>
          </a:p>
        </p:txBody>
      </p:sp>
      <p:sp>
        <p:nvSpPr>
          <p:cNvPr id="2" name="TextBox 1"/>
          <p:cNvSpPr txBox="1"/>
          <p:nvPr/>
        </p:nvSpPr>
        <p:spPr>
          <a:xfrm>
            <a:off x="3048000" y="292100"/>
            <a:ext cx="7924800" cy="769441"/>
          </a:xfrm>
          <a:prstGeom prst="rect">
            <a:avLst/>
          </a:prstGeom>
          <a:noFill/>
        </p:spPr>
        <p:txBody>
          <a:bodyPr wrap="square" rtlCol="1">
            <a:spAutoFit/>
          </a:bodyPr>
          <a:lstStyle/>
          <a:p>
            <a:pPr algn="ctr"/>
            <a:r>
              <a:rPr lang="he-IL" sz="4400" dirty="0" smtClean="0">
                <a:cs typeface="+mj-cs"/>
              </a:rPr>
              <a:t>אופני הכנה נפוצים ברפואת הצמחים</a:t>
            </a:r>
            <a:endParaRPr lang="he-IL" sz="4400" dirty="0">
              <a:cs typeface="+mj-cs"/>
            </a:endParaRPr>
          </a:p>
        </p:txBody>
      </p:sp>
      <p:sp>
        <p:nvSpPr>
          <p:cNvPr id="5" name="מציין מיקום של מספר שקופית 4"/>
          <p:cNvSpPr>
            <a:spLocks noGrp="1"/>
          </p:cNvSpPr>
          <p:nvPr>
            <p:ph type="sldNum" sz="quarter" idx="12"/>
          </p:nvPr>
        </p:nvSpPr>
        <p:spPr/>
        <p:txBody>
          <a:bodyPr/>
          <a:lstStyle/>
          <a:p>
            <a:fld id="{ECC9475C-8DC7-437A-A148-166DB605CE3C}" type="slidenum">
              <a:rPr lang="he-IL" smtClean="0"/>
              <a:t>3</a:t>
            </a:fld>
            <a:endParaRPr lang="he-IL"/>
          </a:p>
        </p:txBody>
      </p:sp>
      <p:pic>
        <p:nvPicPr>
          <p:cNvPr id="6" name="תמונה 5"/>
          <p:cNvPicPr>
            <a:picLocks noChangeAspect="1"/>
          </p:cNvPicPr>
          <p:nvPr/>
        </p:nvPicPr>
        <p:blipFill>
          <a:blip r:embed="rId2"/>
          <a:stretch>
            <a:fillRect/>
          </a:stretch>
        </p:blipFill>
        <p:spPr>
          <a:xfrm>
            <a:off x="21632" y="25358"/>
            <a:ext cx="1836336" cy="2015902"/>
          </a:xfrm>
          <a:prstGeom prst="rect">
            <a:avLst/>
          </a:prstGeom>
        </p:spPr>
      </p:pic>
    </p:spTree>
    <p:extLst>
      <p:ext uri="{BB962C8B-B14F-4D97-AF65-F5344CB8AC3E}">
        <p14:creationId xmlns:p14="http://schemas.microsoft.com/office/powerpoint/2010/main" val="4098245308"/>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3"/>
          <p:cNvSpPr>
            <a:spLocks noGrp="1" noChangeArrowheads="1"/>
          </p:cNvSpPr>
          <p:nvPr>
            <p:ph idx="1"/>
          </p:nvPr>
        </p:nvSpPr>
        <p:spPr>
          <a:xfrm>
            <a:off x="1524000" y="1130300"/>
            <a:ext cx="10401300" cy="5727700"/>
          </a:xfrm>
        </p:spPr>
        <p:txBody>
          <a:bodyPr/>
          <a:lstStyle/>
          <a:p>
            <a:pPr marL="0" indent="0" eaLnBrk="1" hangingPunct="1">
              <a:buNone/>
              <a:defRPr/>
            </a:pPr>
            <a:r>
              <a:rPr lang="he-IL" b="1" dirty="0"/>
              <a:t>חסרונות:</a:t>
            </a:r>
            <a:endParaRPr lang="he-IL" dirty="0"/>
          </a:p>
          <a:p>
            <a:pPr eaLnBrk="1" hangingPunct="1">
              <a:defRPr/>
            </a:pPr>
            <a:r>
              <a:rPr lang="he-IL" dirty="0"/>
              <a:t>החליטה אינה נשמרת לאורך זמן, </a:t>
            </a:r>
            <a:r>
              <a:rPr lang="he-IL" dirty="0" smtClean="0"/>
              <a:t>בכל פעם צריך להכין חדשה.</a:t>
            </a:r>
            <a:endParaRPr lang="he-IL" dirty="0"/>
          </a:p>
          <a:p>
            <a:pPr eaLnBrk="1" hangingPunct="1">
              <a:defRPr/>
            </a:pPr>
            <a:r>
              <a:rPr lang="he-IL" dirty="0" smtClean="0"/>
              <a:t>צמחי </a:t>
            </a:r>
            <a:r>
              <a:rPr lang="he-IL" dirty="0"/>
              <a:t>מרפא במצבם היבש מתדרדרים באיכותם תוך כדי </a:t>
            </a:r>
            <a:r>
              <a:rPr lang="he-IL" dirty="0" smtClean="0"/>
              <a:t>אחסונם בעיקר כאשר מדובר על צמחים המכילים שמנים נדיפים.</a:t>
            </a:r>
            <a:endParaRPr lang="he-IL" dirty="0"/>
          </a:p>
          <a:p>
            <a:pPr eaLnBrk="1" hangingPunct="1">
              <a:defRPr/>
            </a:pPr>
            <a:r>
              <a:rPr lang="he-IL" dirty="0" smtClean="0"/>
              <a:t>צמחים יבשים </a:t>
            </a:r>
            <a:r>
              <a:rPr lang="he-IL" dirty="0"/>
              <a:t>נוטים לסבול ממזיקים </a:t>
            </a:r>
            <a:r>
              <a:rPr lang="he-IL" dirty="0" smtClean="0"/>
              <a:t>שונים.</a:t>
            </a:r>
            <a:endParaRPr lang="he-IL" dirty="0"/>
          </a:p>
          <a:p>
            <a:pPr eaLnBrk="1" hangingPunct="1">
              <a:defRPr/>
            </a:pPr>
            <a:r>
              <a:rPr lang="he-IL" dirty="0"/>
              <a:t>החליטה דורשת בהכנתה זמן ומאמץ, אמנם לא רבים, אך כמובן שבהשוואה לכמוסות ותמציות מדובר במאמץ שחלק גדול מהקהל המודרני יסרב לעשות.</a:t>
            </a:r>
          </a:p>
          <a:p>
            <a:pPr eaLnBrk="1" hangingPunct="1">
              <a:defRPr/>
            </a:pPr>
            <a:r>
              <a:rPr lang="he-IL" dirty="0"/>
              <a:t>טעם החליטות, בעיקר בצמחים מרים וכדומה, אינו ערב </a:t>
            </a:r>
            <a:r>
              <a:rPr lang="he-IL" dirty="0" smtClean="0"/>
              <a:t>ומכיוון </a:t>
            </a:r>
            <a:r>
              <a:rPr lang="he-IL" dirty="0"/>
              <a:t>שיש לשתות כוס שלמה </a:t>
            </a:r>
            <a:r>
              <a:rPr lang="he-IL" dirty="0" smtClean="0"/>
              <a:t>מס' פעמים ביום </a:t>
            </a:r>
            <a:r>
              <a:rPr lang="he-IL" dirty="0"/>
              <a:t>עובדה זו היא מגבלה. </a:t>
            </a:r>
            <a:endParaRPr lang="he-IL" dirty="0" smtClean="0"/>
          </a:p>
          <a:p>
            <a:pPr eaLnBrk="1" hangingPunct="1">
              <a:defRPr/>
            </a:pPr>
            <a:r>
              <a:rPr lang="he-IL" dirty="0" smtClean="0"/>
              <a:t>עוצמת ריפוי החליטות נחשבת לחלשה מבין 4 השיטות (טינקטורות, כמוסות, </a:t>
            </a:r>
            <a:r>
              <a:rPr lang="he-IL" dirty="0" err="1" smtClean="0"/>
              <a:t>מרתחים</a:t>
            </a:r>
            <a:r>
              <a:rPr lang="he-IL" dirty="0" smtClean="0"/>
              <a:t>, חליטות).</a:t>
            </a:r>
            <a:endParaRPr lang="en-US" dirty="0"/>
          </a:p>
        </p:txBody>
      </p:sp>
      <p:pic>
        <p:nvPicPr>
          <p:cNvPr id="2" name="תמונה 1"/>
          <p:cNvPicPr>
            <a:picLocks noChangeAspect="1"/>
          </p:cNvPicPr>
          <p:nvPr/>
        </p:nvPicPr>
        <p:blipFill>
          <a:blip r:embed="rId2"/>
          <a:stretch>
            <a:fillRect/>
          </a:stretch>
        </p:blipFill>
        <p:spPr>
          <a:xfrm>
            <a:off x="0" y="5010150"/>
            <a:ext cx="2466975" cy="1847850"/>
          </a:xfrm>
          <a:prstGeom prst="rect">
            <a:avLst/>
          </a:prstGeom>
        </p:spPr>
      </p:pic>
      <p:sp>
        <p:nvSpPr>
          <p:cNvPr id="5" name="מציין מיקום של מספר שקופית 4"/>
          <p:cNvSpPr>
            <a:spLocks noGrp="1"/>
          </p:cNvSpPr>
          <p:nvPr>
            <p:ph type="sldNum" sz="quarter" idx="12"/>
          </p:nvPr>
        </p:nvSpPr>
        <p:spPr/>
        <p:txBody>
          <a:bodyPr/>
          <a:lstStyle/>
          <a:p>
            <a:fld id="{ECC9475C-8DC7-437A-A148-166DB605CE3C}" type="slidenum">
              <a:rPr lang="he-IL" smtClean="0"/>
              <a:t>4</a:t>
            </a:fld>
            <a:endParaRPr lang="he-IL"/>
          </a:p>
        </p:txBody>
      </p:sp>
      <p:pic>
        <p:nvPicPr>
          <p:cNvPr id="6" name="תמונה 5"/>
          <p:cNvPicPr>
            <a:picLocks noChangeAspect="1"/>
          </p:cNvPicPr>
          <p:nvPr/>
        </p:nvPicPr>
        <p:blipFill>
          <a:blip r:embed="rId3"/>
          <a:stretch>
            <a:fillRect/>
          </a:stretch>
        </p:blipFill>
        <p:spPr>
          <a:xfrm>
            <a:off x="21632" y="25358"/>
            <a:ext cx="1836336" cy="2015902"/>
          </a:xfrm>
          <a:prstGeom prst="rect">
            <a:avLst/>
          </a:prstGeom>
        </p:spPr>
      </p:pic>
    </p:spTree>
    <p:extLst>
      <p:ext uri="{BB962C8B-B14F-4D97-AF65-F5344CB8AC3E}">
        <p14:creationId xmlns:p14="http://schemas.microsoft.com/office/powerpoint/2010/main" val="650311364"/>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3"/>
          <p:cNvSpPr>
            <a:spLocks noGrp="1" noChangeArrowheads="1"/>
          </p:cNvSpPr>
          <p:nvPr>
            <p:ph idx="1"/>
          </p:nvPr>
        </p:nvSpPr>
        <p:spPr>
          <a:xfrm>
            <a:off x="254000" y="1663700"/>
            <a:ext cx="11772900" cy="5194300"/>
          </a:xfrm>
        </p:spPr>
        <p:txBody>
          <a:bodyPr>
            <a:normAutofit/>
          </a:bodyPr>
          <a:lstStyle/>
          <a:p>
            <a:pPr marL="0" indent="0" eaLnBrk="1" hangingPunct="1">
              <a:buNone/>
              <a:defRPr/>
            </a:pPr>
            <a:r>
              <a:rPr lang="he-IL" b="1" u="sng" dirty="0" err="1" smtClean="0"/>
              <a:t>מרתח</a:t>
            </a:r>
            <a:r>
              <a:rPr lang="he-IL" b="1" u="sng" dirty="0" smtClean="0"/>
              <a:t> – </a:t>
            </a:r>
            <a:r>
              <a:rPr lang="en-US" b="1" u="sng" dirty="0" smtClean="0"/>
              <a:t>Decoction</a:t>
            </a:r>
            <a:endParaRPr lang="he-IL" dirty="0" smtClean="0"/>
          </a:p>
          <a:p>
            <a:pPr>
              <a:defRPr/>
            </a:pPr>
            <a:r>
              <a:rPr lang="he-IL" dirty="0" smtClean="0"/>
              <a:t>להכנת </a:t>
            </a:r>
            <a:r>
              <a:rPr lang="he-IL" dirty="0" err="1" smtClean="0"/>
              <a:t>מרתח</a:t>
            </a:r>
            <a:r>
              <a:rPr lang="he-IL" dirty="0" smtClean="0"/>
              <a:t> מקצועי העומד </a:t>
            </a:r>
            <a:r>
              <a:rPr lang="he-IL" dirty="0"/>
              <a:t>בסטנדרטים </a:t>
            </a:r>
            <a:r>
              <a:rPr lang="he-IL" dirty="0" err="1"/>
              <a:t>פרמקופיאליים</a:t>
            </a:r>
            <a:r>
              <a:rPr lang="he-IL" dirty="0"/>
              <a:t>, נשתמש </a:t>
            </a:r>
            <a:r>
              <a:rPr lang="he-IL" b="1" dirty="0"/>
              <a:t>ב- </a:t>
            </a:r>
            <a:r>
              <a:rPr lang="he-IL" b="1" dirty="0" smtClean="0"/>
              <a:t>30-15 </a:t>
            </a:r>
            <a:r>
              <a:rPr lang="he-IL" b="1" dirty="0"/>
              <a:t>גר' צמח ל- 1/2 ל' </a:t>
            </a:r>
            <a:r>
              <a:rPr lang="he-IL" b="1" dirty="0" smtClean="0"/>
              <a:t>מים</a:t>
            </a:r>
            <a:r>
              <a:rPr lang="he-IL" dirty="0" smtClean="0"/>
              <a:t>.</a:t>
            </a:r>
            <a:endParaRPr lang="he-IL" b="1" dirty="0"/>
          </a:p>
          <a:p>
            <a:pPr eaLnBrk="1" hangingPunct="1">
              <a:defRPr/>
            </a:pPr>
            <a:r>
              <a:rPr lang="he-IL" b="1" u="sng" dirty="0" smtClean="0"/>
              <a:t>אופן ההכנה:</a:t>
            </a:r>
            <a:endParaRPr lang="he-IL" dirty="0" smtClean="0"/>
          </a:p>
          <a:p>
            <a:pPr eaLnBrk="1" hangingPunct="1">
              <a:defRPr/>
            </a:pPr>
            <a:r>
              <a:rPr lang="he-IL" dirty="0" smtClean="0"/>
              <a:t>שמים את הצמח בתוך סיר עם המים, מביאים לרתיחה, נותנים לצמח להתבשל על אש נמוכה </a:t>
            </a:r>
            <a:r>
              <a:rPr lang="he-IL" dirty="0"/>
              <a:t>כ</a:t>
            </a:r>
            <a:r>
              <a:rPr lang="he-IL" dirty="0" smtClean="0"/>
              <a:t>חצי שעה וכשמדובר בשורשים, קליפות ופירות קשים במיוחד לעתים אף שעה ולאחר מכן מסננים ושותים כוס, 3 פעמים ביום.</a:t>
            </a:r>
          </a:p>
          <a:p>
            <a:pPr eaLnBrk="1" hangingPunct="1">
              <a:defRPr/>
            </a:pPr>
            <a:r>
              <a:rPr lang="he-IL" dirty="0" smtClean="0"/>
              <a:t>גם כאן ניתן למזוג לתרמוס ולשתות במהלך היום.</a:t>
            </a:r>
          </a:p>
          <a:p>
            <a:pPr eaLnBrk="1" hangingPunct="1">
              <a:defRPr/>
            </a:pPr>
            <a:r>
              <a:rPr lang="he-IL" dirty="0" err="1" smtClean="0"/>
              <a:t>המרתחים</a:t>
            </a:r>
            <a:r>
              <a:rPr lang="he-IL" dirty="0" smtClean="0"/>
              <a:t> מתאימים בעיקר לחלקי צמח קשים דוגמת: שורשים, קליפות, פירות  וכדומה.</a:t>
            </a:r>
            <a:endParaRPr lang="en-US" dirty="0" smtClean="0"/>
          </a:p>
        </p:txBody>
      </p:sp>
      <p:sp>
        <p:nvSpPr>
          <p:cNvPr id="2" name="AutoShape 2" descr="תוצאת תמונה עבור ‪Decoction‬‏"/>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a:p>
        </p:txBody>
      </p:sp>
      <p:pic>
        <p:nvPicPr>
          <p:cNvPr id="4" name="תמונה 3"/>
          <p:cNvPicPr>
            <a:picLocks noChangeAspect="1"/>
          </p:cNvPicPr>
          <p:nvPr/>
        </p:nvPicPr>
        <p:blipFill>
          <a:blip r:embed="rId2"/>
          <a:stretch>
            <a:fillRect/>
          </a:stretch>
        </p:blipFill>
        <p:spPr>
          <a:xfrm>
            <a:off x="5972636" y="7937"/>
            <a:ext cx="1304925" cy="2171700"/>
          </a:xfrm>
          <a:prstGeom prst="rect">
            <a:avLst/>
          </a:prstGeom>
        </p:spPr>
      </p:pic>
      <p:sp>
        <p:nvSpPr>
          <p:cNvPr id="6" name="מציין מיקום של מספר שקופית 5"/>
          <p:cNvSpPr>
            <a:spLocks noGrp="1"/>
          </p:cNvSpPr>
          <p:nvPr>
            <p:ph type="sldNum" sz="quarter" idx="12"/>
          </p:nvPr>
        </p:nvSpPr>
        <p:spPr/>
        <p:txBody>
          <a:bodyPr/>
          <a:lstStyle/>
          <a:p>
            <a:fld id="{ECC9475C-8DC7-437A-A148-166DB605CE3C}" type="slidenum">
              <a:rPr lang="he-IL" smtClean="0"/>
              <a:t>5</a:t>
            </a:fld>
            <a:endParaRPr lang="he-IL"/>
          </a:p>
        </p:txBody>
      </p:sp>
      <p:pic>
        <p:nvPicPr>
          <p:cNvPr id="7" name="תמונה 6"/>
          <p:cNvPicPr>
            <a:picLocks noChangeAspect="1"/>
          </p:cNvPicPr>
          <p:nvPr/>
        </p:nvPicPr>
        <p:blipFill>
          <a:blip r:embed="rId3"/>
          <a:stretch>
            <a:fillRect/>
          </a:stretch>
        </p:blipFill>
        <p:spPr>
          <a:xfrm>
            <a:off x="21632" y="25358"/>
            <a:ext cx="1836336" cy="2015902"/>
          </a:xfrm>
          <a:prstGeom prst="rect">
            <a:avLst/>
          </a:prstGeom>
        </p:spPr>
      </p:pic>
    </p:spTree>
    <p:extLst>
      <p:ext uri="{BB962C8B-B14F-4D97-AF65-F5344CB8AC3E}">
        <p14:creationId xmlns:p14="http://schemas.microsoft.com/office/powerpoint/2010/main" val="2622404736"/>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3"/>
          <p:cNvSpPr>
            <a:spLocks noGrp="1" noChangeArrowheads="1"/>
          </p:cNvSpPr>
          <p:nvPr>
            <p:ph idx="1"/>
          </p:nvPr>
        </p:nvSpPr>
        <p:spPr>
          <a:xfrm>
            <a:off x="317500" y="1803400"/>
            <a:ext cx="11684000" cy="4838700"/>
          </a:xfrm>
        </p:spPr>
        <p:txBody>
          <a:bodyPr>
            <a:normAutofit lnSpcReduction="10000"/>
          </a:bodyPr>
          <a:lstStyle/>
          <a:p>
            <a:pPr eaLnBrk="1" hangingPunct="1">
              <a:lnSpc>
                <a:spcPct val="90000"/>
              </a:lnSpc>
              <a:defRPr/>
            </a:pPr>
            <a:r>
              <a:rPr lang="he-IL" b="1" dirty="0" smtClean="0"/>
              <a:t>חסרונות:</a:t>
            </a:r>
          </a:p>
          <a:p>
            <a:pPr eaLnBrk="1" hangingPunct="1">
              <a:lnSpc>
                <a:spcPct val="90000"/>
              </a:lnSpc>
              <a:defRPr/>
            </a:pPr>
            <a:r>
              <a:rPr lang="he-IL" dirty="0" smtClean="0"/>
              <a:t>אחת המגבלות העיקריות </a:t>
            </a:r>
            <a:r>
              <a:rPr lang="he-IL" dirty="0" err="1" smtClean="0"/>
              <a:t>במרתחים</a:t>
            </a:r>
            <a:r>
              <a:rPr lang="he-IL" dirty="0" smtClean="0"/>
              <a:t> וחליטות היא שצמחים שונים דורשים פרקי זמן שונים של הרתחה וחליטה, ומכיוון שהעבודה ברפואת צמחים היא בעיקרה עבודה בפורמולות מורכבות המכילות מספר צמחים, ישנה כאן בעיה, לדוגמה: במצב בו נרצה לשלב בין קמומיל, הדורש חליטה למשך 15 דקות, לבין </a:t>
            </a:r>
            <a:r>
              <a:rPr lang="he-IL" dirty="0" err="1" smtClean="0"/>
              <a:t>הידרסטיס</a:t>
            </a:r>
            <a:r>
              <a:rPr lang="he-IL" dirty="0" smtClean="0"/>
              <a:t>, הדורש הרתחה של כשעה...</a:t>
            </a:r>
          </a:p>
          <a:p>
            <a:pPr eaLnBrk="1" hangingPunct="1">
              <a:lnSpc>
                <a:spcPct val="90000"/>
              </a:lnSpc>
              <a:defRPr/>
            </a:pPr>
            <a:r>
              <a:rPr lang="he-IL" dirty="0" smtClean="0"/>
              <a:t>אם נרתיחם יחד נאבד שמנים נדיפים שבקמומיל, בעוד שאם רק נחלוט אותם לא נפיק את האלקלואידים אשר נמצאים בשורשי </a:t>
            </a:r>
            <a:r>
              <a:rPr lang="he-IL" dirty="0" err="1" smtClean="0"/>
              <a:t>ההידרסטיס</a:t>
            </a:r>
            <a:r>
              <a:rPr lang="he-IL" dirty="0" smtClean="0"/>
              <a:t>.</a:t>
            </a:r>
          </a:p>
          <a:p>
            <a:pPr eaLnBrk="1" hangingPunct="1">
              <a:lnSpc>
                <a:spcPct val="90000"/>
              </a:lnSpc>
              <a:defRPr/>
            </a:pPr>
            <a:r>
              <a:rPr lang="he-IL" dirty="0" smtClean="0"/>
              <a:t>נכון שניתן, וכך אף עושים, להרתיח תחילה את השורשים, ורק בסיום הכנת </a:t>
            </a:r>
            <a:r>
              <a:rPr lang="he-IL" dirty="0" err="1" smtClean="0"/>
              <a:t>המרתח</a:t>
            </a:r>
            <a:r>
              <a:rPr lang="he-IL" dirty="0" smtClean="0"/>
              <a:t> לחלוט בתוכו את פרחי הקמומיל, אך פרוצדורה זו היא מסורבלת, מה גם שלעתים מדובר בפורמולה המכילה חמישה מרכיבים שונים אשר כל אחד מהם דורש טיפול שונה והמטופל הממוצע לא יעשה זאת בביתו.</a:t>
            </a:r>
            <a:endParaRPr lang="en-US" dirty="0" smtClean="0"/>
          </a:p>
        </p:txBody>
      </p:sp>
      <p:sp>
        <p:nvSpPr>
          <p:cNvPr id="5" name="מציין מיקום של מספר שקופית 4"/>
          <p:cNvSpPr>
            <a:spLocks noGrp="1"/>
          </p:cNvSpPr>
          <p:nvPr>
            <p:ph type="sldNum" sz="quarter" idx="12"/>
          </p:nvPr>
        </p:nvSpPr>
        <p:spPr/>
        <p:txBody>
          <a:bodyPr/>
          <a:lstStyle/>
          <a:p>
            <a:fld id="{ECC9475C-8DC7-437A-A148-166DB605CE3C}" type="slidenum">
              <a:rPr lang="he-IL" smtClean="0"/>
              <a:t>6</a:t>
            </a:fld>
            <a:endParaRPr lang="he-IL"/>
          </a:p>
        </p:txBody>
      </p:sp>
      <p:pic>
        <p:nvPicPr>
          <p:cNvPr id="6" name="תמונה 5"/>
          <p:cNvPicPr>
            <a:picLocks noChangeAspect="1"/>
          </p:cNvPicPr>
          <p:nvPr/>
        </p:nvPicPr>
        <p:blipFill>
          <a:blip r:embed="rId2"/>
          <a:stretch>
            <a:fillRect/>
          </a:stretch>
        </p:blipFill>
        <p:spPr>
          <a:xfrm>
            <a:off x="21632" y="25358"/>
            <a:ext cx="1836336" cy="2015902"/>
          </a:xfrm>
          <a:prstGeom prst="rect">
            <a:avLst/>
          </a:prstGeom>
        </p:spPr>
      </p:pic>
    </p:spTree>
    <p:extLst>
      <p:ext uri="{BB962C8B-B14F-4D97-AF65-F5344CB8AC3E}">
        <p14:creationId xmlns:p14="http://schemas.microsoft.com/office/powerpoint/2010/main" val="4207213654"/>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Rectangle 3"/>
          <p:cNvSpPr>
            <a:spLocks noGrp="1" noChangeArrowheads="1"/>
          </p:cNvSpPr>
          <p:nvPr>
            <p:ph idx="1"/>
          </p:nvPr>
        </p:nvSpPr>
        <p:spPr>
          <a:xfrm>
            <a:off x="292100" y="1638300"/>
            <a:ext cx="11722100" cy="4876800"/>
          </a:xfrm>
        </p:spPr>
        <p:txBody>
          <a:bodyPr>
            <a:normAutofit/>
          </a:bodyPr>
          <a:lstStyle/>
          <a:p>
            <a:pPr marL="0" indent="0" eaLnBrk="1" hangingPunct="1">
              <a:buNone/>
              <a:defRPr/>
            </a:pPr>
            <a:r>
              <a:rPr lang="he-IL" b="1" i="1" u="sng" dirty="0" smtClean="0"/>
              <a:t>תמציות כוהליות נוזליות- </a:t>
            </a:r>
            <a:r>
              <a:rPr lang="en-US" b="1" i="1" u="sng" dirty="0" smtClean="0"/>
              <a:t>Tincture / Liquid Extract</a:t>
            </a:r>
            <a:endParaRPr lang="en-US" b="1" i="1" dirty="0" smtClean="0"/>
          </a:p>
          <a:p>
            <a:pPr eaLnBrk="1" hangingPunct="1">
              <a:defRPr/>
            </a:pPr>
            <a:r>
              <a:rPr lang="he-IL" dirty="0" smtClean="0"/>
              <a:t>כאשר אנו מדברים על תמציות כוהליות, אנו בעצם בד"כ מתייחסים לתמציות הידרו-אלכוהוליות, הווה אומר תערובת של מים ואלכוהול, כאשר ריכוז האלכוהול יקבע ע"פ התרכובות </a:t>
            </a:r>
            <a:r>
              <a:rPr lang="he-IL" dirty="0" err="1" smtClean="0"/>
              <a:t>הפיטוכימיות</a:t>
            </a:r>
            <a:r>
              <a:rPr lang="he-IL" dirty="0" smtClean="0"/>
              <a:t> שמעוניינים למצות מהצמח.</a:t>
            </a:r>
          </a:p>
          <a:p>
            <a:pPr>
              <a:defRPr/>
            </a:pPr>
            <a:r>
              <a:rPr lang="he-IL" dirty="0"/>
              <a:t>האלכוהול המתאים ביותר להכנת תמציות צמחיות לבליעה, הנו אתנול נקי (96%) המופק בתהליך של תסיסה וזיקוק. </a:t>
            </a:r>
            <a:r>
              <a:rPr lang="he-IL" dirty="0" smtClean="0"/>
              <a:t>בארץ </a:t>
            </a:r>
            <a:r>
              <a:rPr lang="he-IL" dirty="0"/>
              <a:t>נהוג להשתמש באלכוהול המופק מסלק סוכר </a:t>
            </a:r>
            <a:r>
              <a:rPr lang="he-IL" dirty="0" smtClean="0"/>
              <a:t>או תירס אשר </a:t>
            </a:r>
            <a:r>
              <a:rPr lang="he-IL" dirty="0"/>
              <a:t>הנו </a:t>
            </a:r>
            <a:r>
              <a:rPr lang="he-IL" dirty="0" smtClean="0"/>
              <a:t>זול יחסית, </a:t>
            </a:r>
            <a:r>
              <a:rPr lang="he-IL" dirty="0"/>
              <a:t>זמין וכשר </a:t>
            </a:r>
            <a:r>
              <a:rPr lang="he-IL" dirty="0" smtClean="0"/>
              <a:t>בד"ץ לכל </a:t>
            </a:r>
            <a:r>
              <a:rPr lang="he-IL" dirty="0"/>
              <a:t>ימות השנה (כולל </a:t>
            </a:r>
            <a:r>
              <a:rPr lang="he-IL" dirty="0" smtClean="0"/>
              <a:t>פסח לאוכלי קטניות). </a:t>
            </a:r>
            <a:endParaRPr lang="en-US" b="1" dirty="0"/>
          </a:p>
          <a:p>
            <a:pPr>
              <a:defRPr/>
            </a:pPr>
            <a:r>
              <a:rPr lang="he-IL" dirty="0"/>
              <a:t>העיקרון המנחה הנו להשתמש בריכוז אלכוהול נמוך עד כמה שניתן, מכיוון שאיננו </a:t>
            </a:r>
            <a:r>
              <a:rPr lang="he-IL" dirty="0" smtClean="0"/>
              <a:t>מעוניינים </a:t>
            </a:r>
            <a:r>
              <a:rPr lang="he-IL" dirty="0"/>
              <a:t>שהמטופל יצרוך כמות אלכוהול גבוהה, אך הכרחי שהריכוז יספיק כדי למצות חומרים פעילים </a:t>
            </a:r>
            <a:r>
              <a:rPr lang="he-IL" dirty="0" smtClean="0"/>
              <a:t>מהצמח (על כך בהמשך).</a:t>
            </a:r>
            <a:endParaRPr lang="en-US" b="1" dirty="0"/>
          </a:p>
          <a:p>
            <a:pPr eaLnBrk="1" hangingPunct="1">
              <a:defRPr/>
            </a:pPr>
            <a:endParaRPr lang="en-US" b="1" i="1" dirty="0" smtClean="0"/>
          </a:p>
          <a:p>
            <a:pPr eaLnBrk="1" hangingPunct="1">
              <a:defRPr/>
            </a:pPr>
            <a:endParaRPr lang="en-US" dirty="0" smtClean="0"/>
          </a:p>
        </p:txBody>
      </p:sp>
      <p:sp>
        <p:nvSpPr>
          <p:cNvPr id="5" name="מציין מיקום של מספר שקופית 4"/>
          <p:cNvSpPr>
            <a:spLocks noGrp="1"/>
          </p:cNvSpPr>
          <p:nvPr>
            <p:ph type="sldNum" sz="quarter" idx="12"/>
          </p:nvPr>
        </p:nvSpPr>
        <p:spPr/>
        <p:txBody>
          <a:bodyPr/>
          <a:lstStyle/>
          <a:p>
            <a:fld id="{ECC9475C-8DC7-437A-A148-166DB605CE3C}" type="slidenum">
              <a:rPr lang="he-IL" smtClean="0"/>
              <a:t>7</a:t>
            </a:fld>
            <a:endParaRPr lang="he-IL"/>
          </a:p>
        </p:txBody>
      </p:sp>
      <p:pic>
        <p:nvPicPr>
          <p:cNvPr id="6" name="תמונה 5"/>
          <p:cNvPicPr>
            <a:picLocks noChangeAspect="1"/>
          </p:cNvPicPr>
          <p:nvPr/>
        </p:nvPicPr>
        <p:blipFill>
          <a:blip r:embed="rId2"/>
          <a:stretch>
            <a:fillRect/>
          </a:stretch>
        </p:blipFill>
        <p:spPr>
          <a:xfrm>
            <a:off x="21632" y="25358"/>
            <a:ext cx="1836336" cy="2015902"/>
          </a:xfrm>
          <a:prstGeom prst="rect">
            <a:avLst/>
          </a:prstGeom>
        </p:spPr>
      </p:pic>
      <p:pic>
        <p:nvPicPr>
          <p:cNvPr id="4" name="תמונה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31400" y="1"/>
            <a:ext cx="2260600" cy="1695450"/>
          </a:xfrm>
          <a:prstGeom prst="rect">
            <a:avLst/>
          </a:prstGeom>
        </p:spPr>
      </p:pic>
    </p:spTree>
    <p:extLst>
      <p:ext uri="{BB962C8B-B14F-4D97-AF65-F5344CB8AC3E}">
        <p14:creationId xmlns:p14="http://schemas.microsoft.com/office/powerpoint/2010/main" val="4072076548"/>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Rectangle 3"/>
          <p:cNvSpPr>
            <a:spLocks noGrp="1" noChangeArrowheads="1"/>
          </p:cNvSpPr>
          <p:nvPr>
            <p:ph idx="1"/>
          </p:nvPr>
        </p:nvSpPr>
        <p:spPr>
          <a:xfrm>
            <a:off x="317500" y="1549400"/>
            <a:ext cx="11620500" cy="5308600"/>
          </a:xfrm>
        </p:spPr>
        <p:txBody>
          <a:bodyPr>
            <a:normAutofit/>
          </a:bodyPr>
          <a:lstStyle/>
          <a:p>
            <a:pPr marL="0" indent="0" eaLnBrk="1" hangingPunct="1">
              <a:lnSpc>
                <a:spcPct val="90000"/>
              </a:lnSpc>
              <a:buNone/>
              <a:defRPr/>
            </a:pPr>
            <a:r>
              <a:rPr lang="he-IL" b="1" dirty="0" smtClean="0"/>
              <a:t>יחסי מיצוי כוהל:</a:t>
            </a:r>
            <a:endParaRPr lang="en-US" b="1" dirty="0" smtClean="0"/>
          </a:p>
          <a:p>
            <a:pPr>
              <a:defRPr/>
            </a:pPr>
            <a:r>
              <a:rPr lang="he-IL" dirty="0" smtClean="0"/>
              <a:t>כאשר מגדירים ריכוז, הכוונה לריכוז ה</a:t>
            </a:r>
            <a:r>
              <a:rPr lang="he-IL" b="1" dirty="0" smtClean="0"/>
              <a:t>אלכוהול</a:t>
            </a:r>
            <a:r>
              <a:rPr lang="he-IL" dirty="0" smtClean="0"/>
              <a:t> בתמיסה ולא ריכוז המים.      לדוגמא: ב- 100 מ"ל של אלכוהול 70%, ישנם 70 מ"ל אלכוהול נקי ו- 30 מ"ל מים. </a:t>
            </a:r>
          </a:p>
          <a:p>
            <a:pPr>
              <a:defRPr/>
            </a:pPr>
            <a:r>
              <a:rPr lang="he-IL" dirty="0" smtClean="0"/>
              <a:t>ריכוזי התמיסות האלכוהוליות המקובלות להכנת התמציות הינם:</a:t>
            </a:r>
            <a:endParaRPr lang="he-IL" b="1" dirty="0" smtClean="0"/>
          </a:p>
          <a:p>
            <a:pPr eaLnBrk="1" hangingPunct="1">
              <a:lnSpc>
                <a:spcPct val="90000"/>
              </a:lnSpc>
              <a:defRPr/>
            </a:pPr>
            <a:r>
              <a:rPr lang="he-IL" b="1" dirty="0" smtClean="0"/>
              <a:t>96%</a:t>
            </a:r>
            <a:r>
              <a:rPr lang="he-IL" dirty="0" smtClean="0"/>
              <a:t> - ריכוז זה משמש למיצוי צמחים המכילים רק חומרים המסיסים באלכוהול, בעיקר שרפים ושמנים נדיפים, לדוגמא : שרף מור, שרף פרופוליס, זנגביל.</a:t>
            </a:r>
            <a:endParaRPr lang="he-IL" b="1" dirty="0" smtClean="0"/>
          </a:p>
          <a:p>
            <a:pPr eaLnBrk="1" hangingPunct="1">
              <a:lnSpc>
                <a:spcPct val="90000"/>
              </a:lnSpc>
              <a:defRPr/>
            </a:pPr>
            <a:r>
              <a:rPr lang="he-IL" b="1" dirty="0" smtClean="0"/>
              <a:t>60%</a:t>
            </a:r>
            <a:r>
              <a:rPr lang="he-IL" dirty="0" smtClean="0"/>
              <a:t> - תמיסות  בריכוז זה משמשות למיצוי של צמחים המכילים ריכוז גבוה של שמנים נדיפים וחומרים קשי תמס אחרים, אשר להם אין צורך בריכוז של 96% , לדוגמא: </a:t>
            </a:r>
            <a:r>
              <a:rPr lang="he-IL" dirty="0" err="1" smtClean="0"/>
              <a:t>טוג'ה</a:t>
            </a:r>
            <a:r>
              <a:rPr lang="he-IL" dirty="0" smtClean="0"/>
              <a:t>, </a:t>
            </a:r>
            <a:r>
              <a:rPr lang="he-IL" dirty="0" err="1" smtClean="0"/>
              <a:t>כשותנית</a:t>
            </a:r>
            <a:r>
              <a:rPr lang="he-IL" dirty="0" smtClean="0"/>
              <a:t>, </a:t>
            </a:r>
            <a:r>
              <a:rPr lang="he-IL" dirty="0" err="1" smtClean="0"/>
              <a:t>אקורוס</a:t>
            </a:r>
            <a:r>
              <a:rPr lang="he-IL" dirty="0" smtClean="0"/>
              <a:t>, </a:t>
            </a:r>
            <a:r>
              <a:rPr lang="he-IL" dirty="0" err="1" smtClean="0"/>
              <a:t>טורנרה</a:t>
            </a:r>
            <a:r>
              <a:rPr lang="he-IL" dirty="0" smtClean="0"/>
              <a:t>, </a:t>
            </a:r>
            <a:r>
              <a:rPr lang="he-IL" dirty="0" err="1" smtClean="0"/>
              <a:t>קהוש</a:t>
            </a:r>
            <a:r>
              <a:rPr lang="he-IL" dirty="0" smtClean="0"/>
              <a:t> שחור, זרעי סלרי.</a:t>
            </a:r>
          </a:p>
        </p:txBody>
      </p:sp>
      <p:sp>
        <p:nvSpPr>
          <p:cNvPr id="3" name="TextBox 2"/>
          <p:cNvSpPr txBox="1"/>
          <p:nvPr/>
        </p:nvSpPr>
        <p:spPr>
          <a:xfrm>
            <a:off x="4165600" y="495300"/>
            <a:ext cx="3848100" cy="769441"/>
          </a:xfrm>
          <a:prstGeom prst="rect">
            <a:avLst/>
          </a:prstGeom>
          <a:noFill/>
        </p:spPr>
        <p:txBody>
          <a:bodyPr wrap="square" rtlCol="1">
            <a:spAutoFit/>
          </a:bodyPr>
          <a:lstStyle/>
          <a:p>
            <a:r>
              <a:rPr lang="he-IL" sz="4400" b="1" dirty="0" smtClean="0">
                <a:cs typeface="+mj-cs"/>
              </a:rPr>
              <a:t>יחסי מיצוי</a:t>
            </a:r>
            <a:endParaRPr lang="he-IL" sz="4400" b="1" dirty="0">
              <a:cs typeface="+mj-cs"/>
            </a:endParaRPr>
          </a:p>
        </p:txBody>
      </p:sp>
      <p:sp>
        <p:nvSpPr>
          <p:cNvPr id="6" name="מציין מיקום של מספר שקופית 5"/>
          <p:cNvSpPr>
            <a:spLocks noGrp="1"/>
          </p:cNvSpPr>
          <p:nvPr>
            <p:ph type="sldNum" sz="quarter" idx="12"/>
          </p:nvPr>
        </p:nvSpPr>
        <p:spPr/>
        <p:txBody>
          <a:bodyPr/>
          <a:lstStyle/>
          <a:p>
            <a:fld id="{ECC9475C-8DC7-437A-A148-166DB605CE3C}" type="slidenum">
              <a:rPr lang="he-IL" smtClean="0"/>
              <a:t>8</a:t>
            </a:fld>
            <a:endParaRPr lang="he-IL"/>
          </a:p>
        </p:txBody>
      </p:sp>
      <p:pic>
        <p:nvPicPr>
          <p:cNvPr id="7" name="תמונה 6"/>
          <p:cNvPicPr>
            <a:picLocks noChangeAspect="1"/>
          </p:cNvPicPr>
          <p:nvPr/>
        </p:nvPicPr>
        <p:blipFill>
          <a:blip r:embed="rId2"/>
          <a:stretch>
            <a:fillRect/>
          </a:stretch>
        </p:blipFill>
        <p:spPr>
          <a:xfrm>
            <a:off x="21632" y="25358"/>
            <a:ext cx="1836336" cy="2015902"/>
          </a:xfrm>
          <a:prstGeom prst="rect">
            <a:avLst/>
          </a:prstGeom>
        </p:spPr>
      </p:pic>
    </p:spTree>
    <p:extLst>
      <p:ext uri="{BB962C8B-B14F-4D97-AF65-F5344CB8AC3E}">
        <p14:creationId xmlns:p14="http://schemas.microsoft.com/office/powerpoint/2010/main" val="1580603729"/>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Rectangle 3"/>
          <p:cNvSpPr>
            <a:spLocks noGrp="1" noChangeArrowheads="1"/>
          </p:cNvSpPr>
          <p:nvPr>
            <p:ph idx="1"/>
          </p:nvPr>
        </p:nvSpPr>
        <p:spPr>
          <a:xfrm>
            <a:off x="241300" y="2053961"/>
            <a:ext cx="11684000" cy="4423040"/>
          </a:xfrm>
        </p:spPr>
        <p:txBody>
          <a:bodyPr>
            <a:normAutofit/>
          </a:bodyPr>
          <a:lstStyle/>
          <a:p>
            <a:pPr eaLnBrk="1" hangingPunct="1">
              <a:lnSpc>
                <a:spcPct val="90000"/>
              </a:lnSpc>
              <a:defRPr/>
            </a:pPr>
            <a:r>
              <a:rPr lang="he-IL" b="1" dirty="0" smtClean="0"/>
              <a:t>45% </a:t>
            </a:r>
            <a:r>
              <a:rPr lang="he-IL" dirty="0" smtClean="0"/>
              <a:t>- המדיום האופטימלי לרוב צמחי המרפא.</a:t>
            </a:r>
          </a:p>
          <a:p>
            <a:pPr marL="0" indent="0" eaLnBrk="1" hangingPunct="1">
              <a:lnSpc>
                <a:spcPct val="90000"/>
              </a:lnSpc>
              <a:buNone/>
              <a:defRPr/>
            </a:pPr>
            <a:r>
              <a:rPr lang="he-IL" dirty="0" smtClean="0"/>
              <a:t>תמיסה זו מכילה יחסים שווים, פחות או יותר, של מים ואלכוהול ומתאימה למיצוי גם של החומרים המסיסים באלכוהול וגם של אלה המסיסים במים.</a:t>
            </a:r>
          </a:p>
          <a:p>
            <a:pPr eaLnBrk="1" hangingPunct="1">
              <a:lnSpc>
                <a:spcPct val="90000"/>
              </a:lnSpc>
              <a:defRPr/>
            </a:pPr>
            <a:r>
              <a:rPr lang="he-IL" dirty="0" smtClean="0"/>
              <a:t>דוגמאות: אכינצאה, עוזרר, </a:t>
            </a:r>
            <a:r>
              <a:rPr lang="he-IL" dirty="0" err="1" smtClean="0"/>
              <a:t>אסטרגלוס</a:t>
            </a:r>
            <a:r>
              <a:rPr lang="he-IL" dirty="0" smtClean="0"/>
              <a:t>.</a:t>
            </a:r>
            <a:endParaRPr lang="he-IL" b="1" dirty="0" smtClean="0"/>
          </a:p>
          <a:p>
            <a:pPr eaLnBrk="1" hangingPunct="1">
              <a:lnSpc>
                <a:spcPct val="90000"/>
              </a:lnSpc>
              <a:defRPr/>
            </a:pPr>
            <a:r>
              <a:rPr lang="he-IL" b="1" dirty="0" smtClean="0"/>
              <a:t>25% </a:t>
            </a:r>
            <a:r>
              <a:rPr lang="he-IL" dirty="0" smtClean="0"/>
              <a:t>- ריכוז זה מספיק בכדי לשמר את הטינקטורה למספר שנים. זהו הריכוז המינימאלי של אלכוהול הנחוץ ובפחות מזה המיצוי אינו מספק וגם הטינקטורה עלולה להתקלקל. ריכוז זה מתאים למיצוי צמחים אשר רוב או כל החומרים שלהם הנם מסיסי מים, והאלכוהול משמש במקרה זה למיצוי עדיין ולשימור הטינקטורה.</a:t>
            </a:r>
          </a:p>
          <a:p>
            <a:pPr eaLnBrk="1" hangingPunct="1">
              <a:lnSpc>
                <a:spcPct val="90000"/>
              </a:lnSpc>
              <a:defRPr/>
            </a:pPr>
            <a:r>
              <a:rPr lang="he-IL" dirty="0" smtClean="0"/>
              <a:t>דוגמאות: סרפד, זקן תירס, </a:t>
            </a:r>
            <a:r>
              <a:rPr lang="he-IL" dirty="0" err="1" smtClean="0"/>
              <a:t>נטופית</a:t>
            </a:r>
            <a:r>
              <a:rPr lang="he-IL" dirty="0" smtClean="0"/>
              <a:t>.</a:t>
            </a:r>
            <a:endParaRPr lang="en-US" dirty="0" smtClean="0"/>
          </a:p>
        </p:txBody>
      </p:sp>
      <p:sp>
        <p:nvSpPr>
          <p:cNvPr id="4" name="מציין מיקום של מספר שקופית 3"/>
          <p:cNvSpPr>
            <a:spLocks noGrp="1"/>
          </p:cNvSpPr>
          <p:nvPr>
            <p:ph type="sldNum" sz="quarter" idx="12"/>
          </p:nvPr>
        </p:nvSpPr>
        <p:spPr/>
        <p:txBody>
          <a:bodyPr/>
          <a:lstStyle/>
          <a:p>
            <a:fld id="{ECC9475C-8DC7-437A-A148-166DB605CE3C}" type="slidenum">
              <a:rPr lang="he-IL" smtClean="0"/>
              <a:t>9</a:t>
            </a:fld>
            <a:endParaRPr lang="he-IL"/>
          </a:p>
        </p:txBody>
      </p:sp>
      <p:pic>
        <p:nvPicPr>
          <p:cNvPr id="5" name="תמונה 4"/>
          <p:cNvPicPr>
            <a:picLocks noChangeAspect="1"/>
          </p:cNvPicPr>
          <p:nvPr/>
        </p:nvPicPr>
        <p:blipFill>
          <a:blip r:embed="rId2"/>
          <a:stretch>
            <a:fillRect/>
          </a:stretch>
        </p:blipFill>
        <p:spPr>
          <a:xfrm>
            <a:off x="21632" y="25358"/>
            <a:ext cx="1836336" cy="2015902"/>
          </a:xfrm>
          <a:prstGeom prst="rect">
            <a:avLst/>
          </a:prstGeom>
        </p:spPr>
      </p:pic>
    </p:spTree>
    <p:extLst>
      <p:ext uri="{BB962C8B-B14F-4D97-AF65-F5344CB8AC3E}">
        <p14:creationId xmlns:p14="http://schemas.microsoft.com/office/powerpoint/2010/main" val="230057043"/>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3"/>
          <p:cNvSpPr>
            <a:spLocks noGrp="1" noChangeArrowheads="1"/>
          </p:cNvSpPr>
          <p:nvPr>
            <p:ph idx="1"/>
          </p:nvPr>
        </p:nvSpPr>
        <p:spPr>
          <a:xfrm>
            <a:off x="393700" y="1752600"/>
            <a:ext cx="11607800" cy="4749800"/>
          </a:xfrm>
        </p:spPr>
        <p:txBody>
          <a:bodyPr/>
          <a:lstStyle/>
          <a:p>
            <a:pPr eaLnBrk="1" hangingPunct="1">
              <a:defRPr/>
            </a:pPr>
            <a:r>
              <a:rPr lang="he-IL" b="1" dirty="0" smtClean="0"/>
              <a:t>יחסי ריכוז הצמח:</a:t>
            </a:r>
            <a:endParaRPr lang="he-IL" dirty="0" smtClean="0"/>
          </a:p>
          <a:p>
            <a:pPr eaLnBrk="1" hangingPunct="1">
              <a:defRPr/>
            </a:pPr>
            <a:r>
              <a:rPr lang="he-IL" dirty="0" smtClean="0"/>
              <a:t>תמציות כוהליות (טינקטורות) מוגדרות גם ע"פ היחס או כמות הצמח אשר משמשת להכנת התמצית.</a:t>
            </a:r>
          </a:p>
          <a:p>
            <a:pPr eaLnBrk="1" hangingPunct="1">
              <a:defRPr/>
            </a:pPr>
            <a:r>
              <a:rPr lang="he-IL" dirty="0" smtClean="0"/>
              <a:t>ככל שכמות הצמח, באופן יחסי לכמות נוזל המיצוי, גבוהה יותר, התמצית תהיה מרוכזת יותר.</a:t>
            </a:r>
            <a:endParaRPr lang="en-US" dirty="0" smtClean="0"/>
          </a:p>
        </p:txBody>
      </p:sp>
      <p:sp>
        <p:nvSpPr>
          <p:cNvPr id="2" name="TextBox 1"/>
          <p:cNvSpPr txBox="1"/>
          <p:nvPr/>
        </p:nvSpPr>
        <p:spPr>
          <a:xfrm>
            <a:off x="4864100" y="493056"/>
            <a:ext cx="4610100" cy="769441"/>
          </a:xfrm>
          <a:prstGeom prst="rect">
            <a:avLst/>
          </a:prstGeom>
          <a:noFill/>
        </p:spPr>
        <p:txBody>
          <a:bodyPr wrap="square" rtlCol="1">
            <a:spAutoFit/>
          </a:bodyPr>
          <a:lstStyle/>
          <a:p>
            <a:r>
              <a:rPr lang="he-IL" sz="4400" dirty="0" smtClean="0">
                <a:cs typeface="+mj-cs"/>
              </a:rPr>
              <a:t>ריכוז הצמח בטינקטורה</a:t>
            </a:r>
            <a:endParaRPr lang="he-IL" sz="4400" dirty="0">
              <a:cs typeface="+mj-cs"/>
            </a:endParaRPr>
          </a:p>
        </p:txBody>
      </p:sp>
      <p:pic>
        <p:nvPicPr>
          <p:cNvPr id="1026" name="Picture 2" descr="תוצאת תמונה עבור ‪tincture 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86276" y="4229100"/>
            <a:ext cx="3797300" cy="21336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2273300" y="4406900"/>
            <a:ext cx="1600200" cy="369332"/>
          </a:xfrm>
          <a:prstGeom prst="rect">
            <a:avLst/>
          </a:prstGeom>
          <a:noFill/>
        </p:spPr>
        <p:txBody>
          <a:bodyPr wrap="square" rtlCol="1">
            <a:spAutoFit/>
          </a:bodyPr>
          <a:lstStyle/>
          <a:p>
            <a:r>
              <a:rPr lang="en-US" dirty="0" smtClean="0"/>
              <a:t>1:1</a:t>
            </a:r>
            <a:endParaRPr lang="he-IL" dirty="0"/>
          </a:p>
        </p:txBody>
      </p:sp>
      <p:sp>
        <p:nvSpPr>
          <p:cNvPr id="7" name="TextBox 6"/>
          <p:cNvSpPr txBox="1"/>
          <p:nvPr/>
        </p:nvSpPr>
        <p:spPr>
          <a:xfrm>
            <a:off x="2362200" y="5676226"/>
            <a:ext cx="1600200" cy="369332"/>
          </a:xfrm>
          <a:prstGeom prst="rect">
            <a:avLst/>
          </a:prstGeom>
          <a:noFill/>
        </p:spPr>
        <p:txBody>
          <a:bodyPr wrap="square" rtlCol="1">
            <a:spAutoFit/>
          </a:bodyPr>
          <a:lstStyle/>
          <a:p>
            <a:r>
              <a:rPr lang="en-US" dirty="0" smtClean="0"/>
              <a:t>1:2</a:t>
            </a:r>
            <a:endParaRPr lang="he-IL" dirty="0"/>
          </a:p>
        </p:txBody>
      </p:sp>
      <p:sp>
        <p:nvSpPr>
          <p:cNvPr id="8" name="TextBox 7"/>
          <p:cNvSpPr txBox="1"/>
          <p:nvPr/>
        </p:nvSpPr>
        <p:spPr>
          <a:xfrm>
            <a:off x="7742238" y="4776232"/>
            <a:ext cx="1600200" cy="369332"/>
          </a:xfrm>
          <a:prstGeom prst="rect">
            <a:avLst/>
          </a:prstGeom>
          <a:noFill/>
        </p:spPr>
        <p:txBody>
          <a:bodyPr wrap="square" rtlCol="1">
            <a:spAutoFit/>
          </a:bodyPr>
          <a:lstStyle/>
          <a:p>
            <a:r>
              <a:rPr lang="en-US" dirty="0" smtClean="0"/>
              <a:t>1:5</a:t>
            </a:r>
            <a:endParaRPr lang="he-IL" dirty="0"/>
          </a:p>
        </p:txBody>
      </p:sp>
      <p:sp>
        <p:nvSpPr>
          <p:cNvPr id="9" name="TextBox 8"/>
          <p:cNvSpPr txBox="1"/>
          <p:nvPr/>
        </p:nvSpPr>
        <p:spPr>
          <a:xfrm>
            <a:off x="7585076" y="5508030"/>
            <a:ext cx="1600200" cy="369332"/>
          </a:xfrm>
          <a:prstGeom prst="rect">
            <a:avLst/>
          </a:prstGeom>
          <a:noFill/>
        </p:spPr>
        <p:txBody>
          <a:bodyPr wrap="square" rtlCol="1">
            <a:spAutoFit/>
          </a:bodyPr>
          <a:lstStyle/>
          <a:p>
            <a:r>
              <a:rPr lang="en-US" dirty="0" smtClean="0"/>
              <a:t>1:3</a:t>
            </a:r>
            <a:endParaRPr lang="he-IL" dirty="0"/>
          </a:p>
        </p:txBody>
      </p:sp>
      <p:sp>
        <p:nvSpPr>
          <p:cNvPr id="10" name="TextBox 9"/>
          <p:cNvSpPr txBox="1"/>
          <p:nvPr/>
        </p:nvSpPr>
        <p:spPr>
          <a:xfrm>
            <a:off x="2692400" y="3792517"/>
            <a:ext cx="1600200" cy="369332"/>
          </a:xfrm>
          <a:prstGeom prst="rect">
            <a:avLst/>
          </a:prstGeom>
          <a:noFill/>
        </p:spPr>
        <p:txBody>
          <a:bodyPr wrap="square" rtlCol="1">
            <a:spAutoFit/>
          </a:bodyPr>
          <a:lstStyle/>
          <a:p>
            <a:r>
              <a:rPr lang="en-US" dirty="0" smtClean="0"/>
              <a:t>1:10</a:t>
            </a:r>
            <a:endParaRPr lang="he-IL" dirty="0"/>
          </a:p>
        </p:txBody>
      </p:sp>
      <p:cxnSp>
        <p:nvCxnSpPr>
          <p:cNvPr id="6" name="מחבר חץ ישר 5"/>
          <p:cNvCxnSpPr/>
          <p:nvPr/>
        </p:nvCxnSpPr>
        <p:spPr>
          <a:xfrm flipH="1" flipV="1">
            <a:off x="3962400" y="4776232"/>
            <a:ext cx="330200" cy="18466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מחבר חץ ישר 11"/>
          <p:cNvCxnSpPr/>
          <p:nvPr/>
        </p:nvCxnSpPr>
        <p:spPr>
          <a:xfrm flipH="1">
            <a:off x="3962400" y="5295900"/>
            <a:ext cx="370683" cy="33976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מחבר חץ ישר 13"/>
          <p:cNvCxnSpPr/>
          <p:nvPr/>
        </p:nvCxnSpPr>
        <p:spPr>
          <a:xfrm>
            <a:off x="8436770" y="4591566"/>
            <a:ext cx="459582" cy="27699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מחבר חץ ישר 15"/>
          <p:cNvCxnSpPr/>
          <p:nvPr/>
        </p:nvCxnSpPr>
        <p:spPr>
          <a:xfrm>
            <a:off x="8385176" y="5592207"/>
            <a:ext cx="292100" cy="4346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מחבר חץ ישר 18"/>
          <p:cNvCxnSpPr/>
          <p:nvPr/>
        </p:nvCxnSpPr>
        <p:spPr>
          <a:xfrm flipH="1" flipV="1">
            <a:off x="4127500" y="4141569"/>
            <a:ext cx="205583" cy="17782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1" name="מציין מיקום של מספר שקופית 20"/>
          <p:cNvSpPr>
            <a:spLocks noGrp="1"/>
          </p:cNvSpPr>
          <p:nvPr>
            <p:ph type="sldNum" sz="quarter" idx="12"/>
          </p:nvPr>
        </p:nvSpPr>
        <p:spPr/>
        <p:txBody>
          <a:bodyPr/>
          <a:lstStyle/>
          <a:p>
            <a:fld id="{ECC9475C-8DC7-437A-A148-166DB605CE3C}" type="slidenum">
              <a:rPr lang="he-IL" smtClean="0"/>
              <a:t>10</a:t>
            </a:fld>
            <a:endParaRPr lang="he-IL"/>
          </a:p>
        </p:txBody>
      </p:sp>
      <p:pic>
        <p:nvPicPr>
          <p:cNvPr id="17" name="תמונה 16"/>
          <p:cNvPicPr>
            <a:picLocks noChangeAspect="1"/>
          </p:cNvPicPr>
          <p:nvPr/>
        </p:nvPicPr>
        <p:blipFill>
          <a:blip r:embed="rId4"/>
          <a:stretch>
            <a:fillRect/>
          </a:stretch>
        </p:blipFill>
        <p:spPr>
          <a:xfrm>
            <a:off x="21632" y="25358"/>
            <a:ext cx="1836336" cy="2015902"/>
          </a:xfrm>
          <a:prstGeom prst="rect">
            <a:avLst/>
          </a:prstGeom>
        </p:spPr>
      </p:pic>
    </p:spTree>
    <p:extLst>
      <p:ext uri="{BB962C8B-B14F-4D97-AF65-F5344CB8AC3E}">
        <p14:creationId xmlns:p14="http://schemas.microsoft.com/office/powerpoint/2010/main" val="3700486199"/>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Rectangle 3"/>
          <p:cNvSpPr>
            <a:spLocks noGrp="1" noChangeArrowheads="1"/>
          </p:cNvSpPr>
          <p:nvPr>
            <p:ph idx="1"/>
          </p:nvPr>
        </p:nvSpPr>
        <p:spPr>
          <a:xfrm>
            <a:off x="215900" y="2053960"/>
            <a:ext cx="11671300" cy="4029339"/>
          </a:xfrm>
        </p:spPr>
        <p:txBody>
          <a:bodyPr>
            <a:normAutofit/>
          </a:bodyPr>
          <a:lstStyle/>
          <a:p>
            <a:pPr marL="0" indent="0">
              <a:buNone/>
              <a:defRPr/>
            </a:pPr>
            <a:r>
              <a:rPr lang="he-IL" b="1" i="1" dirty="0" smtClean="0"/>
              <a:t>תמצית בריכוז 1:1 - </a:t>
            </a:r>
            <a:r>
              <a:rPr lang="en-US" b="1" i="1" dirty="0"/>
              <a:t>Tincture</a:t>
            </a:r>
            <a:r>
              <a:rPr lang="he-IL" b="1" i="1" dirty="0"/>
              <a:t> (טינקטורה</a:t>
            </a:r>
            <a:r>
              <a:rPr lang="he-IL" b="1" i="1" dirty="0" smtClean="0"/>
              <a:t>)</a:t>
            </a:r>
            <a:endParaRPr lang="he-IL" b="1" i="1" dirty="0"/>
          </a:p>
          <a:p>
            <a:pPr marL="0" indent="0" eaLnBrk="1" hangingPunct="1">
              <a:buNone/>
              <a:defRPr/>
            </a:pPr>
            <a:r>
              <a:rPr lang="he-IL" dirty="0" smtClean="0"/>
              <a:t>להכנת 1 ליטר של תמצית זו משתמשים ב- 1 ק"ג צמח יבש, ולכן 1 מ"ל של התמצית מקביל ל- 1 גר' של צמח יבש מבחינת פעילות רפואית.</a:t>
            </a:r>
          </a:p>
          <a:p>
            <a:pPr eaLnBrk="1" hangingPunct="1">
              <a:defRPr/>
            </a:pPr>
            <a:r>
              <a:rPr lang="he-IL" dirty="0" smtClean="0"/>
              <a:t>תמציות נוזליות מיוצרות בד"כ במפעל אשר לו מיכון המיועד לייצור תמציות אלה.</a:t>
            </a:r>
          </a:p>
          <a:p>
            <a:pPr eaLnBrk="1" hangingPunct="1">
              <a:defRPr/>
            </a:pPr>
            <a:r>
              <a:rPr lang="he-IL" dirty="0" smtClean="0"/>
              <a:t>אלו אינן תמציות להכנה ביתית, מכיוון שהן דורשות תהליך של </a:t>
            </a:r>
            <a:r>
              <a:rPr lang="he-IL" dirty="0" err="1" smtClean="0"/>
              <a:t>פרקולציה</a:t>
            </a:r>
            <a:r>
              <a:rPr lang="he-IL" dirty="0"/>
              <a:t>/</a:t>
            </a:r>
            <a:r>
              <a:rPr lang="he-IL" dirty="0" smtClean="0"/>
              <a:t>סחיטת מכבש ולשם כך נדרש מיכון מתאים.</a:t>
            </a:r>
          </a:p>
          <a:p>
            <a:pPr eaLnBrk="1" hangingPunct="1">
              <a:defRPr/>
            </a:pPr>
            <a:r>
              <a:rPr lang="he-IL" dirty="0" smtClean="0"/>
              <a:t>תמציות בריכוז 1:1 אינן נפוצות ונחשבות למרוכזות מאוד, משתמשים בהן לרוב בהכנת צמחים חלשים/טריים.</a:t>
            </a:r>
            <a:endParaRPr lang="en-US" dirty="0" smtClean="0"/>
          </a:p>
        </p:txBody>
      </p:sp>
      <p:sp>
        <p:nvSpPr>
          <p:cNvPr id="4" name="מציין מיקום של מספר שקופית 3"/>
          <p:cNvSpPr>
            <a:spLocks noGrp="1"/>
          </p:cNvSpPr>
          <p:nvPr>
            <p:ph type="sldNum" sz="quarter" idx="12"/>
          </p:nvPr>
        </p:nvSpPr>
        <p:spPr/>
        <p:txBody>
          <a:bodyPr/>
          <a:lstStyle/>
          <a:p>
            <a:fld id="{ECC9475C-8DC7-437A-A148-166DB605CE3C}" type="slidenum">
              <a:rPr lang="he-IL" smtClean="0"/>
              <a:t>11</a:t>
            </a:fld>
            <a:endParaRPr lang="he-IL"/>
          </a:p>
        </p:txBody>
      </p:sp>
      <p:sp>
        <p:nvSpPr>
          <p:cNvPr id="7" name="TextBox 6"/>
          <p:cNvSpPr txBox="1"/>
          <p:nvPr/>
        </p:nvSpPr>
        <p:spPr>
          <a:xfrm>
            <a:off x="3111500" y="457200"/>
            <a:ext cx="7924800" cy="769441"/>
          </a:xfrm>
          <a:prstGeom prst="rect">
            <a:avLst/>
          </a:prstGeom>
          <a:noFill/>
        </p:spPr>
        <p:txBody>
          <a:bodyPr wrap="square" rtlCol="1">
            <a:spAutoFit/>
          </a:bodyPr>
          <a:lstStyle/>
          <a:p>
            <a:pPr>
              <a:defRPr/>
            </a:pPr>
            <a:r>
              <a:rPr lang="en-US" sz="4400" dirty="0">
                <a:cs typeface="+mj-cs"/>
              </a:rPr>
              <a:t>Liquid Extract</a:t>
            </a:r>
            <a:r>
              <a:rPr lang="he-IL" sz="4400" dirty="0">
                <a:cs typeface="+mj-cs"/>
              </a:rPr>
              <a:t> (</a:t>
            </a:r>
            <a:r>
              <a:rPr lang="he-IL" sz="4400" dirty="0" err="1">
                <a:cs typeface="+mj-cs"/>
              </a:rPr>
              <a:t>אקסטרקט</a:t>
            </a:r>
            <a:r>
              <a:rPr lang="he-IL" sz="4400" dirty="0">
                <a:cs typeface="+mj-cs"/>
              </a:rPr>
              <a:t> נוזלי)</a:t>
            </a:r>
            <a:endParaRPr lang="en-US" sz="4400" dirty="0">
              <a:cs typeface="+mj-cs"/>
            </a:endParaRPr>
          </a:p>
        </p:txBody>
      </p:sp>
      <p:pic>
        <p:nvPicPr>
          <p:cNvPr id="8" name="תמונה 7"/>
          <p:cNvPicPr>
            <a:picLocks noChangeAspect="1"/>
          </p:cNvPicPr>
          <p:nvPr/>
        </p:nvPicPr>
        <p:blipFill>
          <a:blip r:embed="rId3"/>
          <a:stretch>
            <a:fillRect/>
          </a:stretch>
        </p:blipFill>
        <p:spPr>
          <a:xfrm>
            <a:off x="21632" y="25358"/>
            <a:ext cx="1836336" cy="2015902"/>
          </a:xfrm>
          <a:prstGeom prst="rect">
            <a:avLst/>
          </a:prstGeom>
        </p:spPr>
      </p:pic>
    </p:spTree>
    <p:extLst>
      <p:ext uri="{BB962C8B-B14F-4D97-AF65-F5344CB8AC3E}">
        <p14:creationId xmlns:p14="http://schemas.microsoft.com/office/powerpoint/2010/main" val="2571788326"/>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3"/>
          <p:cNvSpPr>
            <a:spLocks noGrp="1" noChangeArrowheads="1"/>
          </p:cNvSpPr>
          <p:nvPr>
            <p:ph idx="1"/>
          </p:nvPr>
        </p:nvSpPr>
        <p:spPr>
          <a:xfrm>
            <a:off x="736600" y="1879600"/>
            <a:ext cx="11303000" cy="4476750"/>
          </a:xfrm>
        </p:spPr>
        <p:txBody>
          <a:bodyPr>
            <a:normAutofit lnSpcReduction="10000"/>
          </a:bodyPr>
          <a:lstStyle/>
          <a:p>
            <a:pPr eaLnBrk="1" hangingPunct="1">
              <a:defRPr/>
            </a:pPr>
            <a:r>
              <a:rPr lang="he-IL" b="1" i="1" dirty="0" smtClean="0"/>
              <a:t>תמצית בריכוז 1:3 –  </a:t>
            </a:r>
            <a:r>
              <a:rPr lang="en-US" b="1" i="1" dirty="0" smtClean="0"/>
              <a:t>Tincture</a:t>
            </a:r>
            <a:r>
              <a:rPr lang="he-IL" b="1" i="1" dirty="0" smtClean="0"/>
              <a:t> (טינקטורה)</a:t>
            </a:r>
            <a:endParaRPr lang="he-IL" dirty="0" smtClean="0"/>
          </a:p>
          <a:p>
            <a:pPr eaLnBrk="1" hangingPunct="1">
              <a:defRPr/>
            </a:pPr>
            <a:r>
              <a:rPr lang="he-IL" dirty="0" smtClean="0"/>
              <a:t>אלו הן תמציות הידרו-אלכוהוליות הניתנות להכנה ביתית והנן תמציות הצמחים המקובלות ביותר כיום בשימוש.</a:t>
            </a:r>
          </a:p>
          <a:p>
            <a:pPr eaLnBrk="1" hangingPunct="1">
              <a:defRPr/>
            </a:pPr>
            <a:r>
              <a:rPr lang="he-IL" dirty="0" smtClean="0"/>
              <a:t>להכנת 1 ליטר טינקטורה בריכוז של 1:3 נשתמש בכלי זכוכית בעל נפח של 1.5 -2 ליטר, יש למלא את הכלי  ב- 333 גר' של צמח יבש גרוס/חתוך לחתיכות קטנות ולכסות אותו ב- 1 ליטר של תערובת מים-אלכוהול ע"פ הריכוז הדרוש לצמח (כמו שלמדנו בדפים 8,9).</a:t>
            </a:r>
          </a:p>
          <a:p>
            <a:pPr>
              <a:defRPr/>
            </a:pPr>
            <a:r>
              <a:rPr lang="he-IL" dirty="0"/>
              <a:t>את הכלי יש לסגור היטב, לאחסן במקום מוצל למשך תקופה של שבועיים לפחות ולנער באופן יומיומי, על מנת להבטיח מיצוי נאות. </a:t>
            </a:r>
          </a:p>
          <a:p>
            <a:pPr>
              <a:defRPr/>
            </a:pPr>
            <a:r>
              <a:rPr lang="he-IL" dirty="0" smtClean="0"/>
              <a:t>לחלקי צמח קשים (שורשים, קליפות, פירות וכו') רצוי לאפשר תקופת מיצוי של חודש ימים לפחות.</a:t>
            </a:r>
            <a:endParaRPr lang="en-US" dirty="0"/>
          </a:p>
        </p:txBody>
      </p:sp>
      <p:sp>
        <p:nvSpPr>
          <p:cNvPr id="3" name="מציין מיקום של מספר שקופית 2"/>
          <p:cNvSpPr>
            <a:spLocks noGrp="1"/>
          </p:cNvSpPr>
          <p:nvPr>
            <p:ph type="sldNum" sz="quarter" idx="12"/>
          </p:nvPr>
        </p:nvSpPr>
        <p:spPr/>
        <p:txBody>
          <a:bodyPr/>
          <a:lstStyle/>
          <a:p>
            <a:fld id="{ECC9475C-8DC7-437A-A148-166DB605CE3C}" type="slidenum">
              <a:rPr lang="he-IL" smtClean="0"/>
              <a:t>12</a:t>
            </a:fld>
            <a:endParaRPr lang="he-IL"/>
          </a:p>
        </p:txBody>
      </p:sp>
      <p:pic>
        <p:nvPicPr>
          <p:cNvPr id="6" name="תמונה 5"/>
          <p:cNvPicPr>
            <a:picLocks noChangeAspect="1"/>
          </p:cNvPicPr>
          <p:nvPr/>
        </p:nvPicPr>
        <p:blipFill>
          <a:blip r:embed="rId2"/>
          <a:stretch>
            <a:fillRect/>
          </a:stretch>
        </p:blipFill>
        <p:spPr>
          <a:xfrm>
            <a:off x="21632" y="25358"/>
            <a:ext cx="1836336" cy="2015902"/>
          </a:xfrm>
          <a:prstGeom prst="rect">
            <a:avLst/>
          </a:prstGeom>
        </p:spPr>
      </p:pic>
    </p:spTree>
    <p:extLst>
      <p:ext uri="{BB962C8B-B14F-4D97-AF65-F5344CB8AC3E}">
        <p14:creationId xmlns:p14="http://schemas.microsoft.com/office/powerpoint/2010/main" val="3125210612"/>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Rectangle 3"/>
          <p:cNvSpPr>
            <a:spLocks noGrp="1" noChangeArrowheads="1"/>
          </p:cNvSpPr>
          <p:nvPr>
            <p:ph idx="1"/>
          </p:nvPr>
        </p:nvSpPr>
        <p:spPr>
          <a:xfrm>
            <a:off x="165100" y="2095500"/>
            <a:ext cx="11874500" cy="4762500"/>
          </a:xfrm>
        </p:spPr>
        <p:txBody>
          <a:bodyPr/>
          <a:lstStyle/>
          <a:p>
            <a:pPr eaLnBrk="1" hangingPunct="1">
              <a:defRPr/>
            </a:pPr>
            <a:r>
              <a:rPr lang="he-IL" b="1" i="1" dirty="0" smtClean="0"/>
              <a:t>טינקטורה בריכוז 1:10 – </a:t>
            </a:r>
            <a:r>
              <a:rPr lang="en-US" b="1" i="1" dirty="0" smtClean="0"/>
              <a:t>Mother Tincture</a:t>
            </a:r>
            <a:r>
              <a:rPr lang="he-IL" b="1" i="1" dirty="0" smtClean="0"/>
              <a:t> (תמיסת אם)</a:t>
            </a:r>
            <a:endParaRPr lang="en-US" b="1" dirty="0" smtClean="0"/>
          </a:p>
          <a:p>
            <a:pPr eaLnBrk="1" hangingPunct="1">
              <a:defRPr/>
            </a:pPr>
            <a:r>
              <a:rPr lang="he-IL" dirty="0" smtClean="0"/>
              <a:t>תהליך המיצוי זהה, רק שכאן נשרה 100 גר' צמח יבש לליטר אחד של נוזל.</a:t>
            </a:r>
          </a:p>
          <a:p>
            <a:pPr eaLnBrk="1" hangingPunct="1">
              <a:defRPr/>
            </a:pPr>
            <a:r>
              <a:rPr lang="he-IL" dirty="0" smtClean="0"/>
              <a:t>תמיסה כזו, בריכוז 1:10 נקראת </a:t>
            </a:r>
            <a:r>
              <a:rPr lang="he-IL" b="1" dirty="0" smtClean="0"/>
              <a:t>תמיסת אם </a:t>
            </a:r>
            <a:r>
              <a:rPr lang="he-IL" dirty="0" smtClean="0"/>
              <a:t>ומשמשת בד"כ להכנת תכשירים הומאופתיים.</a:t>
            </a:r>
          </a:p>
          <a:p>
            <a:pPr eaLnBrk="1" hangingPunct="1">
              <a:defRPr/>
            </a:pPr>
            <a:r>
              <a:rPr lang="he-IL" dirty="0" smtClean="0"/>
              <a:t>לשימוש ברפואת צמחים מודרנית התמיסה הנ"ל הינה דלילה מדי, ורק בצמחים רעילים/חזקים במיוחד (</a:t>
            </a:r>
            <a:r>
              <a:rPr lang="he-IL" dirty="0" err="1" smtClean="0"/>
              <a:t>בלדונה</a:t>
            </a:r>
            <a:r>
              <a:rPr lang="he-IL" dirty="0" smtClean="0"/>
              <a:t>, פרופוליס, </a:t>
            </a:r>
            <a:r>
              <a:rPr lang="he-IL" dirty="0" err="1" smtClean="0"/>
              <a:t>ארניקה</a:t>
            </a:r>
            <a:r>
              <a:rPr lang="he-IL" dirty="0" smtClean="0"/>
              <a:t> וכו') נוהגים להשתמש בתמציות מעין אלו.</a:t>
            </a:r>
            <a:endParaRPr lang="en-US" dirty="0" smtClean="0"/>
          </a:p>
        </p:txBody>
      </p:sp>
      <p:sp>
        <p:nvSpPr>
          <p:cNvPr id="3" name="מציין מיקום של מספר שקופית 2"/>
          <p:cNvSpPr>
            <a:spLocks noGrp="1"/>
          </p:cNvSpPr>
          <p:nvPr>
            <p:ph type="sldNum" sz="quarter" idx="12"/>
          </p:nvPr>
        </p:nvSpPr>
        <p:spPr/>
        <p:txBody>
          <a:bodyPr/>
          <a:lstStyle/>
          <a:p>
            <a:fld id="{ECC9475C-8DC7-437A-A148-166DB605CE3C}" type="slidenum">
              <a:rPr lang="he-IL" smtClean="0"/>
              <a:t>13</a:t>
            </a:fld>
            <a:endParaRPr lang="he-IL"/>
          </a:p>
        </p:txBody>
      </p:sp>
      <p:pic>
        <p:nvPicPr>
          <p:cNvPr id="6" name="תמונה 5"/>
          <p:cNvPicPr>
            <a:picLocks noChangeAspect="1"/>
          </p:cNvPicPr>
          <p:nvPr/>
        </p:nvPicPr>
        <p:blipFill>
          <a:blip r:embed="rId2"/>
          <a:stretch>
            <a:fillRect/>
          </a:stretch>
        </p:blipFill>
        <p:spPr>
          <a:xfrm>
            <a:off x="21632" y="25358"/>
            <a:ext cx="1836336" cy="2015902"/>
          </a:xfrm>
          <a:prstGeom prst="rect">
            <a:avLst/>
          </a:prstGeom>
        </p:spPr>
      </p:pic>
    </p:spTree>
    <p:extLst>
      <p:ext uri="{BB962C8B-B14F-4D97-AF65-F5344CB8AC3E}">
        <p14:creationId xmlns:p14="http://schemas.microsoft.com/office/powerpoint/2010/main" val="630442071"/>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Rectangle 3"/>
          <p:cNvSpPr>
            <a:spLocks noGrp="1" noChangeArrowheads="1"/>
          </p:cNvSpPr>
          <p:nvPr>
            <p:ph idx="1"/>
          </p:nvPr>
        </p:nvSpPr>
        <p:spPr>
          <a:xfrm>
            <a:off x="177800" y="1663700"/>
            <a:ext cx="11785600" cy="4692650"/>
          </a:xfrm>
        </p:spPr>
        <p:txBody>
          <a:bodyPr/>
          <a:lstStyle/>
          <a:p>
            <a:pPr eaLnBrk="1" hangingPunct="1">
              <a:defRPr/>
            </a:pPr>
            <a:r>
              <a:rPr lang="he-IL" b="1" dirty="0" smtClean="0"/>
              <a:t>יתרונות:</a:t>
            </a:r>
            <a:endParaRPr lang="he-IL" dirty="0" smtClean="0"/>
          </a:p>
          <a:p>
            <a:pPr eaLnBrk="1" hangingPunct="1">
              <a:defRPr/>
            </a:pPr>
            <a:r>
              <a:rPr lang="he-IL" dirty="0" smtClean="0"/>
              <a:t>לטינקטורות, יתרונות רבים, וזוהי הסיבה שזהו הפורמט החביב והמקובל ביותר כיום על העוסקים ברפואת צמחים מקצועית, ונפרט:</a:t>
            </a:r>
          </a:p>
          <a:p>
            <a:pPr eaLnBrk="1" hangingPunct="1">
              <a:defRPr/>
            </a:pPr>
            <a:r>
              <a:rPr lang="he-IL" dirty="0" smtClean="0"/>
              <a:t>הטינקטורה נוחה לשימוש – אין צורך בהרתחה או פעילות נוספת מעבר למהילת כמות קטנה של התמצית (5-10 מ"ל) במעט מים </a:t>
            </a:r>
            <a:r>
              <a:rPr lang="he-IL" dirty="0" err="1" smtClean="0"/>
              <a:t>ולישתות</a:t>
            </a:r>
            <a:r>
              <a:rPr lang="he-IL" dirty="0" smtClean="0"/>
              <a:t>, בד"כ 2-3 פעמים ביום.</a:t>
            </a:r>
          </a:p>
          <a:p>
            <a:pPr eaLnBrk="1" hangingPunct="1">
              <a:defRPr/>
            </a:pPr>
            <a:r>
              <a:rPr lang="he-IL" dirty="0" smtClean="0"/>
              <a:t>הפורמט של טינקטורה נוח מאד הן לאחסון והן לרקיחה ובאופן זה אנו נמנעים מהבעייתיות, אשר הוזכרה בנוגע לחליטות </a:t>
            </a:r>
            <a:r>
              <a:rPr lang="he-IL" dirty="0" err="1" smtClean="0"/>
              <a:t>ומרתחים</a:t>
            </a:r>
            <a:r>
              <a:rPr lang="he-IL" dirty="0" smtClean="0"/>
              <a:t>, של פרקי הזמן השונים הדרושים למיצוי צמחים שונים וחלקי צמח שונים.</a:t>
            </a:r>
            <a:endParaRPr lang="en-US" dirty="0" smtClean="0"/>
          </a:p>
        </p:txBody>
      </p:sp>
      <p:sp>
        <p:nvSpPr>
          <p:cNvPr id="3" name="מציין מיקום של מספר שקופית 2"/>
          <p:cNvSpPr>
            <a:spLocks noGrp="1"/>
          </p:cNvSpPr>
          <p:nvPr>
            <p:ph type="sldNum" sz="quarter" idx="12"/>
          </p:nvPr>
        </p:nvSpPr>
        <p:spPr/>
        <p:txBody>
          <a:bodyPr/>
          <a:lstStyle/>
          <a:p>
            <a:fld id="{ECC9475C-8DC7-437A-A148-166DB605CE3C}" type="slidenum">
              <a:rPr lang="he-IL" smtClean="0"/>
              <a:t>14</a:t>
            </a:fld>
            <a:endParaRPr lang="he-IL"/>
          </a:p>
        </p:txBody>
      </p:sp>
      <p:pic>
        <p:nvPicPr>
          <p:cNvPr id="6" name="תמונה 5"/>
          <p:cNvPicPr>
            <a:picLocks noChangeAspect="1"/>
          </p:cNvPicPr>
          <p:nvPr/>
        </p:nvPicPr>
        <p:blipFill>
          <a:blip r:embed="rId2"/>
          <a:stretch>
            <a:fillRect/>
          </a:stretch>
        </p:blipFill>
        <p:spPr>
          <a:xfrm>
            <a:off x="21632" y="25358"/>
            <a:ext cx="1836336" cy="2015902"/>
          </a:xfrm>
          <a:prstGeom prst="rect">
            <a:avLst/>
          </a:prstGeom>
        </p:spPr>
      </p:pic>
    </p:spTree>
    <p:extLst>
      <p:ext uri="{BB962C8B-B14F-4D97-AF65-F5344CB8AC3E}">
        <p14:creationId xmlns:p14="http://schemas.microsoft.com/office/powerpoint/2010/main" val="1743323207"/>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Rectangle 3"/>
          <p:cNvSpPr>
            <a:spLocks noGrp="1" noChangeArrowheads="1"/>
          </p:cNvSpPr>
          <p:nvPr>
            <p:ph idx="1"/>
          </p:nvPr>
        </p:nvSpPr>
        <p:spPr>
          <a:xfrm>
            <a:off x="228600" y="2120900"/>
            <a:ext cx="11696700" cy="4064000"/>
          </a:xfrm>
        </p:spPr>
        <p:txBody>
          <a:bodyPr>
            <a:normAutofit/>
          </a:bodyPr>
          <a:lstStyle/>
          <a:p>
            <a:pPr eaLnBrk="1" hangingPunct="1">
              <a:lnSpc>
                <a:spcPct val="90000"/>
              </a:lnSpc>
              <a:defRPr/>
            </a:pPr>
            <a:r>
              <a:rPr lang="he-IL" dirty="0" smtClean="0"/>
              <a:t>מכיוון שהטינקטורה הוכנה מבעוד מועד והצמח עבר תהליך של מיצוי ממושך, כל אשר עלינו לעשות בתהליך הרקיחה הוא לערבב את התמציות השונות בבקבוק ע"פ המרשם.</a:t>
            </a:r>
          </a:p>
          <a:p>
            <a:pPr eaLnBrk="1" hangingPunct="1">
              <a:lnSpc>
                <a:spcPct val="90000"/>
              </a:lnSpc>
              <a:defRPr/>
            </a:pPr>
            <a:r>
              <a:rPr lang="he-IL" dirty="0" smtClean="0"/>
              <a:t>הטינקטורה מקבעת לתקופות ארוכות, אפילו למספר שנים, את פעילותו הרפואית של הצמח. והחומרים הפעילים נשארים יציבים בתמיסה וזהו יתרון גדול בהשוואה לשימוש בצמחים יבשים וחליטות, מכיוון שגם לאחר מספר שנים של אחסון נאות של התמצית הצמח פעיל כמו ביום קטיפתו.</a:t>
            </a:r>
          </a:p>
        </p:txBody>
      </p:sp>
      <p:sp>
        <p:nvSpPr>
          <p:cNvPr id="3" name="מציין מיקום של מספר שקופית 2"/>
          <p:cNvSpPr>
            <a:spLocks noGrp="1"/>
          </p:cNvSpPr>
          <p:nvPr>
            <p:ph type="sldNum" sz="quarter" idx="12"/>
          </p:nvPr>
        </p:nvSpPr>
        <p:spPr/>
        <p:txBody>
          <a:bodyPr/>
          <a:lstStyle/>
          <a:p>
            <a:fld id="{ECC9475C-8DC7-437A-A148-166DB605CE3C}" type="slidenum">
              <a:rPr lang="he-IL" smtClean="0"/>
              <a:t>15</a:t>
            </a:fld>
            <a:endParaRPr lang="he-IL"/>
          </a:p>
        </p:txBody>
      </p:sp>
      <p:pic>
        <p:nvPicPr>
          <p:cNvPr id="6" name="תמונה 5"/>
          <p:cNvPicPr>
            <a:picLocks noChangeAspect="1"/>
          </p:cNvPicPr>
          <p:nvPr/>
        </p:nvPicPr>
        <p:blipFill>
          <a:blip r:embed="rId2"/>
          <a:stretch>
            <a:fillRect/>
          </a:stretch>
        </p:blipFill>
        <p:spPr>
          <a:xfrm>
            <a:off x="21632" y="25358"/>
            <a:ext cx="1836336" cy="2015902"/>
          </a:xfrm>
          <a:prstGeom prst="rect">
            <a:avLst/>
          </a:prstGeom>
        </p:spPr>
      </p:pic>
    </p:spTree>
    <p:extLst>
      <p:ext uri="{BB962C8B-B14F-4D97-AF65-F5344CB8AC3E}">
        <p14:creationId xmlns:p14="http://schemas.microsoft.com/office/powerpoint/2010/main" val="1322519745"/>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Rectangle 3"/>
          <p:cNvSpPr>
            <a:spLocks noGrp="1" noChangeArrowheads="1"/>
          </p:cNvSpPr>
          <p:nvPr>
            <p:ph idx="1"/>
          </p:nvPr>
        </p:nvSpPr>
        <p:spPr>
          <a:xfrm>
            <a:off x="317500" y="1574800"/>
            <a:ext cx="11595100" cy="4203700"/>
          </a:xfrm>
        </p:spPr>
        <p:txBody>
          <a:bodyPr>
            <a:normAutofit/>
          </a:bodyPr>
          <a:lstStyle/>
          <a:p>
            <a:pPr eaLnBrk="1" hangingPunct="1">
              <a:defRPr/>
            </a:pPr>
            <a:r>
              <a:rPr lang="he-IL" b="1" dirty="0" smtClean="0"/>
              <a:t>חסרונות</a:t>
            </a:r>
            <a:r>
              <a:rPr lang="he-IL" dirty="0" smtClean="0"/>
              <a:t>: </a:t>
            </a:r>
          </a:p>
          <a:p>
            <a:pPr eaLnBrk="1" hangingPunct="1">
              <a:defRPr/>
            </a:pPr>
            <a:r>
              <a:rPr lang="he-IL" dirty="0" smtClean="0"/>
              <a:t>החיסרון העיקרי של הטינקטורה הוא בכך שהאלכוהול הוא חומר שבמינון גבוה הינו רעיל לכבד וגם גורם לשיכרון. מבחינה מעשית יהווה הדבר בעיה בעיקר כשמדובר בילדים, אלכוהוליסטים בגמילה, אנשים הרגישים לאלכוהול, במחלות כבד</a:t>
            </a:r>
            <a:r>
              <a:rPr lang="he-IL" dirty="0"/>
              <a:t> </a:t>
            </a:r>
            <a:r>
              <a:rPr lang="he-IL" dirty="0" smtClean="0"/>
              <a:t>וכדומה. </a:t>
            </a:r>
            <a:r>
              <a:rPr lang="he-IL" dirty="0" err="1" smtClean="0"/>
              <a:t>הפיתרון</a:t>
            </a:r>
            <a:r>
              <a:rPr lang="he-IL" dirty="0" smtClean="0"/>
              <a:t> לאנשים אלו שניתן לנדף את האלכוהול ע"י מים רותחים.</a:t>
            </a:r>
          </a:p>
          <a:p>
            <a:pPr>
              <a:defRPr/>
            </a:pPr>
            <a:r>
              <a:rPr lang="he-IL" dirty="0" smtClean="0"/>
              <a:t>טעמן </a:t>
            </a:r>
            <a:r>
              <a:rPr lang="he-IL" dirty="0"/>
              <a:t>של </a:t>
            </a:r>
            <a:r>
              <a:rPr lang="he-IL" dirty="0" smtClean="0"/>
              <a:t>הטינקטורות איננו טעים, וודאי שבהשוואה </a:t>
            </a:r>
            <a:r>
              <a:rPr lang="he-IL" dirty="0"/>
              <a:t>לנטילת כמוסות טעמן יכול להיחשב כחיסרון.</a:t>
            </a:r>
            <a:endParaRPr lang="en-US" dirty="0"/>
          </a:p>
          <a:p>
            <a:pPr>
              <a:defRPr/>
            </a:pPr>
            <a:r>
              <a:rPr lang="he-IL" dirty="0" smtClean="0"/>
              <a:t>אך </a:t>
            </a:r>
            <a:r>
              <a:rPr lang="he-IL" dirty="0"/>
              <a:t>בהשוואה לשתייה של כוס שלמה של חליטת לענה </a:t>
            </a:r>
            <a:r>
              <a:rPr lang="he-IL" dirty="0" smtClean="0"/>
              <a:t>השימוש בטינקטורה יהיה פחות נורא...</a:t>
            </a:r>
            <a:endParaRPr lang="en-US" dirty="0" smtClean="0"/>
          </a:p>
        </p:txBody>
      </p:sp>
      <p:sp>
        <p:nvSpPr>
          <p:cNvPr id="3" name="מציין מיקום של מספר שקופית 2"/>
          <p:cNvSpPr>
            <a:spLocks noGrp="1"/>
          </p:cNvSpPr>
          <p:nvPr>
            <p:ph type="sldNum" sz="quarter" idx="12"/>
          </p:nvPr>
        </p:nvSpPr>
        <p:spPr/>
        <p:txBody>
          <a:bodyPr/>
          <a:lstStyle/>
          <a:p>
            <a:fld id="{ECC9475C-8DC7-437A-A148-166DB605CE3C}" type="slidenum">
              <a:rPr lang="he-IL" smtClean="0"/>
              <a:t>16</a:t>
            </a:fld>
            <a:endParaRPr lang="he-IL"/>
          </a:p>
        </p:txBody>
      </p:sp>
      <p:pic>
        <p:nvPicPr>
          <p:cNvPr id="6" name="תמונה 5"/>
          <p:cNvPicPr>
            <a:picLocks noChangeAspect="1"/>
          </p:cNvPicPr>
          <p:nvPr/>
        </p:nvPicPr>
        <p:blipFill>
          <a:blip r:embed="rId2"/>
          <a:stretch>
            <a:fillRect/>
          </a:stretch>
        </p:blipFill>
        <p:spPr>
          <a:xfrm>
            <a:off x="21632" y="25358"/>
            <a:ext cx="1836336" cy="2015902"/>
          </a:xfrm>
          <a:prstGeom prst="rect">
            <a:avLst/>
          </a:prstGeom>
        </p:spPr>
      </p:pic>
    </p:spTree>
    <p:extLst>
      <p:ext uri="{BB962C8B-B14F-4D97-AF65-F5344CB8AC3E}">
        <p14:creationId xmlns:p14="http://schemas.microsoft.com/office/powerpoint/2010/main" val="1770797683"/>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Rectangle 3"/>
          <p:cNvSpPr>
            <a:spLocks noGrp="1" noChangeArrowheads="1"/>
          </p:cNvSpPr>
          <p:nvPr>
            <p:ph idx="1"/>
          </p:nvPr>
        </p:nvSpPr>
        <p:spPr>
          <a:xfrm>
            <a:off x="342900" y="2171700"/>
            <a:ext cx="11557000" cy="4686300"/>
          </a:xfrm>
        </p:spPr>
        <p:txBody>
          <a:bodyPr>
            <a:normAutofit/>
          </a:bodyPr>
          <a:lstStyle/>
          <a:p>
            <a:pPr eaLnBrk="1" hangingPunct="1">
              <a:defRPr/>
            </a:pPr>
            <a:r>
              <a:rPr lang="he-IL" dirty="0" smtClean="0"/>
              <a:t>התמצית היבשה היא בעצם אותה תמצית נוזלית שהוזכרה לעיל, אשר עברה תהליך של נידוף, שבסופו נשארו רק החומרים המוצקים בתמיסה ומכילים ריכוז גבוה של החומרים הפעילים בצמח.</a:t>
            </a:r>
          </a:p>
          <a:p>
            <a:pPr eaLnBrk="1" hangingPunct="1">
              <a:defRPr/>
            </a:pPr>
            <a:r>
              <a:rPr lang="he-IL" dirty="0" smtClean="0"/>
              <a:t>זהו אופן ההכנה המרוכז ביותר של צמחי המרפא. </a:t>
            </a:r>
          </a:p>
          <a:p>
            <a:pPr>
              <a:defRPr/>
            </a:pPr>
            <a:r>
              <a:rPr lang="he-IL" dirty="0" smtClean="0"/>
              <a:t>ייצור התמצית היבשה:</a:t>
            </a:r>
            <a:endParaRPr lang="he-IL" dirty="0"/>
          </a:p>
          <a:p>
            <a:pPr marL="0" indent="0">
              <a:buNone/>
              <a:defRPr/>
            </a:pPr>
            <a:r>
              <a:rPr lang="he-IL" dirty="0"/>
              <a:t>ראשית עושים מיצוי ראשוני במכשיר הנקרא ריאקטור או בתהליך של </a:t>
            </a:r>
            <a:r>
              <a:rPr lang="he-IL" dirty="0" err="1"/>
              <a:t>פרקולציה</a:t>
            </a:r>
            <a:r>
              <a:rPr lang="he-IL" dirty="0"/>
              <a:t>, לאחר מכן מרכזים את התמיסה שנוצרה ע"י אידוי בחום נמוך תחת תנאי ואקום ובאופן זה לא מאבדים הרבה חומרים פעילים רגישים.</a:t>
            </a:r>
          </a:p>
          <a:p>
            <a:pPr marL="0" indent="0">
              <a:buNone/>
              <a:defRPr/>
            </a:pPr>
            <a:r>
              <a:rPr lang="he-IL" dirty="0"/>
              <a:t>את התמצית המרוכזת </a:t>
            </a:r>
            <a:r>
              <a:rPr lang="he-IL" dirty="0" smtClean="0"/>
              <a:t>שהתקבלה</a:t>
            </a:r>
            <a:r>
              <a:rPr lang="he-IL" dirty="0"/>
              <a:t>, </a:t>
            </a:r>
            <a:r>
              <a:rPr lang="he-IL" dirty="0" smtClean="0"/>
              <a:t>מייבשים לרוב בהקפאה.</a:t>
            </a:r>
            <a:endParaRPr lang="en-US" dirty="0"/>
          </a:p>
          <a:p>
            <a:pPr eaLnBrk="1" hangingPunct="1">
              <a:defRPr/>
            </a:pPr>
            <a:endParaRPr lang="en-US" dirty="0" smtClean="0"/>
          </a:p>
        </p:txBody>
      </p:sp>
      <p:sp>
        <p:nvSpPr>
          <p:cNvPr id="3" name="מציין מיקום של מספר שקופית 2"/>
          <p:cNvSpPr>
            <a:spLocks noGrp="1"/>
          </p:cNvSpPr>
          <p:nvPr>
            <p:ph type="sldNum" sz="quarter" idx="12"/>
          </p:nvPr>
        </p:nvSpPr>
        <p:spPr/>
        <p:txBody>
          <a:bodyPr/>
          <a:lstStyle/>
          <a:p>
            <a:fld id="{ECC9475C-8DC7-437A-A148-166DB605CE3C}" type="slidenum">
              <a:rPr lang="he-IL" smtClean="0"/>
              <a:t>17</a:t>
            </a:fld>
            <a:endParaRPr lang="he-IL" dirty="0"/>
          </a:p>
        </p:txBody>
      </p:sp>
      <p:pic>
        <p:nvPicPr>
          <p:cNvPr id="3074" name="Picture 2" descr="תוצאת תמונה עבור כמוסות צמחי מרפא אבקה"/>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59112" y="2953"/>
            <a:ext cx="3332888" cy="2051008"/>
          </a:xfrm>
          <a:prstGeom prst="rect">
            <a:avLst/>
          </a:prstGeom>
          <a:noFill/>
          <a:extLst>
            <a:ext uri="{909E8E84-426E-40DD-AFC4-6F175D3DCCD1}">
              <a14:hiddenFill xmlns:a14="http://schemas.microsoft.com/office/drawing/2010/main">
                <a:solidFill>
                  <a:srgbClr val="FFFFFF"/>
                </a:solidFill>
              </a14:hiddenFill>
            </a:ext>
          </a:extLst>
        </p:spPr>
      </p:pic>
      <p:pic>
        <p:nvPicPr>
          <p:cNvPr id="6" name="תמונה 5"/>
          <p:cNvPicPr>
            <a:picLocks noChangeAspect="1"/>
          </p:cNvPicPr>
          <p:nvPr/>
        </p:nvPicPr>
        <p:blipFill>
          <a:blip r:embed="rId3"/>
          <a:stretch>
            <a:fillRect/>
          </a:stretch>
        </p:blipFill>
        <p:spPr>
          <a:xfrm>
            <a:off x="21632" y="25358"/>
            <a:ext cx="1836336" cy="2015902"/>
          </a:xfrm>
          <a:prstGeom prst="rect">
            <a:avLst/>
          </a:prstGeom>
        </p:spPr>
      </p:pic>
      <p:sp>
        <p:nvSpPr>
          <p:cNvPr id="7" name="TextBox 6"/>
          <p:cNvSpPr txBox="1"/>
          <p:nvPr/>
        </p:nvSpPr>
        <p:spPr>
          <a:xfrm>
            <a:off x="1999390" y="810556"/>
            <a:ext cx="6718300" cy="769441"/>
          </a:xfrm>
          <a:prstGeom prst="rect">
            <a:avLst/>
          </a:prstGeom>
          <a:noFill/>
        </p:spPr>
        <p:txBody>
          <a:bodyPr wrap="square" rtlCol="1">
            <a:spAutoFit/>
          </a:bodyPr>
          <a:lstStyle/>
          <a:p>
            <a:r>
              <a:rPr lang="he-IL" sz="4400" b="1" dirty="0" smtClean="0">
                <a:cs typeface="+mj-cs"/>
              </a:rPr>
              <a:t>תמציות יבשות – </a:t>
            </a:r>
            <a:r>
              <a:rPr lang="en-US" sz="4400" b="1" dirty="0" smtClean="0">
                <a:cs typeface="+mj-cs"/>
              </a:rPr>
              <a:t>Dry extract</a:t>
            </a:r>
            <a:endParaRPr lang="he-IL" sz="4400" b="1" dirty="0">
              <a:cs typeface="+mj-cs"/>
            </a:endParaRPr>
          </a:p>
        </p:txBody>
      </p:sp>
    </p:spTree>
    <p:extLst>
      <p:ext uri="{BB962C8B-B14F-4D97-AF65-F5344CB8AC3E}">
        <p14:creationId xmlns:p14="http://schemas.microsoft.com/office/powerpoint/2010/main" val="1009940680"/>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3" name="Rectangle 3"/>
          <p:cNvSpPr>
            <a:spLocks noGrp="1" noChangeArrowheads="1"/>
          </p:cNvSpPr>
          <p:nvPr>
            <p:ph idx="1"/>
          </p:nvPr>
        </p:nvSpPr>
        <p:spPr>
          <a:xfrm>
            <a:off x="266700" y="1584283"/>
            <a:ext cx="11811000" cy="5527717"/>
          </a:xfrm>
        </p:spPr>
        <p:txBody>
          <a:bodyPr>
            <a:normAutofit lnSpcReduction="10000"/>
          </a:bodyPr>
          <a:lstStyle/>
          <a:p>
            <a:pPr eaLnBrk="1" hangingPunct="1">
              <a:defRPr/>
            </a:pPr>
            <a:r>
              <a:rPr lang="he-IL" b="1" dirty="0" smtClean="0"/>
              <a:t>תמצית יבשה רגילה - </a:t>
            </a:r>
            <a:r>
              <a:rPr lang="en-US" b="1" dirty="0" smtClean="0"/>
              <a:t>Dry Extract</a:t>
            </a:r>
            <a:endParaRPr lang="he-IL" dirty="0" smtClean="0"/>
          </a:p>
          <a:p>
            <a:pPr eaLnBrk="1" hangingPunct="1">
              <a:defRPr/>
            </a:pPr>
            <a:r>
              <a:rPr lang="he-IL" dirty="0" smtClean="0"/>
              <a:t>זאת מוגדרת ע"פ היחס של הצמח היבש לתוצר הסופי, לדוגמא: להכנת 1 ק"ג של תמצית בריכוז 5:1, משתמשים ב- 5 ק"ג של צמח יבש, משמע שכל 1 גרם אבקה מכיל את החומרים הפעילים מ- 5 גרם צמח ומייצג פעילות רפואית של אותם 5 גרם.</a:t>
            </a:r>
          </a:p>
          <a:p>
            <a:pPr>
              <a:defRPr/>
            </a:pPr>
            <a:r>
              <a:rPr lang="he-IL" b="1" dirty="0" smtClean="0"/>
              <a:t>תמצית </a:t>
            </a:r>
            <a:r>
              <a:rPr lang="he-IL" b="1" dirty="0"/>
              <a:t>יבשה תקנית – </a:t>
            </a:r>
            <a:r>
              <a:rPr lang="en-US" b="1" dirty="0"/>
              <a:t>Standardized Dry Extract </a:t>
            </a:r>
            <a:endParaRPr lang="he-IL" dirty="0"/>
          </a:p>
          <a:p>
            <a:pPr>
              <a:defRPr/>
            </a:pPr>
            <a:r>
              <a:rPr lang="he-IL" dirty="0"/>
              <a:t>כאן קובעים את ריכוז התמצית ע"פ ריכוז חומרים פעילים ספציפיים אשר נמצאים בה, לדוגמה: תמצית יבשה תקנית של גינקו מכילה 24% של </a:t>
            </a:r>
            <a:r>
              <a:rPr lang="he-IL" dirty="0" err="1"/>
              <a:t>גינקולידים</a:t>
            </a:r>
            <a:r>
              <a:rPr lang="he-IL" dirty="0"/>
              <a:t>.</a:t>
            </a:r>
          </a:p>
          <a:p>
            <a:pPr>
              <a:defRPr/>
            </a:pPr>
            <a:r>
              <a:rPr lang="he-IL" dirty="0"/>
              <a:t>כאשר חומר הגלם הוא איכותי, נשתמש  ב- 50 ק"ג של עלים יבשים כדי לקבל 1 ק"ג של התמצית הנ"ל ובמידה וחומר הגלם הצמחי הנו מאיכות ירודה, יצטרכו להשתמש למשל ב- </a:t>
            </a:r>
            <a:r>
              <a:rPr lang="he-IL" dirty="0" smtClean="0"/>
              <a:t>60-70 </a:t>
            </a:r>
            <a:r>
              <a:rPr lang="he-IL" dirty="0"/>
              <a:t>ק"ג עלים כדי לקבל 1 ק"ג של תמצית תקנית, אך </a:t>
            </a:r>
            <a:r>
              <a:rPr lang="he-IL" b="1" dirty="0"/>
              <a:t>התמצית </a:t>
            </a:r>
            <a:r>
              <a:rPr lang="he-IL" b="1" dirty="0" smtClean="0"/>
              <a:t>היבשה התקנית </a:t>
            </a:r>
            <a:r>
              <a:rPr lang="he-IL" dirty="0" smtClean="0"/>
              <a:t>עצמה </a:t>
            </a:r>
            <a:r>
              <a:rPr lang="he-IL" dirty="0"/>
              <a:t>תכיל תמיד ריכוז זהה של מרכיבים פעילים אלו</a:t>
            </a:r>
            <a:r>
              <a:rPr lang="he-IL" dirty="0" smtClean="0"/>
              <a:t>.</a:t>
            </a:r>
          </a:p>
          <a:p>
            <a:pPr>
              <a:defRPr/>
            </a:pPr>
            <a:r>
              <a:rPr lang="he-IL" b="1" dirty="0" smtClean="0"/>
              <a:t>חשוב לדעת</a:t>
            </a:r>
            <a:r>
              <a:rPr lang="en-US" b="1" dirty="0" smtClean="0"/>
              <a:t> </a:t>
            </a:r>
            <a:r>
              <a:rPr lang="he-IL" b="1" dirty="0" smtClean="0"/>
              <a:t>!</a:t>
            </a:r>
            <a:r>
              <a:rPr lang="en-US" b="1" dirty="0" smtClean="0"/>
              <a:t> </a:t>
            </a:r>
            <a:r>
              <a:rPr lang="he-IL" dirty="0" smtClean="0"/>
              <a:t>במידה </a:t>
            </a:r>
            <a:r>
              <a:rPr lang="he-IL" dirty="0"/>
              <a:t>ורכשנו כמוסות של </a:t>
            </a:r>
            <a:r>
              <a:rPr lang="en-US" b="1" dirty="0"/>
              <a:t>Dry extract</a:t>
            </a:r>
            <a:r>
              <a:rPr lang="he-IL" b="1" dirty="0"/>
              <a:t> </a:t>
            </a:r>
            <a:r>
              <a:rPr lang="he-IL" dirty="0"/>
              <a:t>לא </a:t>
            </a:r>
            <a:r>
              <a:rPr lang="he-IL" dirty="0" smtClean="0"/>
              <a:t>מכוילות </a:t>
            </a:r>
            <a:r>
              <a:rPr lang="he-IL" dirty="0"/>
              <a:t>לעולם לא נדע </a:t>
            </a:r>
            <a:r>
              <a:rPr lang="he-IL" dirty="0" smtClean="0"/>
              <a:t>את </a:t>
            </a:r>
            <a:r>
              <a:rPr lang="he-IL" dirty="0"/>
              <a:t>% החומרים הפעילים.</a:t>
            </a:r>
          </a:p>
          <a:p>
            <a:pPr>
              <a:defRPr/>
            </a:pPr>
            <a:endParaRPr lang="en-US" dirty="0"/>
          </a:p>
          <a:p>
            <a:pPr eaLnBrk="1" hangingPunct="1">
              <a:defRPr/>
            </a:pPr>
            <a:endParaRPr lang="en-US" dirty="0" smtClean="0"/>
          </a:p>
        </p:txBody>
      </p:sp>
      <p:sp>
        <p:nvSpPr>
          <p:cNvPr id="3" name="מציין מיקום של מספר שקופית 2"/>
          <p:cNvSpPr>
            <a:spLocks noGrp="1"/>
          </p:cNvSpPr>
          <p:nvPr>
            <p:ph type="sldNum" sz="quarter" idx="12"/>
          </p:nvPr>
        </p:nvSpPr>
        <p:spPr/>
        <p:txBody>
          <a:bodyPr/>
          <a:lstStyle/>
          <a:p>
            <a:fld id="{ECC9475C-8DC7-437A-A148-166DB605CE3C}" type="slidenum">
              <a:rPr lang="he-IL" smtClean="0"/>
              <a:t>18</a:t>
            </a:fld>
            <a:endParaRPr lang="he-IL"/>
          </a:p>
        </p:txBody>
      </p:sp>
      <p:pic>
        <p:nvPicPr>
          <p:cNvPr id="5" name="תמונה 4"/>
          <p:cNvPicPr>
            <a:picLocks noChangeAspect="1"/>
          </p:cNvPicPr>
          <p:nvPr/>
        </p:nvPicPr>
        <p:blipFill>
          <a:blip r:embed="rId2"/>
          <a:stretch>
            <a:fillRect/>
          </a:stretch>
        </p:blipFill>
        <p:spPr>
          <a:xfrm>
            <a:off x="21632" y="25358"/>
            <a:ext cx="1836336" cy="2015902"/>
          </a:xfrm>
          <a:prstGeom prst="rect">
            <a:avLst/>
          </a:prstGeom>
        </p:spPr>
      </p:pic>
      <p:sp>
        <p:nvSpPr>
          <p:cNvPr id="2" name="AutoShape 2" descr="Herbal Capsule And Powder On White Background Stock Photo - Download Image  Now - iStoc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a:p>
        </p:txBody>
      </p:sp>
      <p:pic>
        <p:nvPicPr>
          <p:cNvPr id="7" name="תמונה 6"/>
          <p:cNvPicPr>
            <a:picLocks noChangeAspect="1"/>
          </p:cNvPicPr>
          <p:nvPr/>
        </p:nvPicPr>
        <p:blipFill>
          <a:blip r:embed="rId3"/>
          <a:stretch>
            <a:fillRect/>
          </a:stretch>
        </p:blipFill>
        <p:spPr>
          <a:xfrm>
            <a:off x="8696325" y="25358"/>
            <a:ext cx="3495675" cy="1304925"/>
          </a:xfrm>
          <a:prstGeom prst="rect">
            <a:avLst/>
          </a:prstGeom>
        </p:spPr>
      </p:pic>
    </p:spTree>
    <p:extLst>
      <p:ext uri="{BB962C8B-B14F-4D97-AF65-F5344CB8AC3E}">
        <p14:creationId xmlns:p14="http://schemas.microsoft.com/office/powerpoint/2010/main" val="4005889940"/>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1016000" y="111125"/>
            <a:ext cx="10515600" cy="1325563"/>
          </a:xfrm>
        </p:spPr>
        <p:txBody>
          <a:bodyPr>
            <a:normAutofit/>
          </a:bodyPr>
          <a:lstStyle/>
          <a:p>
            <a:pPr algn="ctr"/>
            <a:r>
              <a:rPr lang="en-US" sz="4000" b="1" dirty="0" smtClean="0"/>
              <a:t>Ginkgo biloba - </a:t>
            </a:r>
            <a:r>
              <a:rPr lang="en-US" sz="4000" b="1" dirty="0">
                <a:latin typeface="+mn-lt"/>
                <a:ea typeface="+mn-ea"/>
                <a:cs typeface="+mn-cs"/>
              </a:rPr>
              <a:t>Dry Extract  5:1 </a:t>
            </a:r>
            <a:endParaRPr lang="he-IL" sz="4000" b="1" dirty="0">
              <a:latin typeface="+mn-lt"/>
              <a:ea typeface="+mn-ea"/>
              <a:cs typeface="+mn-cs"/>
            </a:endParaRPr>
          </a:p>
        </p:txBody>
      </p:sp>
      <p:pic>
        <p:nvPicPr>
          <p:cNvPr id="5" name="תמונה 4"/>
          <p:cNvPicPr>
            <a:picLocks noChangeAspect="1"/>
          </p:cNvPicPr>
          <p:nvPr/>
        </p:nvPicPr>
        <p:blipFill>
          <a:blip r:embed="rId2"/>
          <a:stretch>
            <a:fillRect/>
          </a:stretch>
        </p:blipFill>
        <p:spPr>
          <a:xfrm>
            <a:off x="277813" y="1615282"/>
            <a:ext cx="1200636" cy="899318"/>
          </a:xfrm>
          <a:prstGeom prst="rect">
            <a:avLst/>
          </a:prstGeom>
        </p:spPr>
      </p:pic>
      <p:sp>
        <p:nvSpPr>
          <p:cNvPr id="6" name="שווה 5"/>
          <p:cNvSpPr/>
          <p:nvPr/>
        </p:nvSpPr>
        <p:spPr>
          <a:xfrm>
            <a:off x="8949294" y="1900139"/>
            <a:ext cx="787400" cy="417908"/>
          </a:xfrm>
          <a:prstGeom prst="mathEqual">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tx1"/>
              </a:solidFill>
            </a:endParaRPr>
          </a:p>
        </p:txBody>
      </p:sp>
      <p:sp>
        <p:nvSpPr>
          <p:cNvPr id="7" name="חיבור 6"/>
          <p:cNvSpPr/>
          <p:nvPr/>
        </p:nvSpPr>
        <p:spPr>
          <a:xfrm>
            <a:off x="1537005" y="1745556"/>
            <a:ext cx="610293" cy="714176"/>
          </a:xfrm>
          <a:prstGeom prst="mathPlus">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pic>
        <p:nvPicPr>
          <p:cNvPr id="8" name="תמונה 7"/>
          <p:cNvPicPr>
            <a:picLocks noChangeAspect="1"/>
          </p:cNvPicPr>
          <p:nvPr/>
        </p:nvPicPr>
        <p:blipFill>
          <a:blip r:embed="rId2"/>
          <a:stretch>
            <a:fillRect/>
          </a:stretch>
        </p:blipFill>
        <p:spPr>
          <a:xfrm>
            <a:off x="6095019" y="1686273"/>
            <a:ext cx="1128973" cy="845640"/>
          </a:xfrm>
          <a:prstGeom prst="rect">
            <a:avLst/>
          </a:prstGeom>
        </p:spPr>
      </p:pic>
      <p:pic>
        <p:nvPicPr>
          <p:cNvPr id="9" name="תמונה 8"/>
          <p:cNvPicPr>
            <a:picLocks noChangeAspect="1"/>
          </p:cNvPicPr>
          <p:nvPr/>
        </p:nvPicPr>
        <p:blipFill>
          <a:blip r:embed="rId2"/>
          <a:stretch>
            <a:fillRect/>
          </a:stretch>
        </p:blipFill>
        <p:spPr>
          <a:xfrm>
            <a:off x="7746620" y="1658342"/>
            <a:ext cx="1160368" cy="869156"/>
          </a:xfrm>
          <a:prstGeom prst="rect">
            <a:avLst/>
          </a:prstGeom>
        </p:spPr>
      </p:pic>
      <p:pic>
        <p:nvPicPr>
          <p:cNvPr id="10" name="תמונה 9"/>
          <p:cNvPicPr>
            <a:picLocks noChangeAspect="1"/>
          </p:cNvPicPr>
          <p:nvPr/>
        </p:nvPicPr>
        <p:blipFill>
          <a:blip r:embed="rId2"/>
          <a:stretch>
            <a:fillRect/>
          </a:stretch>
        </p:blipFill>
        <p:spPr>
          <a:xfrm>
            <a:off x="4198844" y="1686273"/>
            <a:ext cx="1128973" cy="845640"/>
          </a:xfrm>
          <a:prstGeom prst="rect">
            <a:avLst/>
          </a:prstGeom>
        </p:spPr>
      </p:pic>
      <p:pic>
        <p:nvPicPr>
          <p:cNvPr id="11" name="תמונה 10"/>
          <p:cNvPicPr>
            <a:picLocks noChangeAspect="1"/>
          </p:cNvPicPr>
          <p:nvPr/>
        </p:nvPicPr>
        <p:blipFill>
          <a:blip r:embed="rId2"/>
          <a:stretch>
            <a:fillRect/>
          </a:stretch>
        </p:blipFill>
        <p:spPr>
          <a:xfrm>
            <a:off x="2231006" y="1628180"/>
            <a:ext cx="1200636" cy="899318"/>
          </a:xfrm>
          <a:prstGeom prst="rect">
            <a:avLst/>
          </a:prstGeom>
        </p:spPr>
      </p:pic>
      <p:sp>
        <p:nvSpPr>
          <p:cNvPr id="12" name="חיבור 11"/>
          <p:cNvSpPr/>
          <p:nvPr/>
        </p:nvSpPr>
        <p:spPr>
          <a:xfrm>
            <a:off x="3432908" y="1745556"/>
            <a:ext cx="661965" cy="693737"/>
          </a:xfrm>
          <a:prstGeom prst="mathPlus">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3" name="חיבור 12"/>
          <p:cNvSpPr/>
          <p:nvPr/>
        </p:nvSpPr>
        <p:spPr>
          <a:xfrm>
            <a:off x="5431788" y="1730674"/>
            <a:ext cx="607749" cy="729058"/>
          </a:xfrm>
          <a:prstGeom prst="mathPlus">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4" name="חיבור 13"/>
          <p:cNvSpPr/>
          <p:nvPr/>
        </p:nvSpPr>
        <p:spPr>
          <a:xfrm>
            <a:off x="7165821" y="1751013"/>
            <a:ext cx="580799" cy="716160"/>
          </a:xfrm>
          <a:prstGeom prst="mathPlus">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pic>
        <p:nvPicPr>
          <p:cNvPr id="1028" name="Picture 4" descr="×ª××¦××ª ×ª××× × ×¢×××¨ âªginkgo biloba extractâ¬â"/>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652472" y="1387293"/>
            <a:ext cx="1684198" cy="1443599"/>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p:cNvSpPr txBox="1"/>
          <p:nvPr/>
        </p:nvSpPr>
        <p:spPr>
          <a:xfrm>
            <a:off x="657268" y="2902744"/>
            <a:ext cx="11137900" cy="1323439"/>
          </a:xfrm>
          <a:prstGeom prst="rect">
            <a:avLst/>
          </a:prstGeom>
          <a:noFill/>
        </p:spPr>
        <p:txBody>
          <a:bodyPr wrap="square" rtlCol="1">
            <a:spAutoFit/>
          </a:bodyPr>
          <a:lstStyle/>
          <a:p>
            <a:pPr algn="ctr"/>
            <a:r>
              <a:rPr lang="en-US" sz="4000" b="1" dirty="0">
                <a:solidFill>
                  <a:prstClr val="black"/>
                </a:solidFill>
                <a:latin typeface="Calibri Light" panose="020F0302020204030204"/>
                <a:ea typeface="+mj-ea"/>
                <a:cs typeface="+mj-cs"/>
              </a:rPr>
              <a:t>Ginkgo </a:t>
            </a:r>
            <a:r>
              <a:rPr lang="en-US" sz="4000" b="1" dirty="0" smtClean="0">
                <a:solidFill>
                  <a:prstClr val="black"/>
                </a:solidFill>
                <a:latin typeface="Calibri Light" panose="020F0302020204030204"/>
                <a:ea typeface="+mj-ea"/>
                <a:cs typeface="+mj-cs"/>
              </a:rPr>
              <a:t>biloba - </a:t>
            </a:r>
            <a:r>
              <a:rPr lang="en-US" sz="4000" b="1" dirty="0"/>
              <a:t>Standardized Dry Extract </a:t>
            </a:r>
            <a:r>
              <a:rPr lang="en-US" sz="4000" b="1" dirty="0">
                <a:solidFill>
                  <a:prstClr val="black"/>
                </a:solidFill>
                <a:latin typeface="Calibri Light" panose="020F0302020204030204"/>
                <a:ea typeface="+mj-ea"/>
                <a:cs typeface="+mj-cs"/>
              </a:rPr>
              <a:t/>
            </a:r>
            <a:br>
              <a:rPr lang="en-US" sz="4000" b="1" dirty="0">
                <a:solidFill>
                  <a:prstClr val="black"/>
                </a:solidFill>
                <a:latin typeface="Calibri Light" panose="020F0302020204030204"/>
                <a:ea typeface="+mj-ea"/>
                <a:cs typeface="+mj-cs"/>
              </a:rPr>
            </a:br>
            <a:r>
              <a:rPr lang="en-US" sz="4000" b="1" dirty="0">
                <a:solidFill>
                  <a:prstClr val="black"/>
                </a:solidFill>
                <a:latin typeface="Calibri Light" panose="020F0302020204030204"/>
                <a:ea typeface="+mj-ea"/>
                <a:cs typeface="+mj-cs"/>
              </a:rPr>
              <a:t>Dry Extract  </a:t>
            </a:r>
            <a:r>
              <a:rPr lang="en-US" sz="4000" b="1" dirty="0" smtClean="0">
                <a:solidFill>
                  <a:prstClr val="black"/>
                </a:solidFill>
                <a:latin typeface="Calibri Light" panose="020F0302020204030204"/>
                <a:ea typeface="+mj-ea"/>
                <a:cs typeface="+mj-cs"/>
              </a:rPr>
              <a:t>24% </a:t>
            </a:r>
            <a:r>
              <a:rPr lang="en-US" sz="4000" b="1" dirty="0" err="1" smtClean="0">
                <a:solidFill>
                  <a:prstClr val="black"/>
                </a:solidFill>
                <a:latin typeface="Calibri Light" panose="020F0302020204030204"/>
                <a:ea typeface="+mj-ea"/>
                <a:cs typeface="+mj-cs"/>
              </a:rPr>
              <a:t>glicozids</a:t>
            </a:r>
            <a:r>
              <a:rPr lang="en-US" sz="4000" b="1" dirty="0" smtClean="0">
                <a:solidFill>
                  <a:prstClr val="black"/>
                </a:solidFill>
                <a:latin typeface="Calibri Light" panose="020F0302020204030204"/>
                <a:ea typeface="+mj-ea"/>
                <a:cs typeface="+mj-cs"/>
              </a:rPr>
              <a:t> + 6% </a:t>
            </a:r>
            <a:r>
              <a:rPr lang="en-US" sz="4000" b="1" dirty="0" err="1" smtClean="0">
                <a:solidFill>
                  <a:prstClr val="black"/>
                </a:solidFill>
                <a:latin typeface="Calibri Light" panose="020F0302020204030204"/>
                <a:ea typeface="+mj-ea"/>
                <a:cs typeface="+mj-cs"/>
              </a:rPr>
              <a:t>lactons</a:t>
            </a:r>
            <a:r>
              <a:rPr lang="en-US" sz="4000" b="1" dirty="0" smtClean="0">
                <a:solidFill>
                  <a:prstClr val="black"/>
                </a:solidFill>
                <a:latin typeface="Calibri Light" panose="020F0302020204030204"/>
                <a:ea typeface="+mj-ea"/>
                <a:cs typeface="+mj-cs"/>
              </a:rPr>
              <a:t> </a:t>
            </a:r>
            <a:endParaRPr lang="he-IL" sz="4000" dirty="0"/>
          </a:p>
        </p:txBody>
      </p:sp>
      <p:pic>
        <p:nvPicPr>
          <p:cNvPr id="20" name="תמונה 19"/>
          <p:cNvPicPr>
            <a:picLocks noChangeAspect="1"/>
          </p:cNvPicPr>
          <p:nvPr/>
        </p:nvPicPr>
        <p:blipFill>
          <a:blip r:embed="rId2"/>
          <a:stretch>
            <a:fillRect/>
          </a:stretch>
        </p:blipFill>
        <p:spPr>
          <a:xfrm>
            <a:off x="1125381" y="4306863"/>
            <a:ext cx="2151219" cy="1611337"/>
          </a:xfrm>
          <a:prstGeom prst="rect">
            <a:avLst/>
          </a:prstGeom>
        </p:spPr>
      </p:pic>
      <p:sp>
        <p:nvSpPr>
          <p:cNvPr id="19" name="כפל 18"/>
          <p:cNvSpPr/>
          <p:nvPr/>
        </p:nvSpPr>
        <p:spPr>
          <a:xfrm>
            <a:off x="3641536" y="4749800"/>
            <a:ext cx="906674" cy="923649"/>
          </a:xfrm>
          <a:prstGeom prst="mathMultiply">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1" name="TextBox 20"/>
          <p:cNvSpPr txBox="1"/>
          <p:nvPr/>
        </p:nvSpPr>
        <p:spPr>
          <a:xfrm>
            <a:off x="4483700" y="4440872"/>
            <a:ext cx="1896175" cy="1477328"/>
          </a:xfrm>
          <a:prstGeom prst="rect">
            <a:avLst/>
          </a:prstGeom>
          <a:noFill/>
        </p:spPr>
        <p:txBody>
          <a:bodyPr wrap="square" rtlCol="1">
            <a:spAutoFit/>
          </a:bodyPr>
          <a:lstStyle/>
          <a:p>
            <a:r>
              <a:rPr lang="en-US" sz="9000" b="1" dirty="0" smtClean="0"/>
              <a:t>50</a:t>
            </a:r>
            <a:endParaRPr lang="he-IL" sz="9000" b="1" dirty="0"/>
          </a:p>
        </p:txBody>
      </p:sp>
      <p:sp>
        <p:nvSpPr>
          <p:cNvPr id="22" name="שווה 21"/>
          <p:cNvSpPr/>
          <p:nvPr/>
        </p:nvSpPr>
        <p:spPr>
          <a:xfrm>
            <a:off x="6659505" y="4940299"/>
            <a:ext cx="1524000" cy="542649"/>
          </a:xfrm>
          <a:prstGeom prst="mathEqual">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tx1"/>
              </a:solidFill>
            </a:endParaRPr>
          </a:p>
        </p:txBody>
      </p:sp>
      <p:sp>
        <p:nvSpPr>
          <p:cNvPr id="23" name="TextBox 22"/>
          <p:cNvSpPr txBox="1"/>
          <p:nvPr/>
        </p:nvSpPr>
        <p:spPr>
          <a:xfrm>
            <a:off x="11142502" y="1741775"/>
            <a:ext cx="1485900" cy="646331"/>
          </a:xfrm>
          <a:prstGeom prst="rect">
            <a:avLst/>
          </a:prstGeom>
          <a:noFill/>
        </p:spPr>
        <p:txBody>
          <a:bodyPr wrap="square" rtlCol="1">
            <a:spAutoFit/>
          </a:bodyPr>
          <a:lstStyle/>
          <a:p>
            <a:pPr algn="l"/>
            <a:r>
              <a:rPr lang="en-US" sz="3600" dirty="0" smtClean="0"/>
              <a:t>1 kg</a:t>
            </a:r>
            <a:endParaRPr lang="he-IL" sz="3600" dirty="0"/>
          </a:p>
        </p:txBody>
      </p:sp>
      <p:sp>
        <p:nvSpPr>
          <p:cNvPr id="25" name="TextBox 24"/>
          <p:cNvSpPr txBox="1"/>
          <p:nvPr/>
        </p:nvSpPr>
        <p:spPr>
          <a:xfrm>
            <a:off x="10309268" y="4789365"/>
            <a:ext cx="1485900" cy="646331"/>
          </a:xfrm>
          <a:prstGeom prst="rect">
            <a:avLst/>
          </a:prstGeom>
          <a:noFill/>
        </p:spPr>
        <p:txBody>
          <a:bodyPr wrap="square" rtlCol="1">
            <a:spAutoFit/>
          </a:bodyPr>
          <a:lstStyle/>
          <a:p>
            <a:pPr algn="l"/>
            <a:r>
              <a:rPr lang="en-US" sz="3600" dirty="0" smtClean="0"/>
              <a:t>1 kg</a:t>
            </a:r>
            <a:endParaRPr lang="he-IL" sz="3600" dirty="0"/>
          </a:p>
        </p:txBody>
      </p:sp>
      <p:pic>
        <p:nvPicPr>
          <p:cNvPr id="26" name="Picture 4" descr="×ª××¦××ª ×ª××× × ×¢×××¨ âªginkgo biloba extractâ¬â"/>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83505" y="4246458"/>
            <a:ext cx="2125763" cy="1822083"/>
          </a:xfrm>
          <a:prstGeom prst="rect">
            <a:avLst/>
          </a:prstGeom>
          <a:noFill/>
          <a:extLst>
            <a:ext uri="{909E8E84-426E-40DD-AFC4-6F175D3DCCD1}">
              <a14:hiddenFill xmlns:a14="http://schemas.microsoft.com/office/drawing/2010/main">
                <a:solidFill>
                  <a:srgbClr val="FFFFFF"/>
                </a:solidFill>
              </a14:hiddenFill>
            </a:ext>
          </a:extLst>
        </p:spPr>
      </p:pic>
      <p:cxnSp>
        <p:nvCxnSpPr>
          <p:cNvPr id="4" name="מחבר ישר 3"/>
          <p:cNvCxnSpPr/>
          <p:nvPr/>
        </p:nvCxnSpPr>
        <p:spPr>
          <a:xfrm>
            <a:off x="0" y="2830892"/>
            <a:ext cx="121920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1012921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Rectangle 3"/>
          <p:cNvSpPr>
            <a:spLocks noGrp="1" noChangeArrowheads="1"/>
          </p:cNvSpPr>
          <p:nvPr>
            <p:ph idx="1"/>
          </p:nvPr>
        </p:nvSpPr>
        <p:spPr>
          <a:xfrm>
            <a:off x="266700" y="1651000"/>
            <a:ext cx="11722100" cy="5003800"/>
          </a:xfrm>
        </p:spPr>
        <p:txBody>
          <a:bodyPr/>
          <a:lstStyle/>
          <a:p>
            <a:pPr eaLnBrk="1" hangingPunct="1">
              <a:defRPr/>
            </a:pPr>
            <a:r>
              <a:rPr lang="he-IL" b="1" dirty="0" smtClean="0"/>
              <a:t>יתרונות:</a:t>
            </a:r>
            <a:endParaRPr lang="he-IL" dirty="0" smtClean="0"/>
          </a:p>
          <a:p>
            <a:pPr eaLnBrk="1" hangingPunct="1">
              <a:defRPr/>
            </a:pPr>
            <a:r>
              <a:rPr lang="he-IL" dirty="0" smtClean="0"/>
              <a:t>התמצית היבשה נוחה מאד לשימוש, בד"כ משמשת להכנת כמוסות וטבליות אותן ניתן לבלוע, ורוב האנשים מוצאים אופן שימוש זה כנוח ביותר. כך מטופלים אינם צריכים להתמודד עם טעמם העז של הצמחים אשר אינו מורגש בכמוסה או בטבלייה.</a:t>
            </a:r>
          </a:p>
          <a:p>
            <a:pPr eaLnBrk="1" hangingPunct="1">
              <a:defRPr/>
            </a:pPr>
            <a:r>
              <a:rPr lang="he-IL" dirty="0" smtClean="0"/>
              <a:t>תמציות תקניות הן אולי האופן המדויק ביותר ליטול צמחי מרפא והן בעצם כמעט זהות בדרגת הניקיון, האיכות והבקרה שלהן לתרופות המקובלות ברפואה המודרנית, זוהי בעצם "תרופה" צמחית.</a:t>
            </a:r>
          </a:p>
          <a:p>
            <a:pPr eaLnBrk="1" hangingPunct="1">
              <a:defRPr/>
            </a:pPr>
            <a:r>
              <a:rPr lang="he-IL" dirty="0" smtClean="0"/>
              <a:t>בצמחים אשר בהם החומר הפעיל העיקרי ידוע ופעילותם הרפואית הוכחה על סמך ריכוז קבוע של חומר זה או אחר במחקרים, בהחלט ניתן העדפה לתמציות התקניות.</a:t>
            </a:r>
            <a:endParaRPr lang="en-US" dirty="0" smtClean="0"/>
          </a:p>
        </p:txBody>
      </p:sp>
      <p:sp>
        <p:nvSpPr>
          <p:cNvPr id="3" name="מציין מיקום של מספר שקופית 2"/>
          <p:cNvSpPr>
            <a:spLocks noGrp="1"/>
          </p:cNvSpPr>
          <p:nvPr>
            <p:ph type="sldNum" sz="quarter" idx="12"/>
          </p:nvPr>
        </p:nvSpPr>
        <p:spPr/>
        <p:txBody>
          <a:bodyPr/>
          <a:lstStyle/>
          <a:p>
            <a:fld id="{ECC9475C-8DC7-437A-A148-166DB605CE3C}" type="slidenum">
              <a:rPr lang="he-IL" smtClean="0"/>
              <a:t>20</a:t>
            </a:fld>
            <a:endParaRPr lang="he-IL"/>
          </a:p>
        </p:txBody>
      </p:sp>
      <p:pic>
        <p:nvPicPr>
          <p:cNvPr id="6" name="תמונה 5"/>
          <p:cNvPicPr>
            <a:picLocks noChangeAspect="1"/>
          </p:cNvPicPr>
          <p:nvPr/>
        </p:nvPicPr>
        <p:blipFill>
          <a:blip r:embed="rId2"/>
          <a:stretch>
            <a:fillRect/>
          </a:stretch>
        </p:blipFill>
        <p:spPr>
          <a:xfrm>
            <a:off x="21632" y="25358"/>
            <a:ext cx="1836336" cy="2015902"/>
          </a:xfrm>
          <a:prstGeom prst="rect">
            <a:avLst/>
          </a:prstGeom>
        </p:spPr>
      </p:pic>
    </p:spTree>
    <p:extLst>
      <p:ext uri="{BB962C8B-B14F-4D97-AF65-F5344CB8AC3E}">
        <p14:creationId xmlns:p14="http://schemas.microsoft.com/office/powerpoint/2010/main" val="1956478800"/>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Rectangle 3"/>
          <p:cNvSpPr>
            <a:spLocks noGrp="1" noChangeArrowheads="1"/>
          </p:cNvSpPr>
          <p:nvPr>
            <p:ph idx="1"/>
          </p:nvPr>
        </p:nvSpPr>
        <p:spPr>
          <a:xfrm>
            <a:off x="254000" y="1409699"/>
            <a:ext cx="11684000" cy="5362575"/>
          </a:xfrm>
        </p:spPr>
        <p:txBody>
          <a:bodyPr>
            <a:normAutofit/>
          </a:bodyPr>
          <a:lstStyle/>
          <a:p>
            <a:pPr eaLnBrk="1" hangingPunct="1">
              <a:defRPr/>
            </a:pPr>
            <a:r>
              <a:rPr lang="he-IL" b="1" dirty="0" smtClean="0"/>
              <a:t>חסרונות:</a:t>
            </a:r>
            <a:endParaRPr lang="he-IL" dirty="0" smtClean="0"/>
          </a:p>
          <a:p>
            <a:pPr eaLnBrk="1" hangingPunct="1">
              <a:defRPr/>
            </a:pPr>
            <a:r>
              <a:rPr lang="he-IL" dirty="0" smtClean="0"/>
              <a:t>תהליך הפקת התמציות היבשות דורש השקעה מרובה במפעל, לכן עלותן גבוהה ביחס לשאר אופני ההכנה.</a:t>
            </a:r>
          </a:p>
          <a:p>
            <a:pPr eaLnBrk="1" hangingPunct="1">
              <a:defRPr/>
            </a:pPr>
            <a:r>
              <a:rPr lang="he-IL" dirty="0" smtClean="0"/>
              <a:t>קיימת מחלוקת בקרב העוסקים בתחום, כאשר המקטרגים טוענים שבתהליך הפקת התמציות היבשות משהו מהחיות של הצמח נאבד ולמרות שהן עשירות בחומרים פעילים הן עניות מבחינת עוצמתן האנרגטית.</a:t>
            </a:r>
          </a:p>
          <a:p>
            <a:pPr eaLnBrk="1" hangingPunct="1">
              <a:defRPr/>
            </a:pPr>
            <a:r>
              <a:rPr lang="he-IL" dirty="0" smtClean="0"/>
              <a:t>ישנה גם מחלוקת לגבי שאלת זמינותן הביולוגית, והאם הן נספגות כיאות ממערכת העיכול אל זרם הדם. </a:t>
            </a:r>
          </a:p>
          <a:p>
            <a:pPr eaLnBrk="1" hangingPunct="1">
              <a:defRPr/>
            </a:pPr>
            <a:r>
              <a:rPr lang="he-IL" b="1" dirty="0" smtClean="0"/>
              <a:t>חשוב לדעת! </a:t>
            </a:r>
            <a:r>
              <a:rPr lang="he-IL" dirty="0" smtClean="0"/>
              <a:t>יש חברות רבות אשר מוכרות לנו צמח טחון בלבד – </a:t>
            </a:r>
            <a:r>
              <a:rPr lang="en-US" b="1" dirty="0" err="1" smtClean="0"/>
              <a:t>Pulvis</a:t>
            </a:r>
            <a:r>
              <a:rPr lang="en-US" dirty="0" smtClean="0"/>
              <a:t> </a:t>
            </a:r>
            <a:r>
              <a:rPr lang="he-IL" dirty="0" smtClean="0"/>
              <a:t> זה היה נפוץ מאוד ברפואה ההודית ולמעשה זה כמו חליטה/</a:t>
            </a:r>
            <a:r>
              <a:rPr lang="he-IL" dirty="0" err="1" smtClean="0"/>
              <a:t>מרתח</a:t>
            </a:r>
            <a:r>
              <a:rPr lang="he-IL" dirty="0" smtClean="0"/>
              <a:t> של הצמח. </a:t>
            </a:r>
            <a:r>
              <a:rPr lang="he-IL" dirty="0"/>
              <a:t> </a:t>
            </a:r>
            <a:r>
              <a:rPr lang="he-IL" dirty="0" smtClean="0"/>
              <a:t>		          ולכן אם חשקה נפשכם בתמצית מרוכזת חפשו את ריכוז הצמח על התווית!</a:t>
            </a:r>
            <a:endParaRPr lang="en-US" dirty="0" smtClean="0"/>
          </a:p>
        </p:txBody>
      </p:sp>
      <p:sp>
        <p:nvSpPr>
          <p:cNvPr id="3" name="מציין מיקום של מספר שקופית 2"/>
          <p:cNvSpPr>
            <a:spLocks noGrp="1"/>
          </p:cNvSpPr>
          <p:nvPr>
            <p:ph type="sldNum" sz="quarter" idx="12"/>
          </p:nvPr>
        </p:nvSpPr>
        <p:spPr/>
        <p:txBody>
          <a:bodyPr/>
          <a:lstStyle/>
          <a:p>
            <a:fld id="{ECC9475C-8DC7-437A-A148-166DB605CE3C}" type="slidenum">
              <a:rPr lang="he-IL" smtClean="0"/>
              <a:t>21</a:t>
            </a:fld>
            <a:endParaRPr lang="he-IL"/>
          </a:p>
        </p:txBody>
      </p:sp>
      <p:pic>
        <p:nvPicPr>
          <p:cNvPr id="6" name="תמונה 5"/>
          <p:cNvPicPr>
            <a:picLocks noChangeAspect="1"/>
          </p:cNvPicPr>
          <p:nvPr/>
        </p:nvPicPr>
        <p:blipFill>
          <a:blip r:embed="rId2"/>
          <a:stretch>
            <a:fillRect/>
          </a:stretch>
        </p:blipFill>
        <p:spPr>
          <a:xfrm>
            <a:off x="21632" y="25358"/>
            <a:ext cx="1836336" cy="2015902"/>
          </a:xfrm>
          <a:prstGeom prst="rect">
            <a:avLst/>
          </a:prstGeom>
        </p:spPr>
      </p:pic>
    </p:spTree>
    <p:extLst>
      <p:ext uri="{BB962C8B-B14F-4D97-AF65-F5344CB8AC3E}">
        <p14:creationId xmlns:p14="http://schemas.microsoft.com/office/powerpoint/2010/main" val="2869241283"/>
      </p:ext>
    </p:ext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1" name="Rectangle 3"/>
          <p:cNvSpPr>
            <a:spLocks noGrp="1" noChangeArrowheads="1"/>
          </p:cNvSpPr>
          <p:nvPr>
            <p:ph idx="1"/>
          </p:nvPr>
        </p:nvSpPr>
        <p:spPr>
          <a:xfrm>
            <a:off x="330200" y="1917700"/>
            <a:ext cx="11607800" cy="4635500"/>
          </a:xfrm>
        </p:spPr>
        <p:txBody>
          <a:bodyPr/>
          <a:lstStyle/>
          <a:p>
            <a:pPr marL="0" indent="0" eaLnBrk="1" hangingPunct="1">
              <a:buNone/>
              <a:defRPr/>
            </a:pPr>
            <a:r>
              <a:rPr lang="he-IL" b="1" dirty="0" smtClean="0"/>
              <a:t>סירופ - </a:t>
            </a:r>
            <a:r>
              <a:rPr lang="en-US" b="1" dirty="0" smtClean="0"/>
              <a:t>Syrup</a:t>
            </a:r>
            <a:endParaRPr lang="he-IL" dirty="0" smtClean="0"/>
          </a:p>
          <a:p>
            <a:pPr eaLnBrk="1" hangingPunct="1">
              <a:defRPr/>
            </a:pPr>
            <a:r>
              <a:rPr lang="he-IL" dirty="0" smtClean="0"/>
              <a:t>הסירופ מתאים לאנשים שלא יכולים לצרוך אלכוהול (ילדים, נשים בהריון, אלכוהוליסטים וכו') וניתן להפיקו בכמה דרכים.</a:t>
            </a:r>
          </a:p>
          <a:p>
            <a:pPr eaLnBrk="1" hangingPunct="1">
              <a:defRPr/>
            </a:pPr>
            <a:r>
              <a:rPr lang="he-IL" dirty="0" smtClean="0"/>
              <a:t>בעבר נהגו להכין סירופים ע"י תוספת של סוכר לחליטות </a:t>
            </a:r>
            <a:r>
              <a:rPr lang="he-IL" dirty="0" err="1" smtClean="0"/>
              <a:t>ומרתחים</a:t>
            </a:r>
            <a:r>
              <a:rPr lang="he-IL" dirty="0" smtClean="0"/>
              <a:t>. </a:t>
            </a:r>
          </a:p>
          <a:p>
            <a:pPr eaLnBrk="1" hangingPunct="1">
              <a:defRPr/>
            </a:pPr>
            <a:r>
              <a:rPr lang="he-IL" dirty="0" smtClean="0"/>
              <a:t>כיום יותר נפוץ לשלב גליצרין צמחי.</a:t>
            </a:r>
          </a:p>
          <a:p>
            <a:pPr eaLnBrk="1" hangingPunct="1">
              <a:defRPr/>
            </a:pPr>
            <a:r>
              <a:rPr lang="he-IL" dirty="0" smtClean="0"/>
              <a:t>ניתן לנדף את הכוהל מהתמציות הנוזליות (טינקטורות) ולאחר שמנדפים צריך להוסיף ממתיק כלשהו (גם לשימור הסירופ), לדוגמא מולסה, דבש, מייפל, רכז פרי.</a:t>
            </a:r>
          </a:p>
          <a:p>
            <a:pPr eaLnBrk="1" hangingPunct="1">
              <a:defRPr/>
            </a:pPr>
            <a:r>
              <a:rPr lang="he-IL" dirty="0" smtClean="0"/>
              <a:t>תערובת של סירופ עם תמצית כוהלית נקראת </a:t>
            </a:r>
            <a:r>
              <a:rPr lang="he-IL" dirty="0" err="1" smtClean="0"/>
              <a:t>אליקסיר</a:t>
            </a:r>
            <a:r>
              <a:rPr lang="he-IL" dirty="0" smtClean="0"/>
              <a:t> </a:t>
            </a:r>
            <a:r>
              <a:rPr lang="en-US" dirty="0" smtClean="0"/>
              <a:t> .(Elixir)</a:t>
            </a:r>
          </a:p>
        </p:txBody>
      </p:sp>
      <p:sp>
        <p:nvSpPr>
          <p:cNvPr id="3" name="מציין מיקום של מספר שקופית 2"/>
          <p:cNvSpPr>
            <a:spLocks noGrp="1"/>
          </p:cNvSpPr>
          <p:nvPr>
            <p:ph type="sldNum" sz="quarter" idx="12"/>
          </p:nvPr>
        </p:nvSpPr>
        <p:spPr/>
        <p:txBody>
          <a:bodyPr/>
          <a:lstStyle/>
          <a:p>
            <a:fld id="{ECC9475C-8DC7-437A-A148-166DB605CE3C}" type="slidenum">
              <a:rPr lang="he-IL" smtClean="0"/>
              <a:t>22</a:t>
            </a:fld>
            <a:endParaRPr lang="he-IL"/>
          </a:p>
        </p:txBody>
      </p:sp>
      <p:pic>
        <p:nvPicPr>
          <p:cNvPr id="6" name="תמונה 5"/>
          <p:cNvPicPr>
            <a:picLocks noChangeAspect="1"/>
          </p:cNvPicPr>
          <p:nvPr/>
        </p:nvPicPr>
        <p:blipFill>
          <a:blip r:embed="rId2"/>
          <a:stretch>
            <a:fillRect/>
          </a:stretch>
        </p:blipFill>
        <p:spPr>
          <a:xfrm>
            <a:off x="21632" y="25358"/>
            <a:ext cx="1836336" cy="2015902"/>
          </a:xfrm>
          <a:prstGeom prst="rect">
            <a:avLst/>
          </a:prstGeom>
        </p:spPr>
      </p:pic>
    </p:spTree>
    <p:extLst>
      <p:ext uri="{BB962C8B-B14F-4D97-AF65-F5344CB8AC3E}">
        <p14:creationId xmlns:p14="http://schemas.microsoft.com/office/powerpoint/2010/main" val="2723270297"/>
      </p:ext>
    </p:ext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5" name="Rectangle 3"/>
          <p:cNvSpPr>
            <a:spLocks noGrp="1" noChangeArrowheads="1"/>
          </p:cNvSpPr>
          <p:nvPr>
            <p:ph idx="1"/>
          </p:nvPr>
        </p:nvSpPr>
        <p:spPr>
          <a:xfrm>
            <a:off x="139700" y="2053960"/>
            <a:ext cx="11734800" cy="4667515"/>
          </a:xfrm>
        </p:spPr>
        <p:txBody>
          <a:bodyPr>
            <a:normAutofit fontScale="92500" lnSpcReduction="10000"/>
          </a:bodyPr>
          <a:lstStyle/>
          <a:p>
            <a:pPr eaLnBrk="1" hangingPunct="1">
              <a:defRPr/>
            </a:pPr>
            <a:r>
              <a:rPr lang="he-IL" b="1" dirty="0" smtClean="0"/>
              <a:t>מצרכים:</a:t>
            </a:r>
          </a:p>
          <a:p>
            <a:pPr eaLnBrk="1" hangingPunct="1">
              <a:defRPr/>
            </a:pPr>
            <a:r>
              <a:rPr lang="he-IL" dirty="0" smtClean="0"/>
              <a:t>330 גרם פירות </a:t>
            </a:r>
            <a:r>
              <a:rPr lang="he-IL" dirty="0" err="1" smtClean="0"/>
              <a:t>סמבוק</a:t>
            </a:r>
            <a:r>
              <a:rPr lang="he-IL" dirty="0" smtClean="0"/>
              <a:t> שחור.</a:t>
            </a:r>
          </a:p>
          <a:p>
            <a:pPr eaLnBrk="1" hangingPunct="1">
              <a:defRPr/>
            </a:pPr>
            <a:r>
              <a:rPr lang="he-IL" dirty="0" smtClean="0"/>
              <a:t>500 מ"ל גליצרין צמחי.</a:t>
            </a:r>
          </a:p>
          <a:p>
            <a:pPr eaLnBrk="1" hangingPunct="1">
              <a:defRPr/>
            </a:pPr>
            <a:r>
              <a:rPr lang="he-IL" dirty="0" smtClean="0"/>
              <a:t>700 מ"ל מים נקיים.</a:t>
            </a:r>
          </a:p>
          <a:p>
            <a:pPr>
              <a:defRPr/>
            </a:pPr>
            <a:r>
              <a:rPr lang="he-IL" dirty="0" smtClean="0"/>
              <a:t>מוזגים לסיר את המים ומביאים לרתיחה. מנמיכים את האש ומוסיפים את הפירות </a:t>
            </a:r>
            <a:r>
              <a:rPr lang="he-IL" dirty="0" err="1" smtClean="0"/>
              <a:t>סמבוק</a:t>
            </a:r>
            <a:r>
              <a:rPr lang="he-IL" dirty="0" smtClean="0"/>
              <a:t>, מבשלים אותם על אש קטנה </a:t>
            </a:r>
            <a:r>
              <a:rPr lang="he-IL" dirty="0" smtClean="0"/>
              <a:t>15 </a:t>
            </a:r>
            <a:r>
              <a:rPr lang="he-IL" dirty="0" smtClean="0"/>
              <a:t>דקות עם מכסה סגור. לאחר מכן </a:t>
            </a:r>
            <a:r>
              <a:rPr lang="he-IL" dirty="0"/>
              <a:t>לכבות את האש להמתין שיתקרר </a:t>
            </a:r>
            <a:r>
              <a:rPr lang="he-IL" dirty="0" smtClean="0"/>
              <a:t>מעט ולסנן </a:t>
            </a:r>
            <a:r>
              <a:rPr lang="he-IL" dirty="0"/>
              <a:t>את </a:t>
            </a:r>
            <a:r>
              <a:rPr lang="he-IL" dirty="0" smtClean="0"/>
              <a:t>הפירות (בד </a:t>
            </a:r>
            <a:r>
              <a:rPr lang="he-IL" dirty="0" smtClean="0"/>
              <a:t>גזה/חיתול בד), </a:t>
            </a:r>
            <a:r>
              <a:rPr lang="he-IL" dirty="0" smtClean="0"/>
              <a:t>לאחר הסינון להוסיף את הגליצרין לסיר תוך כדי בחישה. לאחר מכן מאחסנים </a:t>
            </a:r>
            <a:r>
              <a:rPr lang="he-IL" dirty="0" smtClean="0"/>
              <a:t>במקרר (טוב לשימוש כשנה בקירור).</a:t>
            </a:r>
            <a:endParaRPr lang="he-IL" dirty="0" smtClean="0"/>
          </a:p>
          <a:p>
            <a:pPr eaLnBrk="1" hangingPunct="1">
              <a:defRPr/>
            </a:pPr>
            <a:r>
              <a:rPr lang="he-IL" dirty="0" smtClean="0"/>
              <a:t>לסירופ זה ניתן (אם מעוניינים) להוסיף גם תמציות ושמנים אתריים אחרים.</a:t>
            </a:r>
          </a:p>
          <a:p>
            <a:pPr eaLnBrk="1" hangingPunct="1">
              <a:defRPr/>
            </a:pPr>
            <a:r>
              <a:rPr lang="he-IL" dirty="0" smtClean="0"/>
              <a:t>סירופים משמשים בעיקר לטיפול בילדים מכיוון שהסירופ עצמו מסווה את הטעם של הצמחים.</a:t>
            </a:r>
          </a:p>
        </p:txBody>
      </p:sp>
      <p:sp>
        <p:nvSpPr>
          <p:cNvPr id="3" name="מציין מיקום של מספר שקופית 2"/>
          <p:cNvSpPr>
            <a:spLocks noGrp="1"/>
          </p:cNvSpPr>
          <p:nvPr>
            <p:ph type="sldNum" sz="quarter" idx="12"/>
          </p:nvPr>
        </p:nvSpPr>
        <p:spPr/>
        <p:txBody>
          <a:bodyPr/>
          <a:lstStyle/>
          <a:p>
            <a:fld id="{ECC9475C-8DC7-437A-A148-166DB605CE3C}" type="slidenum">
              <a:rPr lang="he-IL" smtClean="0"/>
              <a:t>23</a:t>
            </a:fld>
            <a:endParaRPr lang="he-IL"/>
          </a:p>
        </p:txBody>
      </p:sp>
      <p:pic>
        <p:nvPicPr>
          <p:cNvPr id="11266" name="Picture 2" descr="תוצאת תמונה עבור סמבוק שחור פירות"/>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09889" y="2953"/>
            <a:ext cx="3082111" cy="205100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3022600" y="419100"/>
            <a:ext cx="5842000" cy="1200329"/>
          </a:xfrm>
          <a:prstGeom prst="rect">
            <a:avLst/>
          </a:prstGeom>
          <a:noFill/>
        </p:spPr>
        <p:txBody>
          <a:bodyPr wrap="square" rtlCol="1">
            <a:spAutoFit/>
          </a:bodyPr>
          <a:lstStyle/>
          <a:p>
            <a:pPr algn="ctr"/>
            <a:r>
              <a:rPr lang="he-IL" sz="3600" b="1" dirty="0" smtClean="0"/>
              <a:t>הכנת </a:t>
            </a:r>
            <a:r>
              <a:rPr lang="he-IL" sz="3600" b="1" dirty="0"/>
              <a:t>1 ליטר של סירופ </a:t>
            </a:r>
            <a:r>
              <a:rPr lang="he-IL" sz="3600" b="1" dirty="0" err="1"/>
              <a:t>סמבוק</a:t>
            </a:r>
            <a:r>
              <a:rPr lang="he-IL" sz="3600" b="1" dirty="0"/>
              <a:t> שחור ביתי בריכוז </a:t>
            </a:r>
            <a:r>
              <a:rPr lang="he-IL" sz="3600" b="1" dirty="0" smtClean="0"/>
              <a:t>1:3</a:t>
            </a:r>
            <a:endParaRPr lang="he-IL" sz="3600" b="1" dirty="0"/>
          </a:p>
        </p:txBody>
      </p:sp>
      <p:pic>
        <p:nvPicPr>
          <p:cNvPr id="7" name="תמונה 6"/>
          <p:cNvPicPr>
            <a:picLocks noChangeAspect="1"/>
          </p:cNvPicPr>
          <p:nvPr/>
        </p:nvPicPr>
        <p:blipFill>
          <a:blip r:embed="rId3"/>
          <a:stretch>
            <a:fillRect/>
          </a:stretch>
        </p:blipFill>
        <p:spPr>
          <a:xfrm>
            <a:off x="21632" y="25358"/>
            <a:ext cx="1836336" cy="2015902"/>
          </a:xfrm>
          <a:prstGeom prst="rect">
            <a:avLst/>
          </a:prstGeom>
        </p:spPr>
      </p:pic>
    </p:spTree>
    <p:extLst>
      <p:ext uri="{BB962C8B-B14F-4D97-AF65-F5344CB8AC3E}">
        <p14:creationId xmlns:p14="http://schemas.microsoft.com/office/powerpoint/2010/main" val="2174286379"/>
      </p:ext>
    </p:extLst>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1" name="Rectangle 3"/>
          <p:cNvSpPr>
            <a:spLocks noGrp="1" noChangeArrowheads="1"/>
          </p:cNvSpPr>
          <p:nvPr>
            <p:ph idx="1"/>
          </p:nvPr>
        </p:nvSpPr>
        <p:spPr>
          <a:xfrm>
            <a:off x="330200" y="1981200"/>
            <a:ext cx="11722100" cy="4740275"/>
          </a:xfrm>
        </p:spPr>
        <p:txBody>
          <a:bodyPr/>
          <a:lstStyle/>
          <a:p>
            <a:pPr eaLnBrk="1" hangingPunct="1">
              <a:defRPr/>
            </a:pPr>
            <a:r>
              <a:rPr lang="he-IL" b="1" u="sng" dirty="0" smtClean="0"/>
              <a:t>תכשירים לשימוש חיצוני </a:t>
            </a:r>
            <a:r>
              <a:rPr lang="he-IL" b="1" dirty="0" smtClean="0"/>
              <a:t>- </a:t>
            </a:r>
            <a:r>
              <a:rPr lang="he-IL" dirty="0" smtClean="0"/>
              <a:t>כאן אנו מוצאים מגוון של אופני שימוש הכוללים: משחות, קרמים, ג'ל, נרות, טיפות אוזניים, קומפרסים, שמנים לעיסוי ועוד.</a:t>
            </a:r>
          </a:p>
          <a:p>
            <a:pPr eaLnBrk="1" hangingPunct="1">
              <a:defRPr/>
            </a:pPr>
            <a:r>
              <a:rPr lang="he-IL" dirty="0" smtClean="0"/>
              <a:t>ככלל, מטרת היישום החיצוני הנה להביא במגע עם העור או פתחי הגוף הנגישים את החומר הצמחי הרפואי והבחירה באופן היישום או בבסיס בו ישולבו הצמחים תלויה בנוחות השימוש והצרכים היישומיים. לדוגמה: בטיפול בטחורים חיצוניים נשתמש במשחה, בעוד שבטיפול בטחורים פנימיים נעדיף להשתמש בנרות. לטיפול באקנה בפנים נעדיף פורמט של קרם הנספג בקלות בעוד שבטיפול בכאבי גב תחתון נשתמש לעתים במשחת </a:t>
            </a:r>
            <a:r>
              <a:rPr lang="he-IL" dirty="0" err="1" smtClean="0"/>
              <a:t>קפסיקום</a:t>
            </a:r>
            <a:r>
              <a:rPr lang="he-IL" dirty="0" smtClean="0"/>
              <a:t> כאשר המטרה היא שהחומר יישאר על העור ופעילותו תהיה ממושכת.</a:t>
            </a:r>
          </a:p>
          <a:p>
            <a:pPr eaLnBrk="1" hangingPunct="1">
              <a:defRPr/>
            </a:pPr>
            <a:r>
              <a:rPr lang="he-IL" dirty="0" smtClean="0"/>
              <a:t>על כל זה ועוד בהמשך הלימודים </a:t>
            </a:r>
            <a:r>
              <a:rPr lang="he-IL" dirty="0" smtClean="0">
                <a:sym typeface="Wingdings" panose="05000000000000000000" pitchFamily="2" charset="2"/>
              </a:rPr>
              <a:t></a:t>
            </a:r>
            <a:endParaRPr lang="en-US" dirty="0" smtClean="0"/>
          </a:p>
        </p:txBody>
      </p:sp>
      <p:sp>
        <p:nvSpPr>
          <p:cNvPr id="3" name="מציין מיקום של מספר שקופית 2"/>
          <p:cNvSpPr>
            <a:spLocks noGrp="1"/>
          </p:cNvSpPr>
          <p:nvPr>
            <p:ph type="sldNum" sz="quarter" idx="12"/>
          </p:nvPr>
        </p:nvSpPr>
        <p:spPr/>
        <p:txBody>
          <a:bodyPr/>
          <a:lstStyle/>
          <a:p>
            <a:fld id="{ECC9475C-8DC7-437A-A148-166DB605CE3C}" type="slidenum">
              <a:rPr lang="he-IL" smtClean="0"/>
              <a:t>24</a:t>
            </a:fld>
            <a:endParaRPr lang="he-IL"/>
          </a:p>
        </p:txBody>
      </p:sp>
      <p:pic>
        <p:nvPicPr>
          <p:cNvPr id="6" name="תמונה 5"/>
          <p:cNvPicPr>
            <a:picLocks noChangeAspect="1"/>
          </p:cNvPicPr>
          <p:nvPr/>
        </p:nvPicPr>
        <p:blipFill>
          <a:blip r:embed="rId2"/>
          <a:stretch>
            <a:fillRect/>
          </a:stretch>
        </p:blipFill>
        <p:spPr>
          <a:xfrm>
            <a:off x="21632" y="25358"/>
            <a:ext cx="1836336" cy="2015902"/>
          </a:xfrm>
          <a:prstGeom prst="rect">
            <a:avLst/>
          </a:prstGeom>
        </p:spPr>
      </p:pic>
    </p:spTree>
    <p:extLst>
      <p:ext uri="{BB962C8B-B14F-4D97-AF65-F5344CB8AC3E}">
        <p14:creationId xmlns:p14="http://schemas.microsoft.com/office/powerpoint/2010/main" val="2840166024"/>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7911</TotalTime>
  <Words>2331</Words>
  <Application>Microsoft Office PowerPoint</Application>
  <PresentationFormat>מסך רחב</PresentationFormat>
  <Paragraphs>162</Paragraphs>
  <Slides>24</Slides>
  <Notes>3</Notes>
  <HiddenSlides>0</HiddenSlides>
  <MMClips>0</MMClips>
  <ScaleCrop>false</ScaleCrop>
  <HeadingPairs>
    <vt:vector size="6" baseType="variant">
      <vt:variant>
        <vt:lpstr>גופנים בשימוש</vt:lpstr>
      </vt:variant>
      <vt:variant>
        <vt:i4>5</vt:i4>
      </vt:variant>
      <vt:variant>
        <vt:lpstr>ערכת נושא</vt:lpstr>
      </vt:variant>
      <vt:variant>
        <vt:i4>1</vt:i4>
      </vt:variant>
      <vt:variant>
        <vt:lpstr>כותרות שקופיות</vt:lpstr>
      </vt:variant>
      <vt:variant>
        <vt:i4>24</vt:i4>
      </vt:variant>
    </vt:vector>
  </HeadingPairs>
  <TitlesOfParts>
    <vt:vector size="30" baseType="lpstr">
      <vt:lpstr>Arial</vt:lpstr>
      <vt:lpstr>Calibri</vt:lpstr>
      <vt:lpstr>Calibri Light</vt:lpstr>
      <vt:lpstr>Times New Roman</vt:lpstr>
      <vt:lpstr>Wingdings</vt:lpstr>
      <vt:lpstr>ערכת נושא Office</vt:lpstr>
      <vt:lpstr>              </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Ginkgo biloba - Dry Extract  5:1 </vt:lpstr>
      <vt:lpstr>מצגת של PowerPoint</vt:lpstr>
      <vt:lpstr>מצגת של PowerPoint</vt:lpstr>
      <vt:lpstr>מצגת של PowerPoint</vt:lpstr>
      <vt:lpstr>מצגת של PowerPoint</vt:lpstr>
      <vt:lpstr>מצגת של PowerPoint</vt:lpstr>
    </vt:vector>
  </TitlesOfParts>
  <Company>Windows User</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User</dc:creator>
  <cp:lastModifiedBy>User</cp:lastModifiedBy>
  <cp:revision>52</cp:revision>
  <dcterms:created xsi:type="dcterms:W3CDTF">2017-02-20T10:33:51Z</dcterms:created>
  <dcterms:modified xsi:type="dcterms:W3CDTF">2022-01-03T08:58:21Z</dcterms:modified>
</cp:coreProperties>
</file>