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notesMasterIdLst>
    <p:notesMasterId r:id="rId26"/>
  </p:notesMasterIdLst>
  <p:sldIdLst>
    <p:sldId id="258" r:id="rId2"/>
    <p:sldId id="280" r:id="rId3"/>
    <p:sldId id="274" r:id="rId4"/>
    <p:sldId id="275" r:id="rId5"/>
    <p:sldId id="276" r:id="rId6"/>
    <p:sldId id="277" r:id="rId7"/>
    <p:sldId id="278" r:id="rId8"/>
    <p:sldId id="279" r:id="rId9"/>
    <p:sldId id="281"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Lst>
  <p:sldSz cx="12192000" cy="6858000"/>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5000" autoAdjust="0"/>
    <p:restoredTop sz="94660"/>
  </p:normalViewPr>
  <p:slideViewPr>
    <p:cSldViewPr snapToGrid="0">
      <p:cViewPr varScale="1">
        <p:scale>
          <a:sx n="76" d="100"/>
          <a:sy n="76" d="100"/>
        </p:scale>
        <p:origin x="540"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4F08B556-DDFD-45D7-B9DC-03E2A0ACAA29}" type="datetimeFigureOut">
              <a:rPr lang="he-IL" smtClean="0"/>
              <a:t>ז'/כסלו/תשפ"ב</a:t>
            </a:fld>
            <a:endParaRPr lang="he-IL"/>
          </a:p>
        </p:txBody>
      </p:sp>
      <p:sp>
        <p:nvSpPr>
          <p:cNvPr id="4" name="מציין מיקום של תמונת שקופית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he-IL"/>
          </a:p>
        </p:txBody>
      </p:sp>
      <p:sp>
        <p:nvSpPr>
          <p:cNvPr id="5" name="מציין מיקום של הערו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6" name="מציין מיקום של כותרת תחתונה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he-IL"/>
          </a:p>
        </p:txBody>
      </p:sp>
      <p:sp>
        <p:nvSpPr>
          <p:cNvPr id="7" name="מציין מיקום של מספר שקופית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B5BA6A30-D0D7-43B9-A49E-F5D984B18E7D}" type="slidenum">
              <a:rPr lang="he-IL" smtClean="0"/>
              <a:t>‹#›</a:t>
            </a:fld>
            <a:endParaRPr lang="he-IL"/>
          </a:p>
        </p:txBody>
      </p:sp>
    </p:spTree>
    <p:extLst>
      <p:ext uri="{BB962C8B-B14F-4D97-AF65-F5344CB8AC3E}">
        <p14:creationId xmlns:p14="http://schemas.microsoft.com/office/powerpoint/2010/main" val="3896266521"/>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normAutofit/>
          </a:bodyPr>
          <a:lstStyle/>
          <a:p>
            <a:endParaRPr lang="he-IL"/>
          </a:p>
        </p:txBody>
      </p:sp>
      <p:sp>
        <p:nvSpPr>
          <p:cNvPr id="4" name="מציין מיקום של מספר שקופית 3"/>
          <p:cNvSpPr>
            <a:spLocks noGrp="1"/>
          </p:cNvSpPr>
          <p:nvPr>
            <p:ph type="sldNum" sz="quarter" idx="10"/>
          </p:nvPr>
        </p:nvSpPr>
        <p:spPr/>
        <p:txBody>
          <a:bodyPr/>
          <a:lstStyle/>
          <a:p>
            <a:fld id="{F508E0E9-FA74-483B-A54C-F41AA7E7E611}" type="slidenum">
              <a:rPr lang="he-IL" smtClean="0">
                <a:solidFill>
                  <a:prstClr val="black"/>
                </a:solidFill>
              </a:rPr>
              <a:pPr/>
              <a:t>1</a:t>
            </a:fld>
            <a:endParaRPr lang="he-IL">
              <a:solidFill>
                <a:prstClr val="black"/>
              </a:solidFill>
            </a:endParaRPr>
          </a:p>
        </p:txBody>
      </p:sp>
      <p:sp>
        <p:nvSpPr>
          <p:cNvPr id="5" name="מציין מיקום של תאריך 4"/>
          <p:cNvSpPr>
            <a:spLocks noGrp="1"/>
          </p:cNvSpPr>
          <p:nvPr>
            <p:ph type="dt" idx="11"/>
          </p:nvPr>
        </p:nvSpPr>
        <p:spPr/>
        <p:txBody>
          <a:bodyPr/>
          <a:lstStyle/>
          <a:p>
            <a:endParaRPr lang="he-IL">
              <a:solidFill>
                <a:prstClr val="black"/>
              </a:solidFill>
            </a:endParaRPr>
          </a:p>
        </p:txBody>
      </p:sp>
    </p:spTree>
    <p:extLst>
      <p:ext uri="{BB962C8B-B14F-4D97-AF65-F5344CB8AC3E}">
        <p14:creationId xmlns:p14="http://schemas.microsoft.com/office/powerpoint/2010/main" val="32023097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10"/>
          </p:nvPr>
        </p:nvSpPr>
        <p:spPr/>
        <p:txBody>
          <a:bodyPr/>
          <a:lstStyle/>
          <a:p>
            <a:fld id="{B5BA6A30-D0D7-43B9-A49E-F5D984B18E7D}" type="slidenum">
              <a:rPr lang="he-IL" smtClean="0"/>
              <a:t>11</a:t>
            </a:fld>
            <a:endParaRPr lang="he-IL"/>
          </a:p>
        </p:txBody>
      </p:sp>
    </p:spTree>
    <p:extLst>
      <p:ext uri="{BB962C8B-B14F-4D97-AF65-F5344CB8AC3E}">
        <p14:creationId xmlns:p14="http://schemas.microsoft.com/office/powerpoint/2010/main" val="41310251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10"/>
          </p:nvPr>
        </p:nvSpPr>
        <p:spPr/>
        <p:txBody>
          <a:bodyPr/>
          <a:lstStyle/>
          <a:p>
            <a:fld id="{B5BA6A30-D0D7-43B9-A49E-F5D984B18E7D}" type="slidenum">
              <a:rPr lang="he-IL" smtClean="0"/>
              <a:t>12</a:t>
            </a:fld>
            <a:endParaRPr lang="he-IL"/>
          </a:p>
        </p:txBody>
      </p:sp>
    </p:spTree>
    <p:extLst>
      <p:ext uri="{BB962C8B-B14F-4D97-AF65-F5344CB8AC3E}">
        <p14:creationId xmlns:p14="http://schemas.microsoft.com/office/powerpoint/2010/main" val="42099933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10"/>
          </p:nvPr>
        </p:nvSpPr>
        <p:spPr/>
        <p:txBody>
          <a:bodyPr/>
          <a:lstStyle/>
          <a:p>
            <a:fld id="{B5BA6A30-D0D7-43B9-A49E-F5D984B18E7D}" type="slidenum">
              <a:rPr lang="he-IL" smtClean="0"/>
              <a:t>13</a:t>
            </a:fld>
            <a:endParaRPr lang="he-IL"/>
          </a:p>
        </p:txBody>
      </p:sp>
    </p:spTree>
    <p:extLst>
      <p:ext uri="{BB962C8B-B14F-4D97-AF65-F5344CB8AC3E}">
        <p14:creationId xmlns:p14="http://schemas.microsoft.com/office/powerpoint/2010/main" val="29448713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10"/>
          </p:nvPr>
        </p:nvSpPr>
        <p:spPr/>
        <p:txBody>
          <a:bodyPr/>
          <a:lstStyle/>
          <a:p>
            <a:fld id="{B5BA6A30-D0D7-43B9-A49E-F5D984B18E7D}" type="slidenum">
              <a:rPr lang="he-IL" smtClean="0"/>
              <a:t>14</a:t>
            </a:fld>
            <a:endParaRPr lang="he-IL"/>
          </a:p>
        </p:txBody>
      </p:sp>
    </p:spTree>
    <p:extLst>
      <p:ext uri="{BB962C8B-B14F-4D97-AF65-F5344CB8AC3E}">
        <p14:creationId xmlns:p14="http://schemas.microsoft.com/office/powerpoint/2010/main" val="20975638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10"/>
          </p:nvPr>
        </p:nvSpPr>
        <p:spPr/>
        <p:txBody>
          <a:bodyPr/>
          <a:lstStyle/>
          <a:p>
            <a:fld id="{B5BA6A30-D0D7-43B9-A49E-F5D984B18E7D}" type="slidenum">
              <a:rPr lang="he-IL" smtClean="0"/>
              <a:t>15</a:t>
            </a:fld>
            <a:endParaRPr lang="he-IL"/>
          </a:p>
        </p:txBody>
      </p:sp>
    </p:spTree>
    <p:extLst>
      <p:ext uri="{BB962C8B-B14F-4D97-AF65-F5344CB8AC3E}">
        <p14:creationId xmlns:p14="http://schemas.microsoft.com/office/powerpoint/2010/main" val="19549912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10"/>
          </p:nvPr>
        </p:nvSpPr>
        <p:spPr/>
        <p:txBody>
          <a:bodyPr/>
          <a:lstStyle/>
          <a:p>
            <a:fld id="{B5BA6A30-D0D7-43B9-A49E-F5D984B18E7D}" type="slidenum">
              <a:rPr lang="he-IL" smtClean="0"/>
              <a:t>16</a:t>
            </a:fld>
            <a:endParaRPr lang="he-IL"/>
          </a:p>
        </p:txBody>
      </p:sp>
    </p:spTree>
    <p:extLst>
      <p:ext uri="{BB962C8B-B14F-4D97-AF65-F5344CB8AC3E}">
        <p14:creationId xmlns:p14="http://schemas.microsoft.com/office/powerpoint/2010/main" val="1739889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10"/>
          </p:nvPr>
        </p:nvSpPr>
        <p:spPr/>
        <p:txBody>
          <a:bodyPr/>
          <a:lstStyle/>
          <a:p>
            <a:fld id="{B5BA6A30-D0D7-43B9-A49E-F5D984B18E7D}" type="slidenum">
              <a:rPr lang="he-IL" smtClean="0"/>
              <a:t>17</a:t>
            </a:fld>
            <a:endParaRPr lang="he-IL"/>
          </a:p>
        </p:txBody>
      </p:sp>
    </p:spTree>
    <p:extLst>
      <p:ext uri="{BB962C8B-B14F-4D97-AF65-F5344CB8AC3E}">
        <p14:creationId xmlns:p14="http://schemas.microsoft.com/office/powerpoint/2010/main" val="39678954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10"/>
          </p:nvPr>
        </p:nvSpPr>
        <p:spPr/>
        <p:txBody>
          <a:bodyPr/>
          <a:lstStyle/>
          <a:p>
            <a:fld id="{B5BA6A30-D0D7-43B9-A49E-F5D984B18E7D}" type="slidenum">
              <a:rPr lang="he-IL" smtClean="0"/>
              <a:t>18</a:t>
            </a:fld>
            <a:endParaRPr lang="he-IL"/>
          </a:p>
        </p:txBody>
      </p:sp>
    </p:spTree>
    <p:extLst>
      <p:ext uri="{BB962C8B-B14F-4D97-AF65-F5344CB8AC3E}">
        <p14:creationId xmlns:p14="http://schemas.microsoft.com/office/powerpoint/2010/main" val="14568556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10"/>
          </p:nvPr>
        </p:nvSpPr>
        <p:spPr/>
        <p:txBody>
          <a:bodyPr/>
          <a:lstStyle/>
          <a:p>
            <a:fld id="{B5BA6A30-D0D7-43B9-A49E-F5D984B18E7D}" type="slidenum">
              <a:rPr lang="he-IL" smtClean="0"/>
              <a:t>19</a:t>
            </a:fld>
            <a:endParaRPr lang="he-IL"/>
          </a:p>
        </p:txBody>
      </p:sp>
    </p:spTree>
    <p:extLst>
      <p:ext uri="{BB962C8B-B14F-4D97-AF65-F5344CB8AC3E}">
        <p14:creationId xmlns:p14="http://schemas.microsoft.com/office/powerpoint/2010/main" val="33284144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10"/>
          </p:nvPr>
        </p:nvSpPr>
        <p:spPr/>
        <p:txBody>
          <a:bodyPr/>
          <a:lstStyle/>
          <a:p>
            <a:fld id="{B5BA6A30-D0D7-43B9-A49E-F5D984B18E7D}" type="slidenum">
              <a:rPr lang="he-IL" smtClean="0"/>
              <a:t>20</a:t>
            </a:fld>
            <a:endParaRPr lang="he-IL"/>
          </a:p>
        </p:txBody>
      </p:sp>
    </p:spTree>
    <p:extLst>
      <p:ext uri="{BB962C8B-B14F-4D97-AF65-F5344CB8AC3E}">
        <p14:creationId xmlns:p14="http://schemas.microsoft.com/office/powerpoint/2010/main" val="37723499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10"/>
          </p:nvPr>
        </p:nvSpPr>
        <p:spPr/>
        <p:txBody>
          <a:bodyPr/>
          <a:lstStyle/>
          <a:p>
            <a:fld id="{B5BA6A30-D0D7-43B9-A49E-F5D984B18E7D}" type="slidenum">
              <a:rPr lang="he-IL" smtClean="0"/>
              <a:t>21</a:t>
            </a:fld>
            <a:endParaRPr lang="he-IL"/>
          </a:p>
        </p:txBody>
      </p:sp>
    </p:spTree>
    <p:extLst>
      <p:ext uri="{BB962C8B-B14F-4D97-AF65-F5344CB8AC3E}">
        <p14:creationId xmlns:p14="http://schemas.microsoft.com/office/powerpoint/2010/main" val="10806008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10"/>
          </p:nvPr>
        </p:nvSpPr>
        <p:spPr/>
        <p:txBody>
          <a:bodyPr/>
          <a:lstStyle/>
          <a:p>
            <a:fld id="{B5BA6A30-D0D7-43B9-A49E-F5D984B18E7D}" type="slidenum">
              <a:rPr lang="he-IL" smtClean="0"/>
              <a:t>22</a:t>
            </a:fld>
            <a:endParaRPr lang="he-IL"/>
          </a:p>
        </p:txBody>
      </p:sp>
    </p:spTree>
    <p:extLst>
      <p:ext uri="{BB962C8B-B14F-4D97-AF65-F5344CB8AC3E}">
        <p14:creationId xmlns:p14="http://schemas.microsoft.com/office/powerpoint/2010/main" val="8368178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10"/>
          </p:nvPr>
        </p:nvSpPr>
        <p:spPr/>
        <p:txBody>
          <a:bodyPr/>
          <a:lstStyle/>
          <a:p>
            <a:fld id="{B5BA6A30-D0D7-43B9-A49E-F5D984B18E7D}" type="slidenum">
              <a:rPr lang="he-IL" smtClean="0"/>
              <a:t>23</a:t>
            </a:fld>
            <a:endParaRPr lang="he-IL"/>
          </a:p>
        </p:txBody>
      </p:sp>
    </p:spTree>
    <p:extLst>
      <p:ext uri="{BB962C8B-B14F-4D97-AF65-F5344CB8AC3E}">
        <p14:creationId xmlns:p14="http://schemas.microsoft.com/office/powerpoint/2010/main" val="35345714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10"/>
          </p:nvPr>
        </p:nvSpPr>
        <p:spPr/>
        <p:txBody>
          <a:bodyPr/>
          <a:lstStyle/>
          <a:p>
            <a:fld id="{B5BA6A30-D0D7-43B9-A49E-F5D984B18E7D}" type="slidenum">
              <a:rPr lang="he-IL" smtClean="0"/>
              <a:t>24</a:t>
            </a:fld>
            <a:endParaRPr lang="he-IL"/>
          </a:p>
        </p:txBody>
      </p:sp>
    </p:spTree>
    <p:extLst>
      <p:ext uri="{BB962C8B-B14F-4D97-AF65-F5344CB8AC3E}">
        <p14:creationId xmlns:p14="http://schemas.microsoft.com/office/powerpoint/2010/main" val="36431800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p:cNvSpPr>
            <a:spLocks noGrp="1"/>
          </p:cNvSpPr>
          <p:nvPr>
            <p:ph type="ctrTitle"/>
          </p:nvPr>
        </p:nvSpPr>
        <p:spPr>
          <a:xfrm>
            <a:off x="914400" y="2130426"/>
            <a:ext cx="10363200" cy="1470025"/>
          </a:xfrm>
        </p:spPr>
        <p:txBody>
          <a:bodyPr/>
          <a:lstStyle/>
          <a:p>
            <a:r>
              <a:rPr lang="he-IL" smtClean="0"/>
              <a:t>לחץ כדי לערוך סגנון כותרת של תבנית בסיס</a:t>
            </a:r>
            <a:endParaRPr lang="he-IL"/>
          </a:p>
        </p:txBody>
      </p:sp>
      <p:sp>
        <p:nvSpPr>
          <p:cNvPr id="3" name="כותרת משנה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smtClean="0"/>
              <a:t>לחץ כדי לערוך סגנון כותרת משנה של תבנית בסיס</a:t>
            </a:r>
            <a:endParaRPr lang="he-IL"/>
          </a:p>
        </p:txBody>
      </p:sp>
      <p:sp>
        <p:nvSpPr>
          <p:cNvPr id="4" name="מציין מיקום של תאריך 3"/>
          <p:cNvSpPr>
            <a:spLocks noGrp="1"/>
          </p:cNvSpPr>
          <p:nvPr>
            <p:ph type="dt" sz="half" idx="10"/>
          </p:nvPr>
        </p:nvSpPr>
        <p:spPr/>
        <p:txBody>
          <a:bodyPr/>
          <a:lstStyle/>
          <a:p>
            <a:fld id="{D3161030-0C40-4AC0-87E2-89AEF169CAA3}" type="datetime8">
              <a:rPr lang="he-IL" smtClean="0">
                <a:solidFill>
                  <a:prstClr val="black">
                    <a:tint val="75000"/>
                  </a:prstClr>
                </a:solidFill>
              </a:rPr>
              <a:t>11 נובמבר 21</a:t>
            </a:fld>
            <a:endParaRPr lang="he-IL">
              <a:solidFill>
                <a:prstClr val="black">
                  <a:tint val="75000"/>
                </a:prstClr>
              </a:solidFill>
            </a:endParaRPr>
          </a:p>
        </p:txBody>
      </p:sp>
      <p:sp>
        <p:nvSpPr>
          <p:cNvPr id="5" name="מציין מיקום של כותרת תחתונה 4"/>
          <p:cNvSpPr>
            <a:spLocks noGrp="1"/>
          </p:cNvSpPr>
          <p:nvPr>
            <p:ph type="ftr" sz="quarter" idx="11"/>
          </p:nvPr>
        </p:nvSpPr>
        <p:spPr/>
        <p:txBody>
          <a:bodyPr/>
          <a:lstStyle/>
          <a:p>
            <a:endParaRPr lang="he-IL">
              <a:solidFill>
                <a:prstClr val="black">
                  <a:tint val="75000"/>
                </a:prstClr>
              </a:solidFill>
            </a:endParaRPr>
          </a:p>
        </p:txBody>
      </p:sp>
      <p:sp>
        <p:nvSpPr>
          <p:cNvPr id="6" name="מציין מיקום של מספר שקופית 5"/>
          <p:cNvSpPr>
            <a:spLocks noGrp="1"/>
          </p:cNvSpPr>
          <p:nvPr>
            <p:ph type="sldNum" sz="quarter" idx="12"/>
          </p:nvPr>
        </p:nvSpPr>
        <p:spPr/>
        <p:txBody>
          <a:bodyPr/>
          <a:lstStyle/>
          <a:p>
            <a:fld id="{F3547044-B0D3-407C-B595-E5729399FC42}" type="slidenum">
              <a:rPr lang="he-IL" smtClean="0">
                <a:solidFill>
                  <a:prstClr val="black">
                    <a:tint val="75000"/>
                  </a:prstClr>
                </a:solidFill>
              </a:rPr>
              <a:pPr/>
              <a:t>‹#›</a:t>
            </a:fld>
            <a:endParaRPr lang="he-IL">
              <a:solidFill>
                <a:prstClr val="black">
                  <a:tint val="75000"/>
                </a:prstClr>
              </a:solidFill>
            </a:endParaRPr>
          </a:p>
        </p:txBody>
      </p:sp>
    </p:spTree>
    <p:extLst>
      <p:ext uri="{BB962C8B-B14F-4D97-AF65-F5344CB8AC3E}">
        <p14:creationId xmlns:p14="http://schemas.microsoft.com/office/powerpoint/2010/main" val="7715770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תוכן 2"/>
          <p:cNvSpPr>
            <a:spLocks noGrp="1"/>
          </p:cNvSpPr>
          <p:nvPr>
            <p:ph idx="1"/>
          </p:nvPr>
        </p:nvSpPr>
        <p:spPr/>
        <p:txBody>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569E8E8D-840F-43C0-8827-C76CC12DA02A}" type="datetime8">
              <a:rPr lang="he-IL" smtClean="0">
                <a:solidFill>
                  <a:prstClr val="black">
                    <a:tint val="75000"/>
                  </a:prstClr>
                </a:solidFill>
              </a:rPr>
              <a:t>11 נובמבר 21</a:t>
            </a:fld>
            <a:endParaRPr lang="he-IL">
              <a:solidFill>
                <a:prstClr val="black">
                  <a:tint val="75000"/>
                </a:prstClr>
              </a:solidFill>
            </a:endParaRPr>
          </a:p>
        </p:txBody>
      </p:sp>
      <p:sp>
        <p:nvSpPr>
          <p:cNvPr id="5" name="מציין מיקום של כותרת תחתונה 4"/>
          <p:cNvSpPr>
            <a:spLocks noGrp="1"/>
          </p:cNvSpPr>
          <p:nvPr>
            <p:ph type="ftr" sz="quarter" idx="11"/>
          </p:nvPr>
        </p:nvSpPr>
        <p:spPr/>
        <p:txBody>
          <a:bodyPr/>
          <a:lstStyle/>
          <a:p>
            <a:endParaRPr lang="he-IL">
              <a:solidFill>
                <a:prstClr val="black">
                  <a:tint val="75000"/>
                </a:prstClr>
              </a:solidFill>
            </a:endParaRPr>
          </a:p>
        </p:txBody>
      </p:sp>
      <p:sp>
        <p:nvSpPr>
          <p:cNvPr id="6" name="מציין מיקום של מספר שקופית 5"/>
          <p:cNvSpPr>
            <a:spLocks noGrp="1"/>
          </p:cNvSpPr>
          <p:nvPr>
            <p:ph type="sldNum" sz="quarter" idx="12"/>
          </p:nvPr>
        </p:nvSpPr>
        <p:spPr/>
        <p:txBody>
          <a:bodyPr/>
          <a:lstStyle/>
          <a:p>
            <a:fld id="{F3547044-B0D3-407C-B595-E5729399FC42}" type="slidenum">
              <a:rPr lang="he-IL" smtClean="0">
                <a:solidFill>
                  <a:prstClr val="black">
                    <a:tint val="75000"/>
                  </a:prstClr>
                </a:solidFill>
              </a:rPr>
              <a:pPr/>
              <a:t>‹#›</a:t>
            </a:fld>
            <a:endParaRPr lang="he-IL">
              <a:solidFill>
                <a:prstClr val="black">
                  <a:tint val="75000"/>
                </a:prstClr>
              </a:solidFill>
            </a:endParaRPr>
          </a:p>
        </p:txBody>
      </p:sp>
    </p:spTree>
    <p:extLst>
      <p:ext uri="{BB962C8B-B14F-4D97-AF65-F5344CB8AC3E}">
        <p14:creationId xmlns:p14="http://schemas.microsoft.com/office/powerpoint/2010/main" val="32189158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p:cNvSpPr>
            <a:spLocks noGrp="1"/>
          </p:cNvSpPr>
          <p:nvPr>
            <p:ph type="title"/>
          </p:nvPr>
        </p:nvSpPr>
        <p:spPr>
          <a:xfrm>
            <a:off x="963084" y="4406901"/>
            <a:ext cx="10363200" cy="1362075"/>
          </a:xfrm>
        </p:spPr>
        <p:txBody>
          <a:bodyPr anchor="t"/>
          <a:lstStyle>
            <a:lvl1pPr algn="r">
              <a:defRPr sz="4000" b="1" cap="all"/>
            </a:lvl1p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smtClean="0"/>
              <a:t>לחץ כדי לערוך סגנונות טקסט של תבנית בסיס</a:t>
            </a:r>
          </a:p>
        </p:txBody>
      </p:sp>
      <p:sp>
        <p:nvSpPr>
          <p:cNvPr id="4" name="מציין מיקום של תאריך 3"/>
          <p:cNvSpPr>
            <a:spLocks noGrp="1"/>
          </p:cNvSpPr>
          <p:nvPr>
            <p:ph type="dt" sz="half" idx="10"/>
          </p:nvPr>
        </p:nvSpPr>
        <p:spPr/>
        <p:txBody>
          <a:bodyPr/>
          <a:lstStyle/>
          <a:p>
            <a:fld id="{602A8E1F-8658-49AE-BCD5-78DA9CB5FE1F}" type="datetime8">
              <a:rPr lang="he-IL" smtClean="0">
                <a:solidFill>
                  <a:prstClr val="black">
                    <a:tint val="75000"/>
                  </a:prstClr>
                </a:solidFill>
              </a:rPr>
              <a:t>11 נובמבר 21</a:t>
            </a:fld>
            <a:endParaRPr lang="he-IL">
              <a:solidFill>
                <a:prstClr val="black">
                  <a:tint val="75000"/>
                </a:prstClr>
              </a:solidFill>
            </a:endParaRPr>
          </a:p>
        </p:txBody>
      </p:sp>
      <p:sp>
        <p:nvSpPr>
          <p:cNvPr id="5" name="מציין מיקום של כותרת תחתונה 4"/>
          <p:cNvSpPr>
            <a:spLocks noGrp="1"/>
          </p:cNvSpPr>
          <p:nvPr>
            <p:ph type="ftr" sz="quarter" idx="11"/>
          </p:nvPr>
        </p:nvSpPr>
        <p:spPr/>
        <p:txBody>
          <a:bodyPr/>
          <a:lstStyle/>
          <a:p>
            <a:endParaRPr lang="he-IL">
              <a:solidFill>
                <a:prstClr val="black">
                  <a:tint val="75000"/>
                </a:prstClr>
              </a:solidFill>
            </a:endParaRPr>
          </a:p>
        </p:txBody>
      </p:sp>
      <p:sp>
        <p:nvSpPr>
          <p:cNvPr id="6" name="מציין מיקום של מספר שקופית 5"/>
          <p:cNvSpPr>
            <a:spLocks noGrp="1"/>
          </p:cNvSpPr>
          <p:nvPr>
            <p:ph type="sldNum" sz="quarter" idx="12"/>
          </p:nvPr>
        </p:nvSpPr>
        <p:spPr/>
        <p:txBody>
          <a:bodyPr/>
          <a:lstStyle/>
          <a:p>
            <a:fld id="{F3547044-B0D3-407C-B595-E5729399FC42}" type="slidenum">
              <a:rPr lang="he-IL" smtClean="0">
                <a:solidFill>
                  <a:prstClr val="black">
                    <a:tint val="75000"/>
                  </a:prstClr>
                </a:solidFill>
              </a:rPr>
              <a:pPr/>
              <a:t>‹#›</a:t>
            </a:fld>
            <a:endParaRPr lang="he-IL">
              <a:solidFill>
                <a:prstClr val="black">
                  <a:tint val="75000"/>
                </a:prstClr>
              </a:solidFill>
            </a:endParaRPr>
          </a:p>
        </p:txBody>
      </p:sp>
    </p:spTree>
    <p:extLst>
      <p:ext uri="{BB962C8B-B14F-4D97-AF65-F5344CB8AC3E}">
        <p14:creationId xmlns:p14="http://schemas.microsoft.com/office/powerpoint/2010/main" val="42470934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תוכן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תוכן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5" name="מציין מיקום של תאריך 4"/>
          <p:cNvSpPr>
            <a:spLocks noGrp="1"/>
          </p:cNvSpPr>
          <p:nvPr>
            <p:ph type="dt" sz="half" idx="10"/>
          </p:nvPr>
        </p:nvSpPr>
        <p:spPr/>
        <p:txBody>
          <a:bodyPr/>
          <a:lstStyle/>
          <a:p>
            <a:fld id="{70BBE9F8-B393-4DDC-86E1-23DA0DC4652E}" type="datetime8">
              <a:rPr lang="he-IL" smtClean="0">
                <a:solidFill>
                  <a:prstClr val="black">
                    <a:tint val="75000"/>
                  </a:prstClr>
                </a:solidFill>
              </a:rPr>
              <a:t>11 נובמבר 21</a:t>
            </a:fld>
            <a:endParaRPr lang="he-IL">
              <a:solidFill>
                <a:prstClr val="black">
                  <a:tint val="75000"/>
                </a:prstClr>
              </a:solidFill>
            </a:endParaRPr>
          </a:p>
        </p:txBody>
      </p:sp>
      <p:sp>
        <p:nvSpPr>
          <p:cNvPr id="6" name="מציין מיקום של כותרת תחתונה 5"/>
          <p:cNvSpPr>
            <a:spLocks noGrp="1"/>
          </p:cNvSpPr>
          <p:nvPr>
            <p:ph type="ftr" sz="quarter" idx="11"/>
          </p:nvPr>
        </p:nvSpPr>
        <p:spPr/>
        <p:txBody>
          <a:bodyPr/>
          <a:lstStyle/>
          <a:p>
            <a:endParaRPr lang="he-IL">
              <a:solidFill>
                <a:prstClr val="black">
                  <a:tint val="75000"/>
                </a:prstClr>
              </a:solidFill>
            </a:endParaRPr>
          </a:p>
        </p:txBody>
      </p:sp>
      <p:sp>
        <p:nvSpPr>
          <p:cNvPr id="7" name="מציין מיקום של מספר שקופית 6"/>
          <p:cNvSpPr>
            <a:spLocks noGrp="1"/>
          </p:cNvSpPr>
          <p:nvPr>
            <p:ph type="sldNum" sz="quarter" idx="12"/>
          </p:nvPr>
        </p:nvSpPr>
        <p:spPr/>
        <p:txBody>
          <a:bodyPr/>
          <a:lstStyle/>
          <a:p>
            <a:fld id="{F3547044-B0D3-407C-B595-E5729399FC42}" type="slidenum">
              <a:rPr lang="he-IL" smtClean="0">
                <a:solidFill>
                  <a:prstClr val="black">
                    <a:tint val="75000"/>
                  </a:prstClr>
                </a:solidFill>
              </a:rPr>
              <a:pPr/>
              <a:t>‹#›</a:t>
            </a:fld>
            <a:endParaRPr lang="he-IL">
              <a:solidFill>
                <a:prstClr val="black">
                  <a:tint val="75000"/>
                </a:prstClr>
              </a:solidFill>
            </a:endParaRPr>
          </a:p>
        </p:txBody>
      </p:sp>
    </p:spTree>
    <p:extLst>
      <p:ext uri="{BB962C8B-B14F-4D97-AF65-F5344CB8AC3E}">
        <p14:creationId xmlns:p14="http://schemas.microsoft.com/office/powerpoint/2010/main" val="16368337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lvl1pPr>
              <a:defRPr/>
            </a:lvl1p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לחץ כדי לערוך סגנונות טקסט של תבנית בסיס</a:t>
            </a:r>
          </a:p>
        </p:txBody>
      </p:sp>
      <p:sp>
        <p:nvSpPr>
          <p:cNvPr id="4" name="מציין מיקום תוכן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5" name="מציין מיקום טקסט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לחץ כדי לערוך סגנונות טקסט של תבנית בסיס</a:t>
            </a:r>
          </a:p>
        </p:txBody>
      </p:sp>
      <p:sp>
        <p:nvSpPr>
          <p:cNvPr id="6" name="מציין מיקום תוכן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7" name="מציין מיקום של תאריך 6"/>
          <p:cNvSpPr>
            <a:spLocks noGrp="1"/>
          </p:cNvSpPr>
          <p:nvPr>
            <p:ph type="dt" sz="half" idx="10"/>
          </p:nvPr>
        </p:nvSpPr>
        <p:spPr/>
        <p:txBody>
          <a:bodyPr/>
          <a:lstStyle/>
          <a:p>
            <a:fld id="{39B02D16-86A0-4988-AF96-3669AF1A8D9B}" type="datetime8">
              <a:rPr lang="he-IL" smtClean="0">
                <a:solidFill>
                  <a:prstClr val="black">
                    <a:tint val="75000"/>
                  </a:prstClr>
                </a:solidFill>
              </a:rPr>
              <a:t>11 נובמבר 21</a:t>
            </a:fld>
            <a:endParaRPr lang="he-IL">
              <a:solidFill>
                <a:prstClr val="black">
                  <a:tint val="75000"/>
                </a:prstClr>
              </a:solidFill>
            </a:endParaRPr>
          </a:p>
        </p:txBody>
      </p:sp>
      <p:sp>
        <p:nvSpPr>
          <p:cNvPr id="8" name="מציין מיקום של כותרת תחתונה 7"/>
          <p:cNvSpPr>
            <a:spLocks noGrp="1"/>
          </p:cNvSpPr>
          <p:nvPr>
            <p:ph type="ftr" sz="quarter" idx="11"/>
          </p:nvPr>
        </p:nvSpPr>
        <p:spPr/>
        <p:txBody>
          <a:bodyPr/>
          <a:lstStyle/>
          <a:p>
            <a:endParaRPr lang="he-IL">
              <a:solidFill>
                <a:prstClr val="black">
                  <a:tint val="75000"/>
                </a:prstClr>
              </a:solidFill>
            </a:endParaRPr>
          </a:p>
        </p:txBody>
      </p:sp>
      <p:sp>
        <p:nvSpPr>
          <p:cNvPr id="9" name="מציין מיקום של מספר שקופית 8"/>
          <p:cNvSpPr>
            <a:spLocks noGrp="1"/>
          </p:cNvSpPr>
          <p:nvPr>
            <p:ph type="sldNum" sz="quarter" idx="12"/>
          </p:nvPr>
        </p:nvSpPr>
        <p:spPr/>
        <p:txBody>
          <a:bodyPr/>
          <a:lstStyle/>
          <a:p>
            <a:fld id="{F3547044-B0D3-407C-B595-E5729399FC42}" type="slidenum">
              <a:rPr lang="he-IL" smtClean="0">
                <a:solidFill>
                  <a:prstClr val="black">
                    <a:tint val="75000"/>
                  </a:prstClr>
                </a:solidFill>
              </a:rPr>
              <a:pPr/>
              <a:t>‹#›</a:t>
            </a:fld>
            <a:endParaRPr lang="he-IL">
              <a:solidFill>
                <a:prstClr val="black">
                  <a:tint val="75000"/>
                </a:prstClr>
              </a:solidFill>
            </a:endParaRPr>
          </a:p>
        </p:txBody>
      </p:sp>
    </p:spTree>
    <p:extLst>
      <p:ext uri="{BB962C8B-B14F-4D97-AF65-F5344CB8AC3E}">
        <p14:creationId xmlns:p14="http://schemas.microsoft.com/office/powerpoint/2010/main" val="29548421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של תאריך 2"/>
          <p:cNvSpPr>
            <a:spLocks noGrp="1"/>
          </p:cNvSpPr>
          <p:nvPr>
            <p:ph type="dt" sz="half" idx="10"/>
          </p:nvPr>
        </p:nvSpPr>
        <p:spPr/>
        <p:txBody>
          <a:bodyPr/>
          <a:lstStyle/>
          <a:p>
            <a:fld id="{303E7B6F-45DA-4A8F-9911-0D36465EE4DE}" type="datetime8">
              <a:rPr lang="he-IL" smtClean="0">
                <a:solidFill>
                  <a:prstClr val="black">
                    <a:tint val="75000"/>
                  </a:prstClr>
                </a:solidFill>
              </a:rPr>
              <a:t>11 נובמבר 21</a:t>
            </a:fld>
            <a:endParaRPr lang="he-IL">
              <a:solidFill>
                <a:prstClr val="black">
                  <a:tint val="75000"/>
                </a:prstClr>
              </a:solidFill>
            </a:endParaRPr>
          </a:p>
        </p:txBody>
      </p:sp>
      <p:sp>
        <p:nvSpPr>
          <p:cNvPr id="4" name="מציין מיקום של כותרת תחתונה 3"/>
          <p:cNvSpPr>
            <a:spLocks noGrp="1"/>
          </p:cNvSpPr>
          <p:nvPr>
            <p:ph type="ftr" sz="quarter" idx="11"/>
          </p:nvPr>
        </p:nvSpPr>
        <p:spPr/>
        <p:txBody>
          <a:bodyPr/>
          <a:lstStyle/>
          <a:p>
            <a:endParaRPr lang="he-IL">
              <a:solidFill>
                <a:prstClr val="black">
                  <a:tint val="75000"/>
                </a:prstClr>
              </a:solidFill>
            </a:endParaRPr>
          </a:p>
        </p:txBody>
      </p:sp>
      <p:sp>
        <p:nvSpPr>
          <p:cNvPr id="5" name="מציין מיקום של מספר שקופית 4"/>
          <p:cNvSpPr>
            <a:spLocks noGrp="1"/>
          </p:cNvSpPr>
          <p:nvPr>
            <p:ph type="sldNum" sz="quarter" idx="12"/>
          </p:nvPr>
        </p:nvSpPr>
        <p:spPr/>
        <p:txBody>
          <a:bodyPr/>
          <a:lstStyle/>
          <a:p>
            <a:fld id="{F3547044-B0D3-407C-B595-E5729399FC42}" type="slidenum">
              <a:rPr lang="he-IL" smtClean="0">
                <a:solidFill>
                  <a:prstClr val="black">
                    <a:tint val="75000"/>
                  </a:prstClr>
                </a:solidFill>
              </a:rPr>
              <a:pPr/>
              <a:t>‹#›</a:t>
            </a:fld>
            <a:endParaRPr lang="he-IL">
              <a:solidFill>
                <a:prstClr val="black">
                  <a:tint val="75000"/>
                </a:prstClr>
              </a:solidFill>
            </a:endParaRPr>
          </a:p>
        </p:txBody>
      </p:sp>
    </p:spTree>
    <p:extLst>
      <p:ext uri="{BB962C8B-B14F-4D97-AF65-F5344CB8AC3E}">
        <p14:creationId xmlns:p14="http://schemas.microsoft.com/office/powerpoint/2010/main" val="22758903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p:cNvSpPr>
            <a:spLocks noGrp="1"/>
          </p:cNvSpPr>
          <p:nvPr>
            <p:ph type="dt" sz="half" idx="10"/>
          </p:nvPr>
        </p:nvSpPr>
        <p:spPr/>
        <p:txBody>
          <a:bodyPr/>
          <a:lstStyle/>
          <a:p>
            <a:fld id="{D1CEAA3D-A5F2-400D-B230-111526490B16}" type="datetime8">
              <a:rPr lang="he-IL" smtClean="0">
                <a:solidFill>
                  <a:prstClr val="black">
                    <a:tint val="75000"/>
                  </a:prstClr>
                </a:solidFill>
              </a:rPr>
              <a:t>11 נובמבר 21</a:t>
            </a:fld>
            <a:endParaRPr lang="he-IL">
              <a:solidFill>
                <a:prstClr val="black">
                  <a:tint val="75000"/>
                </a:prstClr>
              </a:solidFill>
            </a:endParaRPr>
          </a:p>
        </p:txBody>
      </p:sp>
      <p:sp>
        <p:nvSpPr>
          <p:cNvPr id="3" name="מציין מיקום של כותרת תחתונה 2"/>
          <p:cNvSpPr>
            <a:spLocks noGrp="1"/>
          </p:cNvSpPr>
          <p:nvPr>
            <p:ph type="ftr" sz="quarter" idx="11"/>
          </p:nvPr>
        </p:nvSpPr>
        <p:spPr/>
        <p:txBody>
          <a:bodyPr/>
          <a:lstStyle/>
          <a:p>
            <a:endParaRPr lang="he-IL">
              <a:solidFill>
                <a:prstClr val="black">
                  <a:tint val="75000"/>
                </a:prstClr>
              </a:solidFill>
            </a:endParaRPr>
          </a:p>
        </p:txBody>
      </p:sp>
      <p:sp>
        <p:nvSpPr>
          <p:cNvPr id="4" name="מציין מיקום של מספר שקופית 3"/>
          <p:cNvSpPr>
            <a:spLocks noGrp="1"/>
          </p:cNvSpPr>
          <p:nvPr>
            <p:ph type="sldNum" sz="quarter" idx="12"/>
          </p:nvPr>
        </p:nvSpPr>
        <p:spPr/>
        <p:txBody>
          <a:bodyPr/>
          <a:lstStyle/>
          <a:p>
            <a:fld id="{F3547044-B0D3-407C-B595-E5729399FC42}" type="slidenum">
              <a:rPr lang="he-IL" smtClean="0">
                <a:solidFill>
                  <a:prstClr val="black">
                    <a:tint val="75000"/>
                  </a:prstClr>
                </a:solidFill>
              </a:rPr>
              <a:pPr/>
              <a:t>‹#›</a:t>
            </a:fld>
            <a:endParaRPr lang="he-IL">
              <a:solidFill>
                <a:prstClr val="black">
                  <a:tint val="75000"/>
                </a:prstClr>
              </a:solidFill>
            </a:endParaRPr>
          </a:p>
        </p:txBody>
      </p:sp>
    </p:spTree>
    <p:extLst>
      <p:ext uri="{BB962C8B-B14F-4D97-AF65-F5344CB8AC3E}">
        <p14:creationId xmlns:p14="http://schemas.microsoft.com/office/powerpoint/2010/main" val="25815535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609601" y="273050"/>
            <a:ext cx="4011084" cy="1162050"/>
          </a:xfrm>
        </p:spPr>
        <p:txBody>
          <a:bodyPr anchor="b"/>
          <a:lstStyle>
            <a:lvl1pPr algn="r">
              <a:defRPr sz="2000" b="1"/>
            </a:lvl1pPr>
          </a:lstStyle>
          <a:p>
            <a:r>
              <a:rPr lang="he-IL" smtClean="0"/>
              <a:t>לחץ כדי לערוך סגנון כותרת של תבנית בסיס</a:t>
            </a:r>
            <a:endParaRPr lang="he-IL"/>
          </a:p>
        </p:txBody>
      </p:sp>
      <p:sp>
        <p:nvSpPr>
          <p:cNvPr id="3" name="מציין מיקום תוכן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טקסט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smtClean="0"/>
              <a:t>לחץ כדי לערוך סגנונות טקסט של תבנית בסיס</a:t>
            </a:r>
          </a:p>
        </p:txBody>
      </p:sp>
      <p:sp>
        <p:nvSpPr>
          <p:cNvPr id="5" name="מציין מיקום של תאריך 4"/>
          <p:cNvSpPr>
            <a:spLocks noGrp="1"/>
          </p:cNvSpPr>
          <p:nvPr>
            <p:ph type="dt" sz="half" idx="10"/>
          </p:nvPr>
        </p:nvSpPr>
        <p:spPr/>
        <p:txBody>
          <a:bodyPr/>
          <a:lstStyle/>
          <a:p>
            <a:fld id="{024B1BC1-4E74-48B7-A188-B55CA08A37B3}" type="datetime8">
              <a:rPr lang="he-IL" smtClean="0">
                <a:solidFill>
                  <a:prstClr val="black">
                    <a:tint val="75000"/>
                  </a:prstClr>
                </a:solidFill>
              </a:rPr>
              <a:t>11 נובמבר 21</a:t>
            </a:fld>
            <a:endParaRPr lang="he-IL">
              <a:solidFill>
                <a:prstClr val="black">
                  <a:tint val="75000"/>
                </a:prstClr>
              </a:solidFill>
            </a:endParaRPr>
          </a:p>
        </p:txBody>
      </p:sp>
      <p:sp>
        <p:nvSpPr>
          <p:cNvPr id="6" name="מציין מיקום של כותרת תחתונה 5"/>
          <p:cNvSpPr>
            <a:spLocks noGrp="1"/>
          </p:cNvSpPr>
          <p:nvPr>
            <p:ph type="ftr" sz="quarter" idx="11"/>
          </p:nvPr>
        </p:nvSpPr>
        <p:spPr/>
        <p:txBody>
          <a:bodyPr/>
          <a:lstStyle/>
          <a:p>
            <a:endParaRPr lang="he-IL">
              <a:solidFill>
                <a:prstClr val="black">
                  <a:tint val="75000"/>
                </a:prstClr>
              </a:solidFill>
            </a:endParaRPr>
          </a:p>
        </p:txBody>
      </p:sp>
      <p:sp>
        <p:nvSpPr>
          <p:cNvPr id="7" name="מציין מיקום של מספר שקופית 6"/>
          <p:cNvSpPr>
            <a:spLocks noGrp="1"/>
          </p:cNvSpPr>
          <p:nvPr>
            <p:ph type="sldNum" sz="quarter" idx="12"/>
          </p:nvPr>
        </p:nvSpPr>
        <p:spPr/>
        <p:txBody>
          <a:bodyPr/>
          <a:lstStyle/>
          <a:p>
            <a:fld id="{F3547044-B0D3-407C-B595-E5729399FC42}" type="slidenum">
              <a:rPr lang="he-IL" smtClean="0">
                <a:solidFill>
                  <a:prstClr val="black">
                    <a:tint val="75000"/>
                  </a:prstClr>
                </a:solidFill>
              </a:rPr>
              <a:pPr/>
              <a:t>‹#›</a:t>
            </a:fld>
            <a:endParaRPr lang="he-IL">
              <a:solidFill>
                <a:prstClr val="black">
                  <a:tint val="75000"/>
                </a:prstClr>
              </a:solidFill>
            </a:endParaRPr>
          </a:p>
        </p:txBody>
      </p:sp>
    </p:spTree>
    <p:extLst>
      <p:ext uri="{BB962C8B-B14F-4D97-AF65-F5344CB8AC3E}">
        <p14:creationId xmlns:p14="http://schemas.microsoft.com/office/powerpoint/2010/main" val="32491623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2389717" y="4800600"/>
            <a:ext cx="7315200" cy="566738"/>
          </a:xfrm>
        </p:spPr>
        <p:txBody>
          <a:bodyPr anchor="b"/>
          <a:lstStyle>
            <a:lvl1pPr algn="r">
              <a:defRPr sz="2000" b="1"/>
            </a:lvl1pPr>
          </a:lstStyle>
          <a:p>
            <a:r>
              <a:rPr lang="he-IL" smtClean="0"/>
              <a:t>לחץ כדי לערוך סגנון כותרת של תבנית בסיס</a:t>
            </a:r>
            <a:endParaRPr lang="he-IL"/>
          </a:p>
        </p:txBody>
      </p:sp>
      <p:sp>
        <p:nvSpPr>
          <p:cNvPr id="3" name="מציין מיקום של תמונה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smtClean="0"/>
              <a:t>לחץ כדי לערוך סגנונות טקסט של תבנית בסיס</a:t>
            </a:r>
          </a:p>
        </p:txBody>
      </p:sp>
      <p:sp>
        <p:nvSpPr>
          <p:cNvPr id="5" name="מציין מיקום של תאריך 4"/>
          <p:cNvSpPr>
            <a:spLocks noGrp="1"/>
          </p:cNvSpPr>
          <p:nvPr>
            <p:ph type="dt" sz="half" idx="10"/>
          </p:nvPr>
        </p:nvSpPr>
        <p:spPr/>
        <p:txBody>
          <a:bodyPr/>
          <a:lstStyle/>
          <a:p>
            <a:fld id="{DF323001-5660-4B71-B746-4489F2572C20}" type="datetime8">
              <a:rPr lang="he-IL" smtClean="0">
                <a:solidFill>
                  <a:prstClr val="black">
                    <a:tint val="75000"/>
                  </a:prstClr>
                </a:solidFill>
              </a:rPr>
              <a:t>11 נובמבר 21</a:t>
            </a:fld>
            <a:endParaRPr lang="he-IL">
              <a:solidFill>
                <a:prstClr val="black">
                  <a:tint val="75000"/>
                </a:prstClr>
              </a:solidFill>
            </a:endParaRPr>
          </a:p>
        </p:txBody>
      </p:sp>
      <p:sp>
        <p:nvSpPr>
          <p:cNvPr id="6" name="מציין מיקום של כותרת תחתונה 5"/>
          <p:cNvSpPr>
            <a:spLocks noGrp="1"/>
          </p:cNvSpPr>
          <p:nvPr>
            <p:ph type="ftr" sz="quarter" idx="11"/>
          </p:nvPr>
        </p:nvSpPr>
        <p:spPr/>
        <p:txBody>
          <a:bodyPr/>
          <a:lstStyle/>
          <a:p>
            <a:endParaRPr lang="he-IL">
              <a:solidFill>
                <a:prstClr val="black">
                  <a:tint val="75000"/>
                </a:prstClr>
              </a:solidFill>
            </a:endParaRPr>
          </a:p>
        </p:txBody>
      </p:sp>
      <p:sp>
        <p:nvSpPr>
          <p:cNvPr id="7" name="מציין מיקום של מספר שקופית 6"/>
          <p:cNvSpPr>
            <a:spLocks noGrp="1"/>
          </p:cNvSpPr>
          <p:nvPr>
            <p:ph type="sldNum" sz="quarter" idx="12"/>
          </p:nvPr>
        </p:nvSpPr>
        <p:spPr/>
        <p:txBody>
          <a:bodyPr/>
          <a:lstStyle/>
          <a:p>
            <a:fld id="{F3547044-B0D3-407C-B595-E5729399FC42}" type="slidenum">
              <a:rPr lang="he-IL" smtClean="0">
                <a:solidFill>
                  <a:prstClr val="black">
                    <a:tint val="75000"/>
                  </a:prstClr>
                </a:solidFill>
              </a:rPr>
              <a:pPr/>
              <a:t>‹#›</a:t>
            </a:fld>
            <a:endParaRPr lang="he-IL">
              <a:solidFill>
                <a:prstClr val="black">
                  <a:tint val="75000"/>
                </a:prstClr>
              </a:solidFill>
            </a:endParaRPr>
          </a:p>
        </p:txBody>
      </p:sp>
    </p:spTree>
    <p:extLst>
      <p:ext uri="{BB962C8B-B14F-4D97-AF65-F5344CB8AC3E}">
        <p14:creationId xmlns:p14="http://schemas.microsoft.com/office/powerpoint/2010/main" val="27185072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של טקסט אנכי 2"/>
          <p:cNvSpPr>
            <a:spLocks noGrp="1"/>
          </p:cNvSpPr>
          <p:nvPr>
            <p:ph type="body" orient="vert" idx="1"/>
          </p:nvPr>
        </p:nvSpPr>
        <p:spPr/>
        <p:txBody>
          <a:bodyPr vert="eaVert"/>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B794E423-4623-432E-9CB1-EE8EE695065F}" type="datetime8">
              <a:rPr lang="he-IL" smtClean="0">
                <a:solidFill>
                  <a:prstClr val="black">
                    <a:tint val="75000"/>
                  </a:prstClr>
                </a:solidFill>
              </a:rPr>
              <a:t>11 נובמבר 21</a:t>
            </a:fld>
            <a:endParaRPr lang="he-IL">
              <a:solidFill>
                <a:prstClr val="black">
                  <a:tint val="75000"/>
                </a:prstClr>
              </a:solidFill>
            </a:endParaRPr>
          </a:p>
        </p:txBody>
      </p:sp>
      <p:sp>
        <p:nvSpPr>
          <p:cNvPr id="5" name="מציין מיקום של כותרת תחתונה 4"/>
          <p:cNvSpPr>
            <a:spLocks noGrp="1"/>
          </p:cNvSpPr>
          <p:nvPr>
            <p:ph type="ftr" sz="quarter" idx="11"/>
          </p:nvPr>
        </p:nvSpPr>
        <p:spPr/>
        <p:txBody>
          <a:bodyPr/>
          <a:lstStyle/>
          <a:p>
            <a:endParaRPr lang="he-IL">
              <a:solidFill>
                <a:prstClr val="black">
                  <a:tint val="75000"/>
                </a:prstClr>
              </a:solidFill>
            </a:endParaRPr>
          </a:p>
        </p:txBody>
      </p:sp>
      <p:sp>
        <p:nvSpPr>
          <p:cNvPr id="6" name="מציין מיקום של מספר שקופית 5"/>
          <p:cNvSpPr>
            <a:spLocks noGrp="1"/>
          </p:cNvSpPr>
          <p:nvPr>
            <p:ph type="sldNum" sz="quarter" idx="12"/>
          </p:nvPr>
        </p:nvSpPr>
        <p:spPr/>
        <p:txBody>
          <a:bodyPr/>
          <a:lstStyle/>
          <a:p>
            <a:fld id="{F3547044-B0D3-407C-B595-E5729399FC42}" type="slidenum">
              <a:rPr lang="he-IL" smtClean="0">
                <a:solidFill>
                  <a:prstClr val="black">
                    <a:tint val="75000"/>
                  </a:prstClr>
                </a:solidFill>
              </a:rPr>
              <a:pPr/>
              <a:t>‹#›</a:t>
            </a:fld>
            <a:endParaRPr lang="he-IL">
              <a:solidFill>
                <a:prstClr val="black">
                  <a:tint val="75000"/>
                </a:prstClr>
              </a:solidFill>
            </a:endParaRPr>
          </a:p>
        </p:txBody>
      </p:sp>
    </p:spTree>
    <p:extLst>
      <p:ext uri="{BB962C8B-B14F-4D97-AF65-F5344CB8AC3E}">
        <p14:creationId xmlns:p14="http://schemas.microsoft.com/office/powerpoint/2010/main" val="29497245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a:off x="8839200" y="274639"/>
            <a:ext cx="2743200" cy="5851525"/>
          </a:xfrm>
        </p:spPr>
        <p:txBody>
          <a:bodyPr vert="eaVert"/>
          <a:lstStyle/>
          <a:p>
            <a:r>
              <a:rPr lang="he-IL" smtClean="0"/>
              <a:t>לחץ כדי לערוך סגנון כותרת של תבנית בסיס</a:t>
            </a:r>
            <a:endParaRPr lang="he-IL"/>
          </a:p>
        </p:txBody>
      </p:sp>
      <p:sp>
        <p:nvSpPr>
          <p:cNvPr id="3" name="מציין מיקום של טקסט אנכי 2"/>
          <p:cNvSpPr>
            <a:spLocks noGrp="1"/>
          </p:cNvSpPr>
          <p:nvPr>
            <p:ph type="body" orient="vert" idx="1"/>
          </p:nvPr>
        </p:nvSpPr>
        <p:spPr>
          <a:xfrm>
            <a:off x="609600" y="274639"/>
            <a:ext cx="8026400" cy="5851525"/>
          </a:xfrm>
        </p:spPr>
        <p:txBody>
          <a:bodyPr vert="eaVert"/>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FC0C5D90-3C3C-49F3-943D-CC9B83C83FC9}" type="datetime8">
              <a:rPr lang="he-IL" smtClean="0">
                <a:solidFill>
                  <a:prstClr val="black">
                    <a:tint val="75000"/>
                  </a:prstClr>
                </a:solidFill>
              </a:rPr>
              <a:t>11 נובמבר 21</a:t>
            </a:fld>
            <a:endParaRPr lang="he-IL">
              <a:solidFill>
                <a:prstClr val="black">
                  <a:tint val="75000"/>
                </a:prstClr>
              </a:solidFill>
            </a:endParaRPr>
          </a:p>
        </p:txBody>
      </p:sp>
      <p:sp>
        <p:nvSpPr>
          <p:cNvPr id="5" name="מציין מיקום של כותרת תחתונה 4"/>
          <p:cNvSpPr>
            <a:spLocks noGrp="1"/>
          </p:cNvSpPr>
          <p:nvPr>
            <p:ph type="ftr" sz="quarter" idx="11"/>
          </p:nvPr>
        </p:nvSpPr>
        <p:spPr/>
        <p:txBody>
          <a:bodyPr/>
          <a:lstStyle/>
          <a:p>
            <a:endParaRPr lang="he-IL">
              <a:solidFill>
                <a:prstClr val="black">
                  <a:tint val="75000"/>
                </a:prstClr>
              </a:solidFill>
            </a:endParaRPr>
          </a:p>
        </p:txBody>
      </p:sp>
      <p:sp>
        <p:nvSpPr>
          <p:cNvPr id="6" name="מציין מיקום של מספר שקופית 5"/>
          <p:cNvSpPr>
            <a:spLocks noGrp="1"/>
          </p:cNvSpPr>
          <p:nvPr>
            <p:ph type="sldNum" sz="quarter" idx="12"/>
          </p:nvPr>
        </p:nvSpPr>
        <p:spPr/>
        <p:txBody>
          <a:bodyPr/>
          <a:lstStyle/>
          <a:p>
            <a:fld id="{F3547044-B0D3-407C-B595-E5729399FC42}" type="slidenum">
              <a:rPr lang="he-IL" smtClean="0">
                <a:solidFill>
                  <a:prstClr val="black">
                    <a:tint val="75000"/>
                  </a:prstClr>
                </a:solidFill>
              </a:rPr>
              <a:pPr/>
              <a:t>‹#›</a:t>
            </a:fld>
            <a:endParaRPr lang="he-IL">
              <a:solidFill>
                <a:prstClr val="black">
                  <a:tint val="75000"/>
                </a:prstClr>
              </a:solidFill>
            </a:endParaRPr>
          </a:p>
        </p:txBody>
      </p:sp>
    </p:spTree>
    <p:extLst>
      <p:ext uri="{BB962C8B-B14F-4D97-AF65-F5344CB8AC3E}">
        <p14:creationId xmlns:p14="http://schemas.microsoft.com/office/powerpoint/2010/main" val="29909277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p:cNvSpPr>
            <a:spLocks noGrp="1"/>
          </p:cNvSpPr>
          <p:nvPr>
            <p:ph type="title"/>
          </p:nvPr>
        </p:nvSpPr>
        <p:spPr>
          <a:xfrm>
            <a:off x="609600" y="274638"/>
            <a:ext cx="10972800" cy="1143000"/>
          </a:xfrm>
          <a:prstGeom prst="rect">
            <a:avLst/>
          </a:prstGeom>
        </p:spPr>
        <p:txBody>
          <a:bodyPr vert="horz" lIns="91440" tIns="45720" rIns="91440" bIns="45720" rtlCol="1" anchor="ctr">
            <a:normAutofit/>
          </a:body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609600" y="1600201"/>
            <a:ext cx="10972800" cy="4525963"/>
          </a:xfrm>
          <a:prstGeom prst="rect">
            <a:avLst/>
          </a:prstGeom>
        </p:spPr>
        <p:txBody>
          <a:bodyPr vert="horz" lIns="91440" tIns="45720" rIns="91440" bIns="45720" rtlCol="1">
            <a:normAutofit/>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2"/>
          </p:nvPr>
        </p:nvSpPr>
        <p:spPr>
          <a:xfrm>
            <a:off x="8737600" y="6356351"/>
            <a:ext cx="28448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1AEEDCE-9983-43B6-B8A6-22B8030CFA19}" type="datetime8">
              <a:rPr lang="he-IL" smtClean="0">
                <a:solidFill>
                  <a:prstClr val="black">
                    <a:tint val="75000"/>
                  </a:prstClr>
                </a:solidFill>
              </a:rPr>
              <a:t>11 נובמבר 21</a:t>
            </a:fld>
            <a:endParaRPr lang="he-IL">
              <a:solidFill>
                <a:prstClr val="black">
                  <a:tint val="75000"/>
                </a:prstClr>
              </a:solidFill>
            </a:endParaRPr>
          </a:p>
        </p:txBody>
      </p:sp>
      <p:sp>
        <p:nvSpPr>
          <p:cNvPr id="5" name="מציין מיקום של כותרת תחתונה 4"/>
          <p:cNvSpPr>
            <a:spLocks noGrp="1"/>
          </p:cNvSpPr>
          <p:nvPr>
            <p:ph type="ftr" sz="quarter" idx="3"/>
          </p:nvPr>
        </p:nvSpPr>
        <p:spPr>
          <a:xfrm>
            <a:off x="4165600" y="6356351"/>
            <a:ext cx="3860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solidFill>
                <a:prstClr val="black">
                  <a:tint val="75000"/>
                </a:prstClr>
              </a:solidFill>
            </a:endParaRPr>
          </a:p>
        </p:txBody>
      </p:sp>
      <p:sp>
        <p:nvSpPr>
          <p:cNvPr id="6" name="מציין מיקום של מספר שקופית 5"/>
          <p:cNvSpPr>
            <a:spLocks noGrp="1"/>
          </p:cNvSpPr>
          <p:nvPr>
            <p:ph type="sldNum" sz="quarter" idx="4"/>
          </p:nvPr>
        </p:nvSpPr>
        <p:spPr>
          <a:xfrm>
            <a:off x="609600" y="6356351"/>
            <a:ext cx="28448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F3547044-B0D3-407C-B595-E5729399FC42}" type="slidenum">
              <a:rPr lang="he-IL" smtClean="0">
                <a:solidFill>
                  <a:prstClr val="black">
                    <a:tint val="75000"/>
                  </a:prstClr>
                </a:solidFill>
              </a:rPr>
              <a:pPr/>
              <a:t>‹#›</a:t>
            </a:fld>
            <a:endParaRPr lang="he-IL">
              <a:solidFill>
                <a:prstClr val="black">
                  <a:tint val="75000"/>
                </a:prstClr>
              </a:solidFill>
            </a:endParaRPr>
          </a:p>
        </p:txBody>
      </p:sp>
    </p:spTree>
    <p:extLst>
      <p:ext uri="{BB962C8B-B14F-4D97-AF65-F5344CB8AC3E}">
        <p14:creationId xmlns:p14="http://schemas.microsoft.com/office/powerpoint/2010/main" val="296523128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a:xfrm>
            <a:off x="2336800" y="2173883"/>
            <a:ext cx="7772400" cy="1470025"/>
          </a:xfrm>
        </p:spPr>
        <p:txBody>
          <a:bodyPr>
            <a:normAutofit fontScale="90000"/>
          </a:bodyPr>
          <a:lstStyle/>
          <a:p>
            <a:r>
              <a:rPr lang="he-IL" sz="5400" dirty="0"/>
              <a:t/>
            </a:r>
            <a:br>
              <a:rPr lang="he-IL" sz="5400" dirty="0"/>
            </a:br>
            <a:r>
              <a:rPr lang="he-IL" sz="5400" dirty="0"/>
              <a:t/>
            </a:r>
            <a:br>
              <a:rPr lang="he-IL" sz="5400" dirty="0"/>
            </a:br>
            <a:r>
              <a:rPr lang="he-IL" dirty="0" smtClean="0"/>
              <a:t/>
            </a:r>
            <a:br>
              <a:rPr lang="he-IL" dirty="0" smtClean="0"/>
            </a:br>
            <a:r>
              <a:rPr lang="he-IL" dirty="0" smtClean="0"/>
              <a:t/>
            </a:r>
            <a:br>
              <a:rPr lang="he-IL" dirty="0" smtClean="0"/>
            </a:br>
            <a:r>
              <a:rPr lang="he-IL" dirty="0" smtClean="0"/>
              <a:t/>
            </a:r>
            <a:br>
              <a:rPr lang="he-IL" dirty="0" smtClean="0"/>
            </a:br>
            <a:r>
              <a:rPr lang="he-IL" dirty="0" smtClean="0"/>
              <a:t/>
            </a:r>
            <a:br>
              <a:rPr lang="he-IL" dirty="0" smtClean="0"/>
            </a:br>
            <a:r>
              <a:rPr lang="he-IL" dirty="0"/>
              <a:t/>
            </a:r>
            <a:br>
              <a:rPr lang="he-IL" dirty="0"/>
            </a:br>
            <a:r>
              <a:rPr lang="he-IL" dirty="0" smtClean="0"/>
              <a:t/>
            </a:r>
            <a:br>
              <a:rPr lang="he-IL" dirty="0" smtClean="0"/>
            </a:br>
            <a:r>
              <a:rPr lang="he-IL" dirty="0"/>
              <a:t/>
            </a:r>
            <a:br>
              <a:rPr lang="he-IL" dirty="0"/>
            </a:br>
            <a:r>
              <a:rPr lang="he-IL" dirty="0" smtClean="0"/>
              <a:t/>
            </a:r>
            <a:br>
              <a:rPr lang="he-IL" dirty="0" smtClean="0"/>
            </a:br>
            <a:r>
              <a:rPr lang="he-IL" sz="2400" dirty="0" smtClean="0"/>
              <a:t>אמיר </a:t>
            </a:r>
            <a:r>
              <a:rPr lang="he-IL" sz="2400" dirty="0"/>
              <a:t>לוי, נטורופת</a:t>
            </a:r>
            <a:r>
              <a:rPr lang="en-US" sz="2400" dirty="0"/>
              <a:t> (N.D) </a:t>
            </a:r>
            <a:r>
              <a:rPr lang="he-IL" sz="2400" dirty="0" err="1"/>
              <a:t>והרבליסט</a:t>
            </a:r>
            <a:r>
              <a:rPr lang="he-IL" sz="2400" dirty="0"/>
              <a:t> קליני (</a:t>
            </a:r>
            <a:r>
              <a:rPr lang="en-US" sz="2400" dirty="0"/>
              <a:t> (</a:t>
            </a:r>
            <a:r>
              <a:rPr lang="en-US" sz="2400" dirty="0" err="1"/>
              <a:t>Cl.H</a:t>
            </a:r>
            <a:r>
              <a:rPr lang="he-IL" sz="2400" dirty="0"/>
              <a:t/>
            </a:r>
            <a:br>
              <a:rPr lang="he-IL" sz="2400" dirty="0"/>
            </a:br>
            <a:r>
              <a:rPr lang="he-IL" sz="2000" dirty="0" smtClean="0"/>
              <a:t>אסור </a:t>
            </a:r>
            <a:r>
              <a:rPr lang="he-IL" sz="2000" dirty="0"/>
              <a:t>לצלם, להעתיק או להפיץ ללא רשות מהמחבר</a:t>
            </a:r>
            <a:br>
              <a:rPr lang="he-IL" sz="2000" dirty="0"/>
            </a:br>
            <a:r>
              <a:rPr lang="he-IL" sz="2000" dirty="0"/>
              <a:t/>
            </a:r>
            <a:br>
              <a:rPr lang="he-IL" sz="2000" dirty="0"/>
            </a:br>
            <a:r>
              <a:rPr lang="en-US" sz="2000" dirty="0"/>
              <a:t/>
            </a:r>
            <a:br>
              <a:rPr lang="en-US" sz="2000" dirty="0"/>
            </a:br>
            <a:r>
              <a:rPr lang="en-US" sz="1800" dirty="0"/>
              <a:t/>
            </a:r>
            <a:br>
              <a:rPr lang="en-US" sz="1800" dirty="0"/>
            </a:br>
            <a:r>
              <a:rPr lang="he-IL" sz="2000" dirty="0"/>
              <a:t> </a:t>
            </a:r>
            <a:r>
              <a:rPr lang="en-US" sz="2000" dirty="0"/>
              <a:t/>
            </a:r>
            <a:br>
              <a:rPr lang="en-US" sz="2000" dirty="0"/>
            </a:br>
            <a:endParaRPr lang="he-IL" sz="2400" dirty="0"/>
          </a:p>
        </p:txBody>
      </p:sp>
      <p:sp>
        <p:nvSpPr>
          <p:cNvPr id="3" name="כותרת משנה 2"/>
          <p:cNvSpPr>
            <a:spLocks noGrp="1"/>
          </p:cNvSpPr>
          <p:nvPr>
            <p:ph type="subTitle" idx="1"/>
          </p:nvPr>
        </p:nvSpPr>
        <p:spPr>
          <a:xfrm>
            <a:off x="3048000" y="3428373"/>
            <a:ext cx="6818162" cy="1553566"/>
          </a:xfrm>
        </p:spPr>
        <p:txBody>
          <a:bodyPr>
            <a:normAutofit fontScale="92500" lnSpcReduction="10000"/>
          </a:bodyPr>
          <a:lstStyle/>
          <a:p>
            <a:pPr marL="457200" indent="-457200" algn="r">
              <a:buFont typeface="Arial" panose="020B0604020202020204" pitchFamily="34" charset="0"/>
              <a:buChar char="•"/>
            </a:pPr>
            <a:r>
              <a:rPr lang="he-IL" dirty="0" smtClean="0"/>
              <a:t>צמחי מרפא באספקלריה היסטורית</a:t>
            </a:r>
          </a:p>
          <a:p>
            <a:pPr marL="457200" indent="-457200" algn="r">
              <a:buFont typeface="Arial" panose="020B0604020202020204" pitchFamily="34" charset="0"/>
              <a:buChar char="•"/>
            </a:pPr>
            <a:r>
              <a:rPr lang="he-IL" dirty="0" err="1" smtClean="0"/>
              <a:t>מונוגרף</a:t>
            </a:r>
            <a:r>
              <a:rPr lang="he-IL" dirty="0" smtClean="0"/>
              <a:t> - </a:t>
            </a:r>
            <a:r>
              <a:rPr lang="he-IL" dirty="0"/>
              <a:t>'תעודת הזהות' של צמח </a:t>
            </a:r>
            <a:r>
              <a:rPr lang="he-IL" dirty="0" smtClean="0"/>
              <a:t>המרפא</a:t>
            </a:r>
          </a:p>
          <a:p>
            <a:pPr marL="457200" indent="-457200" algn="r">
              <a:buFont typeface="Arial" panose="020B0604020202020204" pitchFamily="34" charset="0"/>
              <a:buChar char="•"/>
            </a:pPr>
            <a:r>
              <a:rPr lang="he-IL" dirty="0" smtClean="0"/>
              <a:t>הגדרות </a:t>
            </a:r>
            <a:r>
              <a:rPr lang="he-IL" dirty="0"/>
              <a:t>פעולתו הרפואית של </a:t>
            </a:r>
            <a:r>
              <a:rPr lang="he-IL" dirty="0" smtClean="0"/>
              <a:t>צמח </a:t>
            </a:r>
            <a:r>
              <a:rPr lang="he-IL" dirty="0"/>
              <a:t>המרפא</a:t>
            </a:r>
            <a:endParaRPr lang="he-IL" dirty="0" smtClean="0"/>
          </a:p>
        </p:txBody>
      </p:sp>
      <p:sp>
        <p:nvSpPr>
          <p:cNvPr id="5" name="TextBox 4"/>
          <p:cNvSpPr txBox="1"/>
          <p:nvPr/>
        </p:nvSpPr>
        <p:spPr>
          <a:xfrm>
            <a:off x="11304984" y="0"/>
            <a:ext cx="792088" cy="253916"/>
          </a:xfrm>
          <a:prstGeom prst="rect">
            <a:avLst/>
          </a:prstGeom>
          <a:noFill/>
        </p:spPr>
        <p:txBody>
          <a:bodyPr wrap="square" rtlCol="1">
            <a:spAutoFit/>
          </a:bodyPr>
          <a:lstStyle/>
          <a:p>
            <a:r>
              <a:rPr lang="he-IL" sz="1050" dirty="0">
                <a:solidFill>
                  <a:prstClr val="black"/>
                </a:solidFill>
              </a:rPr>
              <a:t>בס"ד</a:t>
            </a:r>
          </a:p>
        </p:txBody>
      </p:sp>
      <p:sp>
        <p:nvSpPr>
          <p:cNvPr id="6" name="מלבן 5"/>
          <p:cNvSpPr/>
          <p:nvPr/>
        </p:nvSpPr>
        <p:spPr>
          <a:xfrm>
            <a:off x="3025403" y="718965"/>
            <a:ext cx="6840759" cy="2554545"/>
          </a:xfrm>
          <a:prstGeom prst="rect">
            <a:avLst/>
          </a:prstGeom>
          <a:noFill/>
        </p:spPr>
        <p:txBody>
          <a:bodyPr wrap="square" lIns="91440" tIns="45720" rIns="91440" bIns="45720">
            <a:spAutoFit/>
          </a:bodyPr>
          <a:lstStyle/>
          <a:p>
            <a:pPr algn="ctr"/>
            <a:r>
              <a:rPr lang="he-IL" sz="8000" b="1" dirty="0" smtClean="0">
                <a:ln w="19050">
                  <a:solidFill>
                    <a:srgbClr val="1F497D">
                      <a:tint val="1000"/>
                    </a:srgbClr>
                  </a:solidFill>
                  <a:prstDash val="solid"/>
                </a:ln>
                <a:solidFill>
                  <a:srgbClr val="9BBB59"/>
                </a:solidFill>
                <a:effectLst>
                  <a:outerShdw blurRad="50000" dist="50800" dir="7500000" algn="tl">
                    <a:srgbClr val="000000">
                      <a:shade val="5000"/>
                      <a:alpha val="35000"/>
                    </a:srgbClr>
                  </a:outerShdw>
                </a:effectLst>
              </a:rPr>
              <a:t>צמחי מרפא </a:t>
            </a:r>
          </a:p>
          <a:p>
            <a:pPr algn="ctr"/>
            <a:r>
              <a:rPr lang="he-IL" sz="8000" b="1" dirty="0" smtClean="0">
                <a:ln w="19050">
                  <a:solidFill>
                    <a:srgbClr val="1F497D">
                      <a:tint val="1000"/>
                    </a:srgbClr>
                  </a:solidFill>
                  <a:prstDash val="solid"/>
                </a:ln>
                <a:solidFill>
                  <a:srgbClr val="9BBB59"/>
                </a:solidFill>
                <a:effectLst>
                  <a:outerShdw blurRad="50000" dist="50800" dir="7500000" algn="tl">
                    <a:srgbClr val="000000">
                      <a:shade val="5000"/>
                      <a:alpha val="35000"/>
                    </a:srgbClr>
                  </a:outerShdw>
                </a:effectLst>
              </a:rPr>
              <a:t>מבוא א'</a:t>
            </a:r>
            <a:endParaRPr lang="he-IL" sz="8000" b="1" dirty="0">
              <a:ln w="19050">
                <a:solidFill>
                  <a:srgbClr val="1F497D">
                    <a:tint val="1000"/>
                  </a:srgbClr>
                </a:solidFill>
                <a:prstDash val="solid"/>
              </a:ln>
              <a:solidFill>
                <a:srgbClr val="9BBB59"/>
              </a:solidFill>
              <a:effectLst>
                <a:outerShdw blurRad="50000" dist="50800" dir="7500000" algn="tl">
                  <a:srgbClr val="000000">
                    <a:shade val="5000"/>
                    <a:alpha val="35000"/>
                  </a:srgbClr>
                </a:outerShdw>
              </a:effectLst>
            </a:endParaRPr>
          </a:p>
        </p:txBody>
      </p:sp>
      <p:sp>
        <p:nvSpPr>
          <p:cNvPr id="8" name="מציין מיקום של מספר שקופית 7"/>
          <p:cNvSpPr>
            <a:spLocks noGrp="1"/>
          </p:cNvSpPr>
          <p:nvPr>
            <p:ph type="sldNum" sz="quarter" idx="12"/>
          </p:nvPr>
        </p:nvSpPr>
        <p:spPr/>
        <p:txBody>
          <a:bodyPr/>
          <a:lstStyle/>
          <a:p>
            <a:fld id="{F3547044-B0D3-407C-B595-E5729399FC42}" type="slidenum">
              <a:rPr lang="he-IL" smtClean="0">
                <a:solidFill>
                  <a:prstClr val="black">
                    <a:tint val="75000"/>
                  </a:prstClr>
                </a:solidFill>
              </a:rPr>
              <a:pPr/>
              <a:t>1</a:t>
            </a:fld>
            <a:endParaRPr lang="he-IL">
              <a:solidFill>
                <a:prstClr val="black">
                  <a:tint val="75000"/>
                </a:prstClr>
              </a:solidFill>
            </a:endParaRPr>
          </a:p>
        </p:txBody>
      </p:sp>
      <p:pic>
        <p:nvPicPr>
          <p:cNvPr id="4" name="תמונה 3"/>
          <p:cNvPicPr>
            <a:picLocks noChangeAspect="1"/>
          </p:cNvPicPr>
          <p:nvPr/>
        </p:nvPicPr>
        <p:blipFill>
          <a:blip r:embed="rId3"/>
          <a:stretch>
            <a:fillRect/>
          </a:stretch>
        </p:blipFill>
        <p:spPr>
          <a:xfrm>
            <a:off x="49699" y="38058"/>
            <a:ext cx="1993263" cy="2188174"/>
          </a:xfrm>
          <a:prstGeom prst="rect">
            <a:avLst/>
          </a:prstGeom>
        </p:spPr>
      </p:pic>
    </p:spTree>
    <p:extLst>
      <p:ext uri="{BB962C8B-B14F-4D97-AF65-F5344CB8AC3E}">
        <p14:creationId xmlns:p14="http://schemas.microsoft.com/office/powerpoint/2010/main" val="232640684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2690936" y="116632"/>
            <a:ext cx="8229600" cy="1143000"/>
          </a:xfrm>
        </p:spPr>
        <p:txBody>
          <a:bodyPr>
            <a:noAutofit/>
          </a:bodyPr>
          <a:lstStyle/>
          <a:p>
            <a:r>
              <a:rPr lang="he-IL" dirty="0"/>
              <a:t>היסטורית רפואת הצמחים</a:t>
            </a:r>
          </a:p>
        </p:txBody>
      </p:sp>
      <p:sp>
        <p:nvSpPr>
          <p:cNvPr id="3" name="מציין מיקום תוכן 2"/>
          <p:cNvSpPr>
            <a:spLocks noGrp="1"/>
          </p:cNvSpPr>
          <p:nvPr>
            <p:ph idx="1"/>
          </p:nvPr>
        </p:nvSpPr>
        <p:spPr>
          <a:xfrm>
            <a:off x="266700" y="2053960"/>
            <a:ext cx="11709400" cy="4667515"/>
          </a:xfrm>
        </p:spPr>
        <p:txBody>
          <a:bodyPr>
            <a:noAutofit/>
          </a:bodyPr>
          <a:lstStyle/>
          <a:p>
            <a:r>
              <a:rPr lang="he-IL" sz="2600" dirty="0"/>
              <a:t>משחר ההיסטוריה </a:t>
            </a:r>
            <a:r>
              <a:rPr lang="he-IL" sz="2600" b="1" dirty="0"/>
              <a:t>רפואת </a:t>
            </a:r>
            <a:r>
              <a:rPr lang="he-IL" sz="2600" b="1" dirty="0" smtClean="0"/>
              <a:t>צמחים מסורתית </a:t>
            </a:r>
            <a:r>
              <a:rPr lang="he-IL" sz="2600" dirty="0"/>
              <a:t>הייתה לכלי טיפולי חשוב ובסיסי בחייהם של הקהילה.</a:t>
            </a:r>
          </a:p>
          <a:p>
            <a:r>
              <a:rPr lang="he-IL" sz="2600" dirty="0" smtClean="0">
                <a:latin typeface="+mj-lt"/>
                <a:ea typeface="+mj-ea"/>
              </a:rPr>
              <a:t>הידע </a:t>
            </a:r>
            <a:r>
              <a:rPr lang="he-IL" sz="2600" dirty="0">
                <a:latin typeface="+mj-lt"/>
                <a:ea typeface="+mj-ea"/>
              </a:rPr>
              <a:t>אשר עבר מאב לבן, ומאם לבת, היה מטבעו ספציפי לאזור המסוים שבו חיה הקהילה והסתמך בעיקרו על הצמחים שצמחו באותו אזור.</a:t>
            </a:r>
          </a:p>
          <a:p>
            <a:r>
              <a:rPr lang="he-IL" sz="2600" dirty="0" smtClean="0">
                <a:latin typeface="+mj-lt"/>
                <a:ea typeface="+mj-ea"/>
              </a:rPr>
              <a:t>בכל </a:t>
            </a:r>
            <a:r>
              <a:rPr lang="he-IL" sz="2600" dirty="0">
                <a:latin typeface="+mj-lt"/>
                <a:ea typeface="+mj-ea"/>
              </a:rPr>
              <a:t>פעם התגלה צמח נוסף, </a:t>
            </a:r>
            <a:r>
              <a:rPr lang="he-IL" sz="2600" dirty="0" smtClean="0">
                <a:latin typeface="+mj-lt"/>
                <a:ea typeface="+mj-ea"/>
              </a:rPr>
              <a:t>וממש בשיטת הניסוי וטעייה נבדק האם הצמח מועיל </a:t>
            </a:r>
            <a:r>
              <a:rPr lang="he-IL" sz="2600" dirty="0">
                <a:latin typeface="+mj-lt"/>
                <a:ea typeface="+mj-ea"/>
              </a:rPr>
              <a:t>לכאב ראש, ל</a:t>
            </a:r>
            <a:r>
              <a:rPr lang="he-IL" sz="2600" dirty="0" smtClean="0">
                <a:latin typeface="+mj-lt"/>
                <a:ea typeface="+mj-ea"/>
              </a:rPr>
              <a:t>שלשולים </a:t>
            </a:r>
            <a:r>
              <a:rPr lang="he-IL" sz="2600" dirty="0">
                <a:latin typeface="+mj-lt"/>
                <a:ea typeface="+mj-ea"/>
              </a:rPr>
              <a:t>, </a:t>
            </a:r>
            <a:r>
              <a:rPr lang="he-IL" sz="2600" dirty="0" smtClean="0">
                <a:latin typeface="+mj-lt"/>
                <a:ea typeface="+mj-ea"/>
              </a:rPr>
              <a:t>לחום </a:t>
            </a:r>
            <a:r>
              <a:rPr lang="he-IL" sz="2600" dirty="0">
                <a:latin typeface="+mj-lt"/>
                <a:ea typeface="+mj-ea"/>
              </a:rPr>
              <a:t>גבוה</a:t>
            </a:r>
            <a:r>
              <a:rPr lang="he-IL" sz="2600" dirty="0" smtClean="0">
                <a:latin typeface="+mj-lt"/>
                <a:ea typeface="+mj-ea"/>
              </a:rPr>
              <a:t>...</a:t>
            </a:r>
            <a:r>
              <a:rPr lang="he-IL" sz="2600" dirty="0" err="1" smtClean="0">
                <a:latin typeface="+mj-lt"/>
                <a:ea typeface="+mj-ea"/>
              </a:rPr>
              <a:t>וכו</a:t>
            </a:r>
            <a:r>
              <a:rPr lang="he-IL" sz="2600" dirty="0" smtClean="0">
                <a:latin typeface="+mj-lt"/>
                <a:ea typeface="+mj-ea"/>
              </a:rPr>
              <a:t>'. </a:t>
            </a:r>
            <a:endParaRPr lang="he-IL" sz="2600" dirty="0">
              <a:latin typeface="+mj-lt"/>
              <a:ea typeface="+mj-ea"/>
            </a:endParaRPr>
          </a:p>
          <a:p>
            <a:r>
              <a:rPr lang="he-IL" sz="2600" dirty="0">
                <a:latin typeface="+mj-lt"/>
                <a:ea typeface="+mj-ea"/>
              </a:rPr>
              <a:t>בדרך כלל היו אוכלים את הצמחים או </a:t>
            </a:r>
            <a:r>
              <a:rPr lang="he-IL" sz="2600" dirty="0" smtClean="0">
                <a:latin typeface="+mj-lt"/>
                <a:ea typeface="+mj-ea"/>
              </a:rPr>
              <a:t>שותים אותם לאחר שהיו מבשלים </a:t>
            </a:r>
            <a:r>
              <a:rPr lang="he-IL" sz="2600" dirty="0">
                <a:latin typeface="+mj-lt"/>
                <a:ea typeface="+mj-ea"/>
              </a:rPr>
              <a:t>אותם (הרתחה).</a:t>
            </a:r>
          </a:p>
          <a:p>
            <a:r>
              <a:rPr lang="he-IL" sz="2600" dirty="0">
                <a:latin typeface="+mj-lt"/>
                <a:ea typeface="+mj-ea"/>
              </a:rPr>
              <a:t>רפואה זו הייתה בידי העם ולא בידי אנשי מקצוע, וכל אישה שידעה לבשל ידעה גם כיצד לטפל בבעיות רפואיות פשוטות – חום, כאב בטן, פצעים... </a:t>
            </a:r>
            <a:r>
              <a:rPr lang="he-IL" sz="2600" dirty="0" smtClean="0">
                <a:latin typeface="+mj-lt"/>
                <a:ea typeface="+mj-ea"/>
              </a:rPr>
              <a:t>הם </a:t>
            </a:r>
            <a:r>
              <a:rPr lang="he-IL" sz="2600" dirty="0">
                <a:latin typeface="+mj-lt"/>
                <a:ea typeface="+mj-ea"/>
              </a:rPr>
              <a:t>הכירו את הצמחים שגדלו באזור, ידעו איך מגדלים אותם וכיצד משתמשים בהם.</a:t>
            </a:r>
            <a:endParaRPr lang="en-US" sz="2600" dirty="0">
              <a:latin typeface="+mj-lt"/>
              <a:ea typeface="+mj-ea"/>
            </a:endParaRPr>
          </a:p>
          <a:p>
            <a:pPr marL="514350" indent="-514350"/>
            <a:endParaRPr lang="en-US" sz="2400" dirty="0">
              <a:latin typeface="+mj-lt"/>
              <a:ea typeface="+mj-ea"/>
            </a:endParaRPr>
          </a:p>
          <a:p>
            <a:endParaRPr lang="he-IL" sz="2400" dirty="0">
              <a:latin typeface="+mj-lt"/>
              <a:ea typeface="+mj-ea"/>
            </a:endParaRPr>
          </a:p>
        </p:txBody>
      </p:sp>
      <p:sp>
        <p:nvSpPr>
          <p:cNvPr id="4" name="מציין מיקום של מספר שקופית 3"/>
          <p:cNvSpPr>
            <a:spLocks noGrp="1"/>
          </p:cNvSpPr>
          <p:nvPr>
            <p:ph type="sldNum" sz="quarter" idx="12"/>
          </p:nvPr>
        </p:nvSpPr>
        <p:spPr>
          <a:xfrm>
            <a:off x="1847528" y="6376244"/>
            <a:ext cx="2133600" cy="365125"/>
          </a:xfrm>
        </p:spPr>
        <p:txBody>
          <a:bodyPr/>
          <a:lstStyle/>
          <a:p>
            <a:fld id="{8DB86063-BE8C-4656-ADCE-6A7D476B9083}" type="slidenum">
              <a:rPr lang="he-IL" smtClean="0"/>
              <a:pPr/>
              <a:t>2</a:t>
            </a:fld>
            <a:endParaRPr lang="he-IL" dirty="0"/>
          </a:p>
        </p:txBody>
      </p:sp>
      <p:pic>
        <p:nvPicPr>
          <p:cNvPr id="6" name="תמונה 5"/>
          <p:cNvPicPr>
            <a:picLocks noChangeAspect="1"/>
          </p:cNvPicPr>
          <p:nvPr/>
        </p:nvPicPr>
        <p:blipFill>
          <a:blip r:embed="rId2"/>
          <a:stretch>
            <a:fillRect/>
          </a:stretch>
        </p:blipFill>
        <p:spPr>
          <a:xfrm>
            <a:off x="11192" y="0"/>
            <a:ext cx="1836336" cy="2015902"/>
          </a:xfrm>
          <a:prstGeom prst="rect">
            <a:avLst/>
          </a:prstGeom>
        </p:spPr>
      </p:pic>
    </p:spTree>
    <p:extLst>
      <p:ext uri="{BB962C8B-B14F-4D97-AF65-F5344CB8AC3E}">
        <p14:creationId xmlns:p14="http://schemas.microsoft.com/office/powerpoint/2010/main" val="117321908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2690936" y="180132"/>
            <a:ext cx="8229600" cy="1143000"/>
          </a:xfrm>
        </p:spPr>
        <p:txBody>
          <a:bodyPr>
            <a:noAutofit/>
          </a:bodyPr>
          <a:lstStyle/>
          <a:p>
            <a:r>
              <a:rPr lang="he-IL" dirty="0"/>
              <a:t>היסטורית רפואת </a:t>
            </a:r>
            <a:r>
              <a:rPr lang="he-IL" dirty="0" smtClean="0"/>
              <a:t>צמחים</a:t>
            </a:r>
            <a:endParaRPr lang="he-IL" dirty="0"/>
          </a:p>
        </p:txBody>
      </p:sp>
      <p:sp>
        <p:nvSpPr>
          <p:cNvPr id="3" name="מציין מיקום תוכן 2"/>
          <p:cNvSpPr>
            <a:spLocks noGrp="1"/>
          </p:cNvSpPr>
          <p:nvPr>
            <p:ph idx="1"/>
          </p:nvPr>
        </p:nvSpPr>
        <p:spPr>
          <a:xfrm>
            <a:off x="952500" y="2053960"/>
            <a:ext cx="10972800" cy="4687407"/>
          </a:xfrm>
        </p:spPr>
        <p:txBody>
          <a:bodyPr>
            <a:noAutofit/>
          </a:bodyPr>
          <a:lstStyle/>
          <a:p>
            <a:r>
              <a:rPr lang="he-IL" sz="2600" dirty="0" smtClean="0"/>
              <a:t>כבר </a:t>
            </a:r>
            <a:r>
              <a:rPr lang="he-IL" sz="2600" dirty="0"/>
              <a:t>לפני כ- 3700 שנה נמצאו עדויות לטיפול בצמחי המרפא, בכתבים הטיבטיים - הודיים (וודות) וכן בכתבים סיניים עתיקים, ולפני כ- 2500 שנה בכתבים מאזורנו, ישנן עדויות לטיפול מקיף ורחב בנושא</a:t>
            </a:r>
            <a:r>
              <a:rPr lang="he-IL" sz="2600" dirty="0" smtClean="0"/>
              <a:t>.</a:t>
            </a:r>
            <a:endParaRPr lang="he-IL" sz="2600" dirty="0"/>
          </a:p>
          <a:p>
            <a:r>
              <a:rPr lang="he-IL" sz="2600" b="1" u="sng" dirty="0"/>
              <a:t>הזרם טיבטי/הודי </a:t>
            </a:r>
            <a:r>
              <a:rPr lang="he-IL" sz="2600" u="sng" dirty="0"/>
              <a:t>– </a:t>
            </a:r>
            <a:r>
              <a:rPr lang="he-IL" sz="2600" dirty="0"/>
              <a:t>זרם הרפואה נקראת "</a:t>
            </a:r>
            <a:r>
              <a:rPr lang="he-IL" sz="2600" b="1" dirty="0"/>
              <a:t>איור-ודה</a:t>
            </a:r>
            <a:r>
              <a:rPr lang="he-IL" sz="2600" dirty="0"/>
              <a:t>" - משמעות השם (בתרגום </a:t>
            </a:r>
            <a:r>
              <a:rPr lang="he-IL" sz="2600" dirty="0" err="1"/>
              <a:t>מסנסקריטית</a:t>
            </a:r>
            <a:r>
              <a:rPr lang="he-IL" sz="2600" dirty="0"/>
              <a:t>) הוא "</a:t>
            </a:r>
            <a:r>
              <a:rPr lang="he-IL" sz="2600" b="1" dirty="0"/>
              <a:t>מדע החיים</a:t>
            </a:r>
            <a:r>
              <a:rPr lang="he-IL" sz="2600" dirty="0"/>
              <a:t>", זוהי </a:t>
            </a:r>
            <a:r>
              <a:rPr lang="he-IL" sz="2600" b="1" dirty="0"/>
              <a:t>שיטת הרפואה העתיקה ביותר</a:t>
            </a:r>
            <a:r>
              <a:rPr lang="he-IL" sz="2600" dirty="0"/>
              <a:t> שנמצאה בעולם ועוסקת במניעה וטיפול של מחלות גוף ונפש. </a:t>
            </a:r>
          </a:p>
          <a:p>
            <a:pPr>
              <a:lnSpc>
                <a:spcPct val="90000"/>
              </a:lnSpc>
            </a:pPr>
            <a:r>
              <a:rPr lang="he-IL" sz="2600" b="1" u="sng" dirty="0"/>
              <a:t>הזרם הסיני – </a:t>
            </a:r>
            <a:r>
              <a:rPr lang="he-IL" sz="2600" dirty="0"/>
              <a:t>הרפואה הסינית שממנה </a:t>
            </a:r>
            <a:r>
              <a:rPr lang="he-IL" sz="2600" dirty="0" smtClean="0"/>
              <a:t>התפתחו </a:t>
            </a:r>
            <a:r>
              <a:rPr lang="he-IL" sz="2600" dirty="0"/>
              <a:t>לאחר מכן </a:t>
            </a:r>
            <a:r>
              <a:rPr lang="he-IL" sz="2600" b="1" dirty="0"/>
              <a:t>הרפואה היפאנית והקוראנית</a:t>
            </a:r>
            <a:r>
              <a:rPr lang="he-IL" sz="2600" dirty="0"/>
              <a:t> מדברת על "</a:t>
            </a:r>
            <a:r>
              <a:rPr lang="he-IL" sz="2600" b="1" dirty="0"/>
              <a:t>יין ויאנג</a:t>
            </a:r>
            <a:r>
              <a:rPr lang="he-IL" sz="2600" dirty="0"/>
              <a:t>" כעקרונות בסיסיים העוסקים בהגדרת החוקיות של היחסים בעולם.</a:t>
            </a:r>
          </a:p>
          <a:p>
            <a:pPr>
              <a:lnSpc>
                <a:spcPct val="90000"/>
              </a:lnSpc>
              <a:buNone/>
            </a:pPr>
            <a:endParaRPr lang="he-IL" sz="2600" dirty="0"/>
          </a:p>
          <a:p>
            <a:endParaRPr lang="he-IL" sz="2600" dirty="0"/>
          </a:p>
          <a:p>
            <a:pPr marL="514350" indent="-514350"/>
            <a:endParaRPr lang="en-US" sz="2600" dirty="0">
              <a:latin typeface="+mj-lt"/>
              <a:ea typeface="+mj-ea"/>
            </a:endParaRPr>
          </a:p>
          <a:p>
            <a:endParaRPr lang="he-IL" sz="2600" dirty="0">
              <a:latin typeface="+mj-lt"/>
              <a:ea typeface="+mj-ea"/>
            </a:endParaRPr>
          </a:p>
        </p:txBody>
      </p:sp>
      <p:sp>
        <p:nvSpPr>
          <p:cNvPr id="4" name="מציין מיקום של מספר שקופית 3"/>
          <p:cNvSpPr>
            <a:spLocks noGrp="1"/>
          </p:cNvSpPr>
          <p:nvPr>
            <p:ph type="sldNum" sz="quarter" idx="12"/>
          </p:nvPr>
        </p:nvSpPr>
        <p:spPr>
          <a:xfrm>
            <a:off x="1847528" y="6376244"/>
            <a:ext cx="2133600" cy="365125"/>
          </a:xfrm>
        </p:spPr>
        <p:txBody>
          <a:bodyPr/>
          <a:lstStyle/>
          <a:p>
            <a:fld id="{8DB86063-BE8C-4656-ADCE-6A7D476B9083}" type="slidenum">
              <a:rPr lang="he-IL" smtClean="0"/>
              <a:pPr/>
              <a:t>3</a:t>
            </a:fld>
            <a:endParaRPr lang="he-IL" dirty="0"/>
          </a:p>
        </p:txBody>
      </p:sp>
      <p:pic>
        <p:nvPicPr>
          <p:cNvPr id="2051" name="Picture 3"/>
          <p:cNvPicPr>
            <a:picLocks noChangeAspect="1" noChangeArrowheads="1"/>
          </p:cNvPicPr>
          <p:nvPr/>
        </p:nvPicPr>
        <p:blipFill>
          <a:blip r:embed="rId2" cstate="print"/>
          <a:srcRect/>
          <a:stretch>
            <a:fillRect/>
          </a:stretch>
        </p:blipFill>
        <p:spPr bwMode="auto">
          <a:xfrm>
            <a:off x="5723656" y="5526614"/>
            <a:ext cx="1619672" cy="1214754"/>
          </a:xfrm>
          <a:prstGeom prst="rect">
            <a:avLst/>
          </a:prstGeom>
          <a:noFill/>
          <a:ln w="9525">
            <a:noFill/>
            <a:miter lim="800000"/>
            <a:headEnd/>
            <a:tailEnd/>
          </a:ln>
          <a:effectLst/>
        </p:spPr>
      </p:pic>
      <p:pic>
        <p:nvPicPr>
          <p:cNvPr id="7" name="תמונה 6"/>
          <p:cNvPicPr>
            <a:picLocks noChangeAspect="1"/>
          </p:cNvPicPr>
          <p:nvPr/>
        </p:nvPicPr>
        <p:blipFill>
          <a:blip r:embed="rId3"/>
          <a:stretch>
            <a:fillRect/>
          </a:stretch>
        </p:blipFill>
        <p:spPr>
          <a:xfrm>
            <a:off x="11192" y="0"/>
            <a:ext cx="1836336" cy="2015902"/>
          </a:xfrm>
          <a:prstGeom prst="rect">
            <a:avLst/>
          </a:prstGeom>
        </p:spPr>
      </p:pic>
    </p:spTree>
    <p:extLst>
      <p:ext uri="{BB962C8B-B14F-4D97-AF65-F5344CB8AC3E}">
        <p14:creationId xmlns:p14="http://schemas.microsoft.com/office/powerpoint/2010/main" val="88921912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2690936" y="116632"/>
            <a:ext cx="8229600" cy="1296144"/>
          </a:xfrm>
        </p:spPr>
        <p:txBody>
          <a:bodyPr>
            <a:noAutofit/>
          </a:bodyPr>
          <a:lstStyle/>
          <a:p>
            <a:r>
              <a:rPr lang="he-IL" dirty="0"/>
              <a:t>היסטורית רפואת </a:t>
            </a:r>
            <a:r>
              <a:rPr lang="he-IL" dirty="0" smtClean="0"/>
              <a:t>צמחים</a:t>
            </a:r>
            <a:endParaRPr lang="he-IL" dirty="0"/>
          </a:p>
        </p:txBody>
      </p:sp>
      <p:sp>
        <p:nvSpPr>
          <p:cNvPr id="3" name="מציין מיקום תוכן 2"/>
          <p:cNvSpPr>
            <a:spLocks noGrp="1"/>
          </p:cNvSpPr>
          <p:nvPr>
            <p:ph idx="1"/>
          </p:nvPr>
        </p:nvSpPr>
        <p:spPr>
          <a:xfrm>
            <a:off x="393700" y="2053960"/>
            <a:ext cx="11671300" cy="4615399"/>
          </a:xfrm>
        </p:spPr>
        <p:txBody>
          <a:bodyPr>
            <a:noAutofit/>
          </a:bodyPr>
          <a:lstStyle/>
          <a:p>
            <a:pPr>
              <a:lnSpc>
                <a:spcPct val="90000"/>
              </a:lnSpc>
            </a:pPr>
            <a:r>
              <a:rPr lang="he-IL" sz="2600" dirty="0"/>
              <a:t>הסינים מגדירים יחסיות בין עודף לחוסר, חיצוני לפנימי, חום וקור </a:t>
            </a:r>
            <a:r>
              <a:rPr lang="he-IL" sz="2600" dirty="0" err="1"/>
              <a:t>וכו</a:t>
            </a:r>
            <a:r>
              <a:rPr lang="he-IL" sz="2600" dirty="0"/>
              <a:t>'.</a:t>
            </a:r>
          </a:p>
          <a:p>
            <a:pPr>
              <a:lnSpc>
                <a:spcPct val="90000"/>
              </a:lnSpc>
            </a:pPr>
            <a:r>
              <a:rPr lang="he-IL" sz="2600" dirty="0"/>
              <a:t>בנוסף הוגדרו 5 יסודות (אלמנטים) </a:t>
            </a:r>
            <a:r>
              <a:rPr lang="he-IL" sz="2600" b="1" dirty="0"/>
              <a:t>עץ, אש, אדמה, מתכת, מים</a:t>
            </a:r>
            <a:r>
              <a:rPr lang="he-IL" sz="2600" dirty="0"/>
              <a:t>. </a:t>
            </a:r>
            <a:r>
              <a:rPr lang="he-IL" sz="2600" dirty="0" smtClean="0"/>
              <a:t>                          אשר </a:t>
            </a:r>
            <a:r>
              <a:rPr lang="he-IL" sz="2600" dirty="0"/>
              <a:t>מחלקים את כל תופעות היקום ל- 5 איכויות יסודיות לדוגמא, בקיץ יש יותר נוכחות מאיכות האש ובחורף יש יותר מאיכות המים </a:t>
            </a:r>
            <a:r>
              <a:rPr lang="he-IL" sz="2600" dirty="0" err="1"/>
              <a:t>וכו</a:t>
            </a:r>
            <a:r>
              <a:rPr lang="he-IL" sz="2600" dirty="0"/>
              <a:t>'.</a:t>
            </a:r>
          </a:p>
          <a:p>
            <a:pPr>
              <a:lnSpc>
                <a:spcPct val="90000"/>
              </a:lnSpc>
            </a:pPr>
            <a:r>
              <a:rPr lang="he-IL" sz="2600" dirty="0"/>
              <a:t>מעגל 5 היסודות מגדיר יחסים ומצבים של הרמוניה ודיסהרמוניה.</a:t>
            </a:r>
          </a:p>
          <a:p>
            <a:pPr>
              <a:lnSpc>
                <a:spcPct val="90000"/>
              </a:lnSpc>
            </a:pPr>
            <a:r>
              <a:rPr lang="he-IL" sz="2600" dirty="0"/>
              <a:t>הרפואה </a:t>
            </a:r>
            <a:r>
              <a:rPr lang="he-IL" sz="2600" dirty="0" smtClean="0"/>
              <a:t>הסינית, </a:t>
            </a:r>
            <a:r>
              <a:rPr lang="he-IL" sz="2600" dirty="0"/>
              <a:t>במובן </a:t>
            </a:r>
            <a:r>
              <a:rPr lang="he-IL" sz="2600" dirty="0" smtClean="0"/>
              <a:t>מסוים היא </a:t>
            </a:r>
            <a:r>
              <a:rPr lang="he-IL" sz="2600" dirty="0"/>
              <a:t>השלמה והמקיפה ביותר מבין המסורות השונות והידע שנאסף ונכתב במשך שנים </a:t>
            </a:r>
            <a:r>
              <a:rPr lang="he-IL" sz="2600" dirty="0" smtClean="0"/>
              <a:t>רבות, אשר נשארה נגישה ומובנת לאנושות, </a:t>
            </a:r>
            <a:r>
              <a:rPr lang="he-IL" sz="2600" dirty="0"/>
              <a:t>כך שכיום זו הרפואה המסורתית בעלת ההשפעה הרבה ביותר על הרפואה הטבעית ורפואת הצמחים בפרט.</a:t>
            </a:r>
            <a:endParaRPr lang="en-US" sz="2600" dirty="0"/>
          </a:p>
          <a:p>
            <a:r>
              <a:rPr lang="he-IL" sz="2600" b="1" u="sng" dirty="0"/>
              <a:t>הזרם היווני/רומי/ערבי </a:t>
            </a:r>
            <a:r>
              <a:rPr lang="he-IL" sz="2600" b="1" dirty="0"/>
              <a:t>- </a:t>
            </a:r>
            <a:r>
              <a:rPr lang="he-IL" sz="2600" dirty="0"/>
              <a:t>רפואה זו נקראת בשם אונני </a:t>
            </a:r>
            <a:r>
              <a:rPr lang="en-US" sz="2600" dirty="0"/>
              <a:t> (</a:t>
            </a:r>
            <a:r>
              <a:rPr lang="en-US" sz="2600" dirty="0" err="1"/>
              <a:t>Unani</a:t>
            </a:r>
            <a:r>
              <a:rPr lang="en-US" sz="2600" dirty="0"/>
              <a:t>)</a:t>
            </a:r>
            <a:r>
              <a:rPr lang="he-IL" sz="2600" dirty="0"/>
              <a:t>ומקורה בידע שנאסף והגיע </a:t>
            </a:r>
            <a:r>
              <a:rPr lang="he-IL" sz="2600" b="1" dirty="0"/>
              <a:t>מדרך המשי </a:t>
            </a:r>
            <a:r>
              <a:rPr lang="he-IL" sz="2600" dirty="0"/>
              <a:t>– מסין העתיקה ועד מצרים </a:t>
            </a:r>
            <a:r>
              <a:rPr lang="he-IL" sz="2600" dirty="0" smtClean="0"/>
              <a:t>הפרעונית. </a:t>
            </a:r>
            <a:r>
              <a:rPr lang="he-IL" sz="2600" b="1" dirty="0" smtClean="0"/>
              <a:t>דרך </a:t>
            </a:r>
            <a:r>
              <a:rPr lang="he-IL" sz="2600" b="1" dirty="0"/>
              <a:t>המשי </a:t>
            </a:r>
            <a:r>
              <a:rPr lang="he-IL" sz="2600" dirty="0"/>
              <a:t>אגב החלה בשנת 1500 לפנה"ס זהו גם הזמן שיוסף הצדיק נמכר כעבד לסוחרים הישמעאלים...</a:t>
            </a:r>
          </a:p>
          <a:p>
            <a:pPr marL="514350" indent="-514350"/>
            <a:endParaRPr lang="en-US" sz="2600" dirty="0">
              <a:latin typeface="+mj-lt"/>
              <a:ea typeface="+mj-ea"/>
            </a:endParaRPr>
          </a:p>
          <a:p>
            <a:endParaRPr lang="he-IL" sz="2600" dirty="0">
              <a:latin typeface="+mj-lt"/>
              <a:ea typeface="+mj-ea"/>
            </a:endParaRPr>
          </a:p>
        </p:txBody>
      </p:sp>
      <p:sp>
        <p:nvSpPr>
          <p:cNvPr id="4" name="מציין מיקום של מספר שקופית 3"/>
          <p:cNvSpPr>
            <a:spLocks noGrp="1"/>
          </p:cNvSpPr>
          <p:nvPr>
            <p:ph type="sldNum" sz="quarter" idx="12"/>
          </p:nvPr>
        </p:nvSpPr>
        <p:spPr>
          <a:xfrm>
            <a:off x="1847528" y="6376244"/>
            <a:ext cx="2133600" cy="365125"/>
          </a:xfrm>
        </p:spPr>
        <p:txBody>
          <a:bodyPr/>
          <a:lstStyle/>
          <a:p>
            <a:fld id="{8DB86063-BE8C-4656-ADCE-6A7D476B9083}" type="slidenum">
              <a:rPr lang="he-IL" smtClean="0"/>
              <a:pPr/>
              <a:t>4</a:t>
            </a:fld>
            <a:endParaRPr lang="he-IL" dirty="0"/>
          </a:p>
        </p:txBody>
      </p:sp>
      <p:pic>
        <p:nvPicPr>
          <p:cNvPr id="8" name="Picture 2" descr="C:\Users\Levy\Pictures\תמונות אתר\5 האלמנטים.jpg"/>
          <p:cNvPicPr>
            <a:picLocks noChangeAspect="1" noChangeArrowheads="1"/>
          </p:cNvPicPr>
          <p:nvPr/>
        </p:nvPicPr>
        <p:blipFill>
          <a:blip r:embed="rId2" cstate="print"/>
          <a:srcRect/>
          <a:stretch>
            <a:fillRect/>
          </a:stretch>
        </p:blipFill>
        <p:spPr bwMode="auto">
          <a:xfrm>
            <a:off x="10452100" y="0"/>
            <a:ext cx="1596349" cy="1808187"/>
          </a:xfrm>
          <a:prstGeom prst="rect">
            <a:avLst/>
          </a:prstGeom>
          <a:noFill/>
        </p:spPr>
      </p:pic>
      <p:pic>
        <p:nvPicPr>
          <p:cNvPr id="7" name="תמונה 6"/>
          <p:cNvPicPr>
            <a:picLocks noChangeAspect="1"/>
          </p:cNvPicPr>
          <p:nvPr/>
        </p:nvPicPr>
        <p:blipFill>
          <a:blip r:embed="rId3"/>
          <a:stretch>
            <a:fillRect/>
          </a:stretch>
        </p:blipFill>
        <p:spPr>
          <a:xfrm>
            <a:off x="11192" y="0"/>
            <a:ext cx="1836336" cy="2015902"/>
          </a:xfrm>
          <a:prstGeom prst="rect">
            <a:avLst/>
          </a:prstGeom>
        </p:spPr>
      </p:pic>
    </p:spTree>
    <p:extLst>
      <p:ext uri="{BB962C8B-B14F-4D97-AF65-F5344CB8AC3E}">
        <p14:creationId xmlns:p14="http://schemas.microsoft.com/office/powerpoint/2010/main" val="193789807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2690936" y="116632"/>
            <a:ext cx="8229600" cy="1143000"/>
          </a:xfrm>
        </p:spPr>
        <p:txBody>
          <a:bodyPr>
            <a:noAutofit/>
          </a:bodyPr>
          <a:lstStyle/>
          <a:p>
            <a:r>
              <a:rPr lang="he-IL" dirty="0"/>
              <a:t>היסטורית רפואת צ</a:t>
            </a:r>
            <a:r>
              <a:rPr lang="he-IL" dirty="0" smtClean="0"/>
              <a:t>מחים</a:t>
            </a:r>
            <a:endParaRPr lang="he-IL" dirty="0"/>
          </a:p>
        </p:txBody>
      </p:sp>
      <p:sp>
        <p:nvSpPr>
          <p:cNvPr id="3" name="מציין מיקום תוכן 2"/>
          <p:cNvSpPr>
            <a:spLocks noGrp="1"/>
          </p:cNvSpPr>
          <p:nvPr>
            <p:ph idx="1"/>
          </p:nvPr>
        </p:nvSpPr>
        <p:spPr>
          <a:xfrm>
            <a:off x="1703512" y="1412776"/>
            <a:ext cx="8784976" cy="5256584"/>
          </a:xfrm>
        </p:spPr>
        <p:txBody>
          <a:bodyPr>
            <a:noAutofit/>
          </a:bodyPr>
          <a:lstStyle/>
          <a:p>
            <a:pPr marL="514350" indent="-514350"/>
            <a:endParaRPr lang="en-US" sz="2400" dirty="0">
              <a:latin typeface="+mj-lt"/>
              <a:ea typeface="+mj-ea"/>
              <a:cs typeface="+mj-cs"/>
            </a:endParaRPr>
          </a:p>
          <a:p>
            <a:endParaRPr lang="he-IL" sz="2400" dirty="0">
              <a:latin typeface="+mj-lt"/>
              <a:ea typeface="+mj-ea"/>
              <a:cs typeface="+mj-cs"/>
            </a:endParaRPr>
          </a:p>
        </p:txBody>
      </p:sp>
      <p:sp>
        <p:nvSpPr>
          <p:cNvPr id="4" name="מציין מיקום של מספר שקופית 3"/>
          <p:cNvSpPr>
            <a:spLocks noGrp="1"/>
          </p:cNvSpPr>
          <p:nvPr>
            <p:ph type="sldNum" sz="quarter" idx="12"/>
          </p:nvPr>
        </p:nvSpPr>
        <p:spPr>
          <a:xfrm>
            <a:off x="1847528" y="6376244"/>
            <a:ext cx="2133600" cy="365125"/>
          </a:xfrm>
        </p:spPr>
        <p:txBody>
          <a:bodyPr/>
          <a:lstStyle/>
          <a:p>
            <a:fld id="{8DB86063-BE8C-4656-ADCE-6A7D476B9083}" type="slidenum">
              <a:rPr lang="he-IL" smtClean="0"/>
              <a:pPr/>
              <a:t>5</a:t>
            </a:fld>
            <a:endParaRPr lang="he-IL" dirty="0"/>
          </a:p>
        </p:txBody>
      </p:sp>
      <p:pic>
        <p:nvPicPr>
          <p:cNvPr id="1026" name="Picture 2"/>
          <p:cNvPicPr>
            <a:picLocks noChangeAspect="1" noChangeArrowheads="1"/>
          </p:cNvPicPr>
          <p:nvPr/>
        </p:nvPicPr>
        <p:blipFill>
          <a:blip r:embed="rId2" cstate="print"/>
          <a:srcRect/>
          <a:stretch>
            <a:fillRect/>
          </a:stretch>
        </p:blipFill>
        <p:spPr bwMode="auto">
          <a:xfrm>
            <a:off x="2528222" y="1549258"/>
            <a:ext cx="9665161" cy="4178441"/>
          </a:xfrm>
          <a:prstGeom prst="rect">
            <a:avLst/>
          </a:prstGeom>
          <a:noFill/>
          <a:ln w="9525">
            <a:noFill/>
            <a:miter lim="800000"/>
            <a:headEnd/>
            <a:tailEnd/>
          </a:ln>
          <a:effectLst/>
        </p:spPr>
      </p:pic>
      <p:pic>
        <p:nvPicPr>
          <p:cNvPr id="1027" name="Picture 3"/>
          <p:cNvPicPr>
            <a:picLocks noChangeAspect="1" noChangeArrowheads="1"/>
          </p:cNvPicPr>
          <p:nvPr/>
        </p:nvPicPr>
        <p:blipFill>
          <a:blip r:embed="rId3" cstate="print"/>
          <a:srcRect/>
          <a:stretch>
            <a:fillRect/>
          </a:stretch>
        </p:blipFill>
        <p:spPr bwMode="auto">
          <a:xfrm>
            <a:off x="0" y="5096178"/>
            <a:ext cx="2528223" cy="1761821"/>
          </a:xfrm>
          <a:prstGeom prst="rect">
            <a:avLst/>
          </a:prstGeom>
          <a:noFill/>
          <a:ln w="9525">
            <a:noFill/>
            <a:miter lim="800000"/>
            <a:headEnd/>
            <a:tailEnd/>
          </a:ln>
          <a:effectLst/>
        </p:spPr>
      </p:pic>
      <p:pic>
        <p:nvPicPr>
          <p:cNvPr id="8" name="תמונה 7"/>
          <p:cNvPicPr>
            <a:picLocks noChangeAspect="1"/>
          </p:cNvPicPr>
          <p:nvPr/>
        </p:nvPicPr>
        <p:blipFill>
          <a:blip r:embed="rId4"/>
          <a:stretch>
            <a:fillRect/>
          </a:stretch>
        </p:blipFill>
        <p:spPr>
          <a:xfrm>
            <a:off x="11192" y="0"/>
            <a:ext cx="1836336" cy="2015902"/>
          </a:xfrm>
          <a:prstGeom prst="rect">
            <a:avLst/>
          </a:prstGeom>
        </p:spPr>
      </p:pic>
    </p:spTree>
    <p:extLst>
      <p:ext uri="{BB962C8B-B14F-4D97-AF65-F5344CB8AC3E}">
        <p14:creationId xmlns:p14="http://schemas.microsoft.com/office/powerpoint/2010/main" val="338268101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2690936" y="116632"/>
            <a:ext cx="8229600" cy="1143000"/>
          </a:xfrm>
        </p:spPr>
        <p:txBody>
          <a:bodyPr>
            <a:noAutofit/>
          </a:bodyPr>
          <a:lstStyle/>
          <a:p>
            <a:r>
              <a:rPr lang="he-IL" dirty="0"/>
              <a:t>דמויות מפתח בהיסטורית רפואת הצמחים</a:t>
            </a:r>
          </a:p>
        </p:txBody>
      </p:sp>
      <p:sp>
        <p:nvSpPr>
          <p:cNvPr id="3" name="מציין מיקום תוכן 2"/>
          <p:cNvSpPr>
            <a:spLocks noGrp="1"/>
          </p:cNvSpPr>
          <p:nvPr>
            <p:ph idx="1"/>
          </p:nvPr>
        </p:nvSpPr>
        <p:spPr>
          <a:xfrm>
            <a:off x="736600" y="1943100"/>
            <a:ext cx="11226800" cy="4798269"/>
          </a:xfrm>
        </p:spPr>
        <p:txBody>
          <a:bodyPr>
            <a:noAutofit/>
          </a:bodyPr>
          <a:lstStyle/>
          <a:p>
            <a:pPr marL="514350" indent="-514350"/>
            <a:r>
              <a:rPr lang="he-IL" sz="2600" b="1" u="sng" dirty="0"/>
              <a:t>קונפוציוס</a:t>
            </a:r>
            <a:r>
              <a:rPr lang="he-IL" sz="2600" b="1" dirty="0"/>
              <a:t> </a:t>
            </a:r>
            <a:r>
              <a:rPr lang="he-IL" sz="2600" dirty="0"/>
              <a:t>(500 שנה לפנה"ס) אבי הרפואה הסינית ו</a:t>
            </a:r>
            <a:r>
              <a:rPr lang="he-IL" sz="2600" b="1" dirty="0"/>
              <a:t>הקיסרים</a:t>
            </a:r>
            <a:r>
              <a:rPr lang="he-IL" sz="2600" dirty="0"/>
              <a:t> אחריו.</a:t>
            </a:r>
          </a:p>
          <a:p>
            <a:pPr marL="514350" indent="-514350"/>
            <a:r>
              <a:rPr lang="he-IL" sz="2600" b="1" u="sng" dirty="0"/>
              <a:t>היפוקראטס</a:t>
            </a:r>
            <a:r>
              <a:rPr lang="he-IL" sz="2600" b="1" dirty="0"/>
              <a:t> </a:t>
            </a:r>
            <a:r>
              <a:rPr lang="he-IL" sz="2600" dirty="0"/>
              <a:t>הקים בי"ס לרפואה (בשנת 400 לפנה"ס) שעסק גם במתמטיקה ובמוזיקה. נחשב ל"</a:t>
            </a:r>
            <a:r>
              <a:rPr lang="he-IL" sz="2600" b="1" dirty="0"/>
              <a:t>אבי הרפואה המערבית</a:t>
            </a:r>
            <a:r>
              <a:rPr lang="he-IL" sz="2600" dirty="0"/>
              <a:t>" ומחבר שבועת הרופאים, אשר הניח את היסודות לרפואה המדעית והשתית את נושא האיכויות והיסודות (מים, אויר, אדמה, אש). </a:t>
            </a:r>
          </a:p>
          <a:p>
            <a:r>
              <a:rPr lang="he-IL" sz="2600" dirty="0"/>
              <a:t>בניגוד לתקופות הקודמות לפניו שהאמינו שמחלות נובעות בגלל קללות ועונש מהאלילים, בחר </a:t>
            </a:r>
            <a:r>
              <a:rPr lang="he-IL" sz="2600" b="1" dirty="0"/>
              <a:t>היפוקראטס</a:t>
            </a:r>
            <a:r>
              <a:rPr lang="he-IL" sz="2600" dirty="0"/>
              <a:t> בדרך הגיונית לכאורה וטען שמחלות נגרמות מסיבות טבעיות וחיצוניות שאינן קשורות לדת או למאגיה.</a:t>
            </a:r>
          </a:p>
          <a:p>
            <a:r>
              <a:rPr lang="he-IL" sz="2600" dirty="0"/>
              <a:t>הוא חיבר תורה הגורסת כי באדם קיימים ארבע ליחות </a:t>
            </a:r>
            <a:r>
              <a:rPr lang="he-IL" sz="2600" dirty="0" smtClean="0"/>
              <a:t>(</a:t>
            </a:r>
            <a:r>
              <a:rPr lang="en-US" sz="2600" dirty="0" smtClean="0"/>
              <a:t> (</a:t>
            </a:r>
            <a:r>
              <a:rPr lang="en-US" sz="2600" dirty="0" err="1"/>
              <a:t>Humores</a:t>
            </a:r>
            <a:r>
              <a:rPr lang="en-US" sz="2600" dirty="0"/>
              <a:t> </a:t>
            </a:r>
            <a:r>
              <a:rPr lang="he-IL" sz="2600" dirty="0"/>
              <a:t>– </a:t>
            </a:r>
            <a:r>
              <a:rPr lang="he-IL" sz="2600" b="1" dirty="0"/>
              <a:t>מרה שחורה (טחול), מרה צהובה (כבד), מרה אדומה (דם), מרה לבנה (ריר). </a:t>
            </a:r>
            <a:r>
              <a:rPr lang="he-IL" sz="2600" dirty="0"/>
              <a:t>לפי תורה זו כאשר יש עודף או חוסר באחת הליחות, האדם יחלה. </a:t>
            </a:r>
            <a:endParaRPr lang="en-US" sz="2600" dirty="0"/>
          </a:p>
          <a:p>
            <a:pPr marL="514350" indent="-514350"/>
            <a:endParaRPr lang="he-IL" sz="2600" dirty="0"/>
          </a:p>
          <a:p>
            <a:pPr marL="514350" indent="-514350">
              <a:buNone/>
            </a:pPr>
            <a:endParaRPr lang="en-US" sz="2400" dirty="0">
              <a:latin typeface="+mj-lt"/>
              <a:ea typeface="+mj-ea"/>
            </a:endParaRPr>
          </a:p>
          <a:p>
            <a:endParaRPr lang="he-IL" sz="2400" dirty="0">
              <a:latin typeface="+mj-lt"/>
              <a:ea typeface="+mj-ea"/>
            </a:endParaRPr>
          </a:p>
        </p:txBody>
      </p:sp>
      <p:sp>
        <p:nvSpPr>
          <p:cNvPr id="4" name="מציין מיקום של מספר שקופית 3"/>
          <p:cNvSpPr>
            <a:spLocks noGrp="1"/>
          </p:cNvSpPr>
          <p:nvPr>
            <p:ph type="sldNum" sz="quarter" idx="12"/>
          </p:nvPr>
        </p:nvSpPr>
        <p:spPr>
          <a:xfrm>
            <a:off x="1847528" y="6376244"/>
            <a:ext cx="2133600" cy="365125"/>
          </a:xfrm>
        </p:spPr>
        <p:txBody>
          <a:bodyPr/>
          <a:lstStyle/>
          <a:p>
            <a:fld id="{8DB86063-BE8C-4656-ADCE-6A7D476B9083}" type="slidenum">
              <a:rPr lang="he-IL" smtClean="0"/>
              <a:pPr/>
              <a:t>6</a:t>
            </a:fld>
            <a:endParaRPr lang="he-IL" dirty="0"/>
          </a:p>
        </p:txBody>
      </p:sp>
      <p:pic>
        <p:nvPicPr>
          <p:cNvPr id="6" name="תמונה 5"/>
          <p:cNvPicPr>
            <a:picLocks noChangeAspect="1"/>
          </p:cNvPicPr>
          <p:nvPr/>
        </p:nvPicPr>
        <p:blipFill>
          <a:blip r:embed="rId2"/>
          <a:stretch>
            <a:fillRect/>
          </a:stretch>
        </p:blipFill>
        <p:spPr>
          <a:xfrm>
            <a:off x="11192" y="0"/>
            <a:ext cx="1836336" cy="2015902"/>
          </a:xfrm>
          <a:prstGeom prst="rect">
            <a:avLst/>
          </a:prstGeom>
        </p:spPr>
      </p:pic>
    </p:spTree>
    <p:extLst>
      <p:ext uri="{BB962C8B-B14F-4D97-AF65-F5344CB8AC3E}">
        <p14:creationId xmlns:p14="http://schemas.microsoft.com/office/powerpoint/2010/main" val="13461035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2690936" y="116632"/>
            <a:ext cx="8229600" cy="1143000"/>
          </a:xfrm>
        </p:spPr>
        <p:txBody>
          <a:bodyPr>
            <a:noAutofit/>
          </a:bodyPr>
          <a:lstStyle/>
          <a:p>
            <a:r>
              <a:rPr lang="he-IL" dirty="0"/>
              <a:t>דמויות מפתח בהיסטורית רפואת הצמחים</a:t>
            </a:r>
          </a:p>
        </p:txBody>
      </p:sp>
      <p:sp>
        <p:nvSpPr>
          <p:cNvPr id="3" name="מציין מיקום תוכן 2"/>
          <p:cNvSpPr>
            <a:spLocks noGrp="1"/>
          </p:cNvSpPr>
          <p:nvPr>
            <p:ph idx="1"/>
          </p:nvPr>
        </p:nvSpPr>
        <p:spPr>
          <a:xfrm>
            <a:off x="241300" y="2053960"/>
            <a:ext cx="11798300" cy="4687407"/>
          </a:xfrm>
        </p:spPr>
        <p:txBody>
          <a:bodyPr>
            <a:noAutofit/>
          </a:bodyPr>
          <a:lstStyle/>
          <a:p>
            <a:r>
              <a:rPr lang="he-IL" sz="2600" b="1" u="sng" dirty="0"/>
              <a:t>דיוסקורידס</a:t>
            </a:r>
            <a:r>
              <a:rPr lang="he-IL" sz="2600" dirty="0"/>
              <a:t>  - רופא ובוטנאי, חי במאה הראשונה לספירה וכתב את החיבור הנודע "</a:t>
            </a:r>
            <a:r>
              <a:rPr lang="he-IL" sz="2600" b="1" dirty="0"/>
              <a:t>דה מטריה </a:t>
            </a:r>
            <a:r>
              <a:rPr lang="he-IL" sz="2600" b="1" dirty="0" err="1"/>
              <a:t>מדיקה</a:t>
            </a:r>
            <a:r>
              <a:rPr lang="he-IL" sz="2600" dirty="0"/>
              <a:t>", בו מתוארים מעל 600 צמחים, כולל איורים, הוראות הכנה, שימושים רפואיים, תופעות לוואי </a:t>
            </a:r>
            <a:r>
              <a:rPr lang="he-IL" sz="2600" dirty="0" err="1"/>
              <a:t>וכו</a:t>
            </a:r>
            <a:r>
              <a:rPr lang="he-IL" sz="2600" dirty="0"/>
              <a:t>'.</a:t>
            </a:r>
          </a:p>
          <a:p>
            <a:r>
              <a:rPr lang="he-IL" sz="2600" b="1" u="sng" dirty="0" err="1"/>
              <a:t>גלנוס</a:t>
            </a:r>
            <a:r>
              <a:rPr lang="he-IL" sz="2600" b="1" dirty="0"/>
              <a:t>  - </a:t>
            </a:r>
            <a:r>
              <a:rPr lang="he-IL" sz="2600" dirty="0"/>
              <a:t>רופא רומאי חי במאה השנייה לספירה, כתב עשרות ספרי רפואה והרחיב את תורת הליחות של היפוקראטס. "</a:t>
            </a:r>
            <a:r>
              <a:rPr lang="he-IL" sz="2600" b="1" dirty="0"/>
              <a:t>הרפואה </a:t>
            </a:r>
            <a:r>
              <a:rPr lang="he-IL" sz="2600" b="1" dirty="0" err="1"/>
              <a:t>הגלנית</a:t>
            </a:r>
            <a:r>
              <a:rPr lang="he-IL" sz="2600" dirty="0"/>
              <a:t>" הייתה רפואה </a:t>
            </a:r>
            <a:r>
              <a:rPr lang="he-IL" sz="2600" dirty="0" smtClean="0"/>
              <a:t>השולטת </a:t>
            </a:r>
            <a:r>
              <a:rPr lang="he-IL" sz="2600" dirty="0"/>
              <a:t>לאורך ימי הביניים ועד למאה השש עשרה.</a:t>
            </a:r>
          </a:p>
          <a:p>
            <a:r>
              <a:rPr lang="he-IL" sz="2600" b="1" u="sng" dirty="0"/>
              <a:t>חכים אל חוסיין איבן </a:t>
            </a:r>
            <a:r>
              <a:rPr lang="he-IL" sz="2600" b="1" u="sng" dirty="0" err="1"/>
              <a:t>סינא</a:t>
            </a:r>
            <a:r>
              <a:rPr lang="he-IL" sz="2600" b="1" u="sng" dirty="0"/>
              <a:t> </a:t>
            </a:r>
            <a:r>
              <a:rPr lang="he-IL" sz="2600" b="1" dirty="0"/>
              <a:t>– </a:t>
            </a:r>
            <a:r>
              <a:rPr lang="he-IL" sz="2600" dirty="0"/>
              <a:t>נולד בשנת 980 למניינם בבוכרה אשר הייתה אז חלק מאפגניסטן. בגיל 21 יצא איבן </a:t>
            </a:r>
            <a:r>
              <a:rPr lang="he-IL" sz="2600" dirty="0" err="1"/>
              <a:t>סינא</a:t>
            </a:r>
            <a:r>
              <a:rPr lang="he-IL" sz="2600" dirty="0"/>
              <a:t> לתקופה של נדודים אשר הסתיימו עם השתקעותו בפרס בחצרו של הנסיך שאמס-אד-</a:t>
            </a:r>
            <a:r>
              <a:rPr lang="he-IL" sz="2600" dirty="0" err="1"/>
              <a:t>דאוולה</a:t>
            </a:r>
            <a:r>
              <a:rPr lang="he-IL" sz="2600" dirty="0"/>
              <a:t>. </a:t>
            </a:r>
            <a:r>
              <a:rPr lang="he-IL" sz="2600" dirty="0" smtClean="0"/>
              <a:t>על </a:t>
            </a:r>
            <a:r>
              <a:rPr lang="he-IL" sz="2600" dirty="0"/>
              <a:t>פי המקורות איבן </a:t>
            </a:r>
            <a:r>
              <a:rPr lang="he-IL" sz="2600" dirty="0" err="1"/>
              <a:t>סינא</a:t>
            </a:r>
            <a:r>
              <a:rPr lang="he-IL" sz="2600" dirty="0"/>
              <a:t> חיבר 276 ספרים, רובם במספר כרכים, העוסקים במגוון של נושאים דוגמת רפואה, פיזיקה, כימיה, מתמטיקה, מוסיקה, אסטרולוגיה, כלכלה וכמובן חיבורים בנושאי דת ומוסר.</a:t>
            </a:r>
            <a:endParaRPr lang="en-US" sz="2600" dirty="0"/>
          </a:p>
          <a:p>
            <a:endParaRPr lang="en-US" sz="2600" dirty="0"/>
          </a:p>
          <a:p>
            <a:endParaRPr lang="en-US" sz="2600" dirty="0"/>
          </a:p>
          <a:p>
            <a:pPr marL="514350" indent="-514350"/>
            <a:endParaRPr lang="en-US" sz="2400" dirty="0">
              <a:latin typeface="+mj-lt"/>
              <a:ea typeface="+mj-ea"/>
            </a:endParaRPr>
          </a:p>
          <a:p>
            <a:endParaRPr lang="he-IL" sz="2400" dirty="0">
              <a:latin typeface="+mj-lt"/>
              <a:ea typeface="+mj-ea"/>
            </a:endParaRPr>
          </a:p>
        </p:txBody>
      </p:sp>
      <p:sp>
        <p:nvSpPr>
          <p:cNvPr id="4" name="מציין מיקום של מספר שקופית 3"/>
          <p:cNvSpPr>
            <a:spLocks noGrp="1"/>
          </p:cNvSpPr>
          <p:nvPr>
            <p:ph type="sldNum" sz="quarter" idx="12"/>
          </p:nvPr>
        </p:nvSpPr>
        <p:spPr>
          <a:xfrm>
            <a:off x="1847528" y="6376244"/>
            <a:ext cx="2133600" cy="365125"/>
          </a:xfrm>
        </p:spPr>
        <p:txBody>
          <a:bodyPr/>
          <a:lstStyle/>
          <a:p>
            <a:fld id="{8DB86063-BE8C-4656-ADCE-6A7D476B9083}" type="slidenum">
              <a:rPr lang="he-IL" smtClean="0"/>
              <a:pPr/>
              <a:t>7</a:t>
            </a:fld>
            <a:endParaRPr lang="he-IL" dirty="0"/>
          </a:p>
        </p:txBody>
      </p:sp>
      <p:pic>
        <p:nvPicPr>
          <p:cNvPr id="5" name="תמונה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32236" y="0"/>
            <a:ext cx="1559763" cy="1930400"/>
          </a:xfrm>
          <a:prstGeom prst="rect">
            <a:avLst/>
          </a:prstGeom>
        </p:spPr>
      </p:pic>
      <p:pic>
        <p:nvPicPr>
          <p:cNvPr id="7" name="תמונה 6"/>
          <p:cNvPicPr>
            <a:picLocks noChangeAspect="1"/>
          </p:cNvPicPr>
          <p:nvPr/>
        </p:nvPicPr>
        <p:blipFill>
          <a:blip r:embed="rId3"/>
          <a:stretch>
            <a:fillRect/>
          </a:stretch>
        </p:blipFill>
        <p:spPr>
          <a:xfrm>
            <a:off x="11192" y="0"/>
            <a:ext cx="1836336" cy="2015902"/>
          </a:xfrm>
          <a:prstGeom prst="rect">
            <a:avLst/>
          </a:prstGeom>
        </p:spPr>
      </p:pic>
    </p:spTree>
    <p:extLst>
      <p:ext uri="{BB962C8B-B14F-4D97-AF65-F5344CB8AC3E}">
        <p14:creationId xmlns:p14="http://schemas.microsoft.com/office/powerpoint/2010/main" val="105343497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2690936" y="116632"/>
            <a:ext cx="8229600" cy="1143000"/>
          </a:xfrm>
        </p:spPr>
        <p:txBody>
          <a:bodyPr>
            <a:noAutofit/>
          </a:bodyPr>
          <a:lstStyle/>
          <a:p>
            <a:r>
              <a:rPr lang="he-IL" dirty="0"/>
              <a:t>דמויות מפתח בהיסטורית רפואת הצמחים</a:t>
            </a:r>
          </a:p>
        </p:txBody>
      </p:sp>
      <p:sp>
        <p:nvSpPr>
          <p:cNvPr id="3" name="מציין מיקום תוכן 2"/>
          <p:cNvSpPr>
            <a:spLocks noGrp="1"/>
          </p:cNvSpPr>
          <p:nvPr>
            <p:ph idx="1"/>
          </p:nvPr>
        </p:nvSpPr>
        <p:spPr>
          <a:xfrm>
            <a:off x="215900" y="2053960"/>
            <a:ext cx="11836400" cy="4687407"/>
          </a:xfrm>
        </p:spPr>
        <p:txBody>
          <a:bodyPr>
            <a:noAutofit/>
          </a:bodyPr>
          <a:lstStyle/>
          <a:p>
            <a:r>
              <a:rPr lang="he-IL" sz="2600" dirty="0"/>
              <a:t>ספרו המפורסם ביותר של </a:t>
            </a:r>
            <a:r>
              <a:rPr lang="he-IL" sz="2600" b="1" dirty="0"/>
              <a:t>אבן </a:t>
            </a:r>
            <a:r>
              <a:rPr lang="he-IL" sz="2600" b="1" dirty="0" err="1"/>
              <a:t>סינא</a:t>
            </a:r>
            <a:r>
              <a:rPr lang="he-IL" sz="2600" b="1" dirty="0"/>
              <a:t> </a:t>
            </a:r>
            <a:r>
              <a:rPr lang="he-IL" sz="2600" dirty="0"/>
              <a:t>נקרא אל-קאנון פי אל-טיב (</a:t>
            </a:r>
            <a:r>
              <a:rPr lang="he-IL" sz="2600" b="1" dirty="0"/>
              <a:t>הקאנון של הרפואה</a:t>
            </a:r>
            <a:r>
              <a:rPr lang="he-IL" sz="2600" dirty="0"/>
              <a:t>). </a:t>
            </a:r>
            <a:r>
              <a:rPr lang="he-IL" sz="2600" dirty="0" smtClean="0"/>
              <a:t>    זהו </a:t>
            </a:r>
            <a:r>
              <a:rPr lang="he-IL" sz="2600" dirty="0"/>
              <a:t>הספר המפורסם ביותר בהיסטוריה של הרפואה, הקאנון כולל חמישה כרכים עבי כרס, המסכמים את כל הידע המדעי והרפואי אשר היה קיים עד לאותה תקופה. הספר היווה מקור לידע רפואי במשך כאחת עשרה </a:t>
            </a:r>
            <a:r>
              <a:rPr lang="he-IL" sz="2600" dirty="0" smtClean="0"/>
              <a:t>מאות! גם בימים </a:t>
            </a:r>
            <a:r>
              <a:rPr lang="he-IL" sz="2600" dirty="0"/>
              <a:t>אלה הוא משמש כאחד החיבורים העיקריים </a:t>
            </a:r>
            <a:r>
              <a:rPr lang="he-IL" sz="2600" dirty="0" smtClean="0"/>
              <a:t>והעשירים ביותר העומדים </a:t>
            </a:r>
            <a:r>
              <a:rPr lang="he-IL" sz="2600" dirty="0"/>
              <a:t>לרשות העוסקים ברפואה המסורתית.</a:t>
            </a:r>
          </a:p>
          <a:p>
            <a:r>
              <a:rPr lang="he-IL" sz="2600" b="1" u="sng" dirty="0"/>
              <a:t>רבי משה בן מימון</a:t>
            </a:r>
            <a:r>
              <a:rPr lang="he-IL" sz="2600" dirty="0"/>
              <a:t> - נולד בשנת 1138 בספרד והסתלק בשנת 1204. </a:t>
            </a:r>
            <a:r>
              <a:rPr lang="he-IL" sz="2600" b="1" dirty="0"/>
              <a:t>הרמב"ם</a:t>
            </a:r>
            <a:r>
              <a:rPr lang="he-IL" sz="2600" dirty="0"/>
              <a:t> נחשב לגדולי הפוסקים בכל הדורות, מחשובי הפילוסופים בימי הביניים אשר עסק במגוון רב של תחומים כגון: פילוסופיה, מדע, פיזיקה,  אסטרונומיה, רפואה (מנתח) ומרפא טבעי. </a:t>
            </a:r>
            <a:r>
              <a:rPr lang="he-IL" sz="2600" dirty="0" smtClean="0"/>
              <a:t>      כתב </a:t>
            </a:r>
            <a:r>
              <a:rPr lang="he-IL" sz="2600" dirty="0"/>
              <a:t>ספרים רבים ונחשב לאחד האישים החשובים והנערצים ביותר ביהדות. </a:t>
            </a:r>
            <a:r>
              <a:rPr lang="he-IL" sz="2600" dirty="0" smtClean="0"/>
              <a:t>               הרמב"ם מטבע הדברים הושפע </a:t>
            </a:r>
            <a:r>
              <a:rPr lang="he-IL" sz="2600" dirty="0"/>
              <a:t>רבות מהרפואה הערבית/יוונית ורבים מכתביו הרפואיים נשענים על </a:t>
            </a:r>
            <a:r>
              <a:rPr lang="he-IL" sz="2600" b="1" dirty="0"/>
              <a:t>הקאנון הגדול</a:t>
            </a:r>
            <a:r>
              <a:rPr lang="he-IL" sz="2600" dirty="0"/>
              <a:t>.</a:t>
            </a:r>
            <a:endParaRPr lang="en-US" sz="2600" dirty="0"/>
          </a:p>
          <a:p>
            <a:endParaRPr lang="en-US" sz="2600" dirty="0"/>
          </a:p>
          <a:p>
            <a:endParaRPr lang="en-US" sz="2600" dirty="0"/>
          </a:p>
          <a:p>
            <a:endParaRPr lang="en-US" sz="2600" dirty="0"/>
          </a:p>
          <a:p>
            <a:pPr marL="514350" indent="-514350"/>
            <a:endParaRPr lang="en-US" sz="2400" dirty="0">
              <a:latin typeface="+mj-lt"/>
              <a:ea typeface="+mj-ea"/>
            </a:endParaRPr>
          </a:p>
          <a:p>
            <a:endParaRPr lang="he-IL" sz="2400" dirty="0">
              <a:latin typeface="+mj-lt"/>
              <a:ea typeface="+mj-ea"/>
            </a:endParaRPr>
          </a:p>
        </p:txBody>
      </p:sp>
      <p:sp>
        <p:nvSpPr>
          <p:cNvPr id="4" name="מציין מיקום של מספר שקופית 3"/>
          <p:cNvSpPr>
            <a:spLocks noGrp="1"/>
          </p:cNvSpPr>
          <p:nvPr>
            <p:ph type="sldNum" sz="quarter" idx="12"/>
          </p:nvPr>
        </p:nvSpPr>
        <p:spPr>
          <a:xfrm>
            <a:off x="1847528" y="6376244"/>
            <a:ext cx="2133600" cy="365125"/>
          </a:xfrm>
        </p:spPr>
        <p:txBody>
          <a:bodyPr/>
          <a:lstStyle/>
          <a:p>
            <a:fld id="{8DB86063-BE8C-4656-ADCE-6A7D476B9083}" type="slidenum">
              <a:rPr lang="he-IL" smtClean="0"/>
              <a:pPr/>
              <a:t>8</a:t>
            </a:fld>
            <a:endParaRPr lang="he-IL" dirty="0"/>
          </a:p>
        </p:txBody>
      </p:sp>
      <p:pic>
        <p:nvPicPr>
          <p:cNvPr id="6" name="תמונה 5"/>
          <p:cNvPicPr>
            <a:picLocks noChangeAspect="1"/>
          </p:cNvPicPr>
          <p:nvPr/>
        </p:nvPicPr>
        <p:blipFill>
          <a:blip r:embed="rId2"/>
          <a:stretch>
            <a:fillRect/>
          </a:stretch>
        </p:blipFill>
        <p:spPr>
          <a:xfrm>
            <a:off x="11192" y="0"/>
            <a:ext cx="1836336" cy="2015902"/>
          </a:xfrm>
          <a:prstGeom prst="rect">
            <a:avLst/>
          </a:prstGeom>
        </p:spPr>
      </p:pic>
    </p:spTree>
    <p:extLst>
      <p:ext uri="{BB962C8B-B14F-4D97-AF65-F5344CB8AC3E}">
        <p14:creationId xmlns:p14="http://schemas.microsoft.com/office/powerpoint/2010/main" val="165543402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2690936" y="116632"/>
            <a:ext cx="8229600" cy="1143000"/>
          </a:xfrm>
        </p:spPr>
        <p:txBody>
          <a:bodyPr>
            <a:noAutofit/>
          </a:bodyPr>
          <a:lstStyle/>
          <a:p>
            <a:r>
              <a:rPr lang="he-IL" dirty="0"/>
              <a:t>דמויות מפתח בהיסטורית רפואת הצמחים</a:t>
            </a:r>
          </a:p>
        </p:txBody>
      </p:sp>
      <p:sp>
        <p:nvSpPr>
          <p:cNvPr id="3" name="מציין מיקום תוכן 2"/>
          <p:cNvSpPr>
            <a:spLocks noGrp="1"/>
          </p:cNvSpPr>
          <p:nvPr>
            <p:ph idx="1"/>
          </p:nvPr>
        </p:nvSpPr>
        <p:spPr>
          <a:xfrm>
            <a:off x="215900" y="2053960"/>
            <a:ext cx="11836400" cy="4687407"/>
          </a:xfrm>
        </p:spPr>
        <p:txBody>
          <a:bodyPr>
            <a:noAutofit/>
          </a:bodyPr>
          <a:lstStyle/>
          <a:p>
            <a:r>
              <a:rPr lang="he-IL" sz="2600" b="1" dirty="0" smtClean="0"/>
              <a:t>הרפואה האקלקטית המאה ה 19 בצפון אמריקה </a:t>
            </a:r>
            <a:r>
              <a:rPr lang="he-IL" sz="2600" dirty="0" smtClean="0"/>
              <a:t>– הזרם נוסד ע"י ד"ר </a:t>
            </a:r>
            <a:r>
              <a:rPr lang="he-IL" sz="2600" dirty="0" err="1" smtClean="0"/>
              <a:t>ווסטר</a:t>
            </a:r>
            <a:r>
              <a:rPr lang="he-IL" sz="2600" dirty="0" smtClean="0"/>
              <a:t> </a:t>
            </a:r>
            <a:r>
              <a:rPr lang="he-IL" sz="2600" dirty="0" err="1" smtClean="0"/>
              <a:t>ביץ</a:t>
            </a:r>
            <a:r>
              <a:rPr lang="he-IL" sz="2600" dirty="0" smtClean="0"/>
              <a:t>' שהיה רופא מדיציני </a:t>
            </a:r>
            <a:r>
              <a:rPr lang="he-IL" sz="2600" dirty="0" err="1" smtClean="0"/>
              <a:t>והרבליסט</a:t>
            </a:r>
            <a:r>
              <a:rPr lang="he-IL" sz="2600" dirty="0" smtClean="0"/>
              <a:t> קליני. בשיאה היו חברים בה כ 20,000 רופאים ומרפאים בצמחי מרפא עם בי"ס ועיתונות מקצועית ענפה.</a:t>
            </a:r>
          </a:p>
          <a:p>
            <a:r>
              <a:rPr lang="he-IL" sz="2600" dirty="0" smtClean="0"/>
              <a:t>עם התפתחות הרפואה המערבית ותעשיית התרופות הורה משרד הבריאות האמריקאי לסגור את הקולג' המפורסם ובכך בשנת 1930 ירד המסך על הזרם האקלקטי.</a:t>
            </a:r>
          </a:p>
          <a:p>
            <a:r>
              <a:rPr lang="he-IL" sz="2600" dirty="0" smtClean="0"/>
              <a:t>עד היום כ 80% מאוכלוסיית העולם משתמשת באופן כמעט מוחלט בתרופות צמחיות.    אך הרפואה נחשבת לממסדית רק במס' מדינות בודדות בעולם, כגון: סין, </a:t>
            </a:r>
            <a:r>
              <a:rPr lang="he-IL" sz="2600" dirty="0" err="1" smtClean="0"/>
              <a:t>יפאן</a:t>
            </a:r>
            <a:r>
              <a:rPr lang="he-IL" sz="2600" dirty="0" smtClean="0"/>
              <a:t>, הודו, גרמניה וארצות סקנדינביה, אנגליה, צרפת, והולנד.</a:t>
            </a:r>
            <a:endParaRPr lang="en-US" sz="2600" dirty="0"/>
          </a:p>
          <a:p>
            <a:endParaRPr lang="en-US" sz="2600" dirty="0"/>
          </a:p>
          <a:p>
            <a:endParaRPr lang="en-US" sz="2600" dirty="0"/>
          </a:p>
          <a:p>
            <a:endParaRPr lang="en-US" sz="2600" dirty="0"/>
          </a:p>
          <a:p>
            <a:pPr marL="514350" indent="-514350"/>
            <a:endParaRPr lang="en-US" sz="2400" dirty="0">
              <a:latin typeface="+mj-lt"/>
              <a:ea typeface="+mj-ea"/>
            </a:endParaRPr>
          </a:p>
          <a:p>
            <a:endParaRPr lang="he-IL" sz="2400" dirty="0">
              <a:latin typeface="+mj-lt"/>
              <a:ea typeface="+mj-ea"/>
            </a:endParaRPr>
          </a:p>
        </p:txBody>
      </p:sp>
      <p:sp>
        <p:nvSpPr>
          <p:cNvPr id="4" name="מציין מיקום של מספר שקופית 3"/>
          <p:cNvSpPr>
            <a:spLocks noGrp="1"/>
          </p:cNvSpPr>
          <p:nvPr>
            <p:ph type="sldNum" sz="quarter" idx="12"/>
          </p:nvPr>
        </p:nvSpPr>
        <p:spPr>
          <a:xfrm>
            <a:off x="1847528" y="6376244"/>
            <a:ext cx="2133600" cy="365125"/>
          </a:xfrm>
        </p:spPr>
        <p:txBody>
          <a:bodyPr/>
          <a:lstStyle/>
          <a:p>
            <a:fld id="{8DB86063-BE8C-4656-ADCE-6A7D476B9083}" type="slidenum">
              <a:rPr lang="he-IL" smtClean="0"/>
              <a:pPr/>
              <a:t>9</a:t>
            </a:fld>
            <a:endParaRPr lang="he-IL" dirty="0"/>
          </a:p>
        </p:txBody>
      </p:sp>
      <p:pic>
        <p:nvPicPr>
          <p:cNvPr id="6" name="תמונה 5"/>
          <p:cNvPicPr>
            <a:picLocks noChangeAspect="1"/>
          </p:cNvPicPr>
          <p:nvPr/>
        </p:nvPicPr>
        <p:blipFill>
          <a:blip r:embed="rId2"/>
          <a:stretch>
            <a:fillRect/>
          </a:stretch>
        </p:blipFill>
        <p:spPr>
          <a:xfrm>
            <a:off x="11192" y="0"/>
            <a:ext cx="1836336" cy="2015902"/>
          </a:xfrm>
          <a:prstGeom prst="rect">
            <a:avLst/>
          </a:prstGeom>
        </p:spPr>
      </p:pic>
    </p:spTree>
    <p:extLst>
      <p:ext uri="{BB962C8B-B14F-4D97-AF65-F5344CB8AC3E}">
        <p14:creationId xmlns:p14="http://schemas.microsoft.com/office/powerpoint/2010/main" val="129272040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1460500" y="274638"/>
            <a:ext cx="10972800" cy="1143000"/>
          </a:xfrm>
        </p:spPr>
        <p:txBody>
          <a:bodyPr/>
          <a:lstStyle/>
          <a:p>
            <a:r>
              <a:rPr lang="he-IL" dirty="0" err="1" smtClean="0"/>
              <a:t>מונוגרף</a:t>
            </a:r>
            <a:r>
              <a:rPr lang="he-IL" dirty="0" smtClean="0"/>
              <a:t> – ת.ז של הצמח</a:t>
            </a:r>
            <a:endParaRPr lang="he-IL" dirty="0"/>
          </a:p>
        </p:txBody>
      </p:sp>
      <p:sp>
        <p:nvSpPr>
          <p:cNvPr id="3" name="מציין מיקום תוכן 2"/>
          <p:cNvSpPr>
            <a:spLocks noGrp="1"/>
          </p:cNvSpPr>
          <p:nvPr>
            <p:ph idx="1"/>
          </p:nvPr>
        </p:nvSpPr>
        <p:spPr>
          <a:xfrm>
            <a:off x="914400" y="2053961"/>
            <a:ext cx="10972800" cy="4525963"/>
          </a:xfrm>
        </p:spPr>
        <p:txBody>
          <a:bodyPr>
            <a:normAutofit fontScale="55000" lnSpcReduction="20000"/>
          </a:bodyPr>
          <a:lstStyle/>
          <a:p>
            <a:r>
              <a:rPr lang="he-IL" sz="5100" b="1" u="sng" dirty="0"/>
              <a:t>שם הצמח</a:t>
            </a:r>
            <a:r>
              <a:rPr lang="he-IL" sz="5100" b="1" dirty="0"/>
              <a:t> </a:t>
            </a:r>
            <a:r>
              <a:rPr lang="he-IL" sz="5100" dirty="0"/>
              <a:t>– השם </a:t>
            </a:r>
            <a:r>
              <a:rPr lang="he-IL" sz="5100" dirty="0" err="1"/>
              <a:t>הלאטיני</a:t>
            </a:r>
            <a:r>
              <a:rPr lang="he-IL" sz="5100" dirty="0"/>
              <a:t> </a:t>
            </a:r>
            <a:r>
              <a:rPr lang="he-IL" sz="5100" u="sng" dirty="0"/>
              <a:t>המלא</a:t>
            </a:r>
            <a:r>
              <a:rPr lang="he-IL" sz="5100" dirty="0"/>
              <a:t> של </a:t>
            </a:r>
            <a:r>
              <a:rPr lang="he-IL" sz="5100" dirty="0" smtClean="0"/>
              <a:t>הצמח (סוג ומין) שבשימוש רפואי. 	</a:t>
            </a:r>
            <a:r>
              <a:rPr lang="he-IL" sz="5100" dirty="0"/>
              <a:t> </a:t>
            </a:r>
            <a:r>
              <a:rPr lang="he-IL" sz="5100" dirty="0" smtClean="0"/>
              <a:t>השם הלועזי/העממי של הצמח. השם העברי של הצמח (לא חובה).</a:t>
            </a:r>
          </a:p>
          <a:p>
            <a:r>
              <a:rPr lang="he-IL" sz="5100" dirty="0"/>
              <a:t>ו</a:t>
            </a:r>
            <a:r>
              <a:rPr lang="he-IL" sz="5100" dirty="0" smtClean="0"/>
              <a:t>המשפחה </a:t>
            </a:r>
            <a:r>
              <a:rPr lang="he-IL" sz="5100" dirty="0"/>
              <a:t>אליה הוא </a:t>
            </a:r>
            <a:r>
              <a:rPr lang="he-IL" sz="5100" dirty="0" smtClean="0"/>
              <a:t>שייך.</a:t>
            </a:r>
            <a:endParaRPr lang="en-US" sz="5100" dirty="0"/>
          </a:p>
          <a:p>
            <a:r>
              <a:rPr lang="he-IL" sz="5100" b="1" u="sng" dirty="0"/>
              <a:t>תיאור </a:t>
            </a:r>
            <a:r>
              <a:rPr lang="he-IL" sz="5100" b="1" u="sng" dirty="0" smtClean="0"/>
              <a:t>בוטני</a:t>
            </a:r>
            <a:r>
              <a:rPr lang="he-IL" sz="5100" dirty="0" smtClean="0"/>
              <a:t> </a:t>
            </a:r>
            <a:r>
              <a:rPr lang="he-IL" sz="5100" dirty="0"/>
              <a:t>– תיאור מראה הצמח וחלקיו השונים, בתי הגידול המועדפים </a:t>
            </a:r>
            <a:r>
              <a:rPr lang="he-IL" sz="5100" dirty="0" smtClean="0"/>
              <a:t>עליו, אזורי גדילה, תפוצה ועונות האיסוף.</a:t>
            </a:r>
            <a:endParaRPr lang="en-US" sz="5100" dirty="0"/>
          </a:p>
          <a:p>
            <a:r>
              <a:rPr lang="he-IL" sz="5100" b="1" u="sng" dirty="0" smtClean="0"/>
              <a:t>חומרים </a:t>
            </a:r>
            <a:r>
              <a:rPr lang="he-IL" sz="5100" b="1" u="sng" dirty="0"/>
              <a:t>פעילים </a:t>
            </a:r>
            <a:r>
              <a:rPr lang="he-IL" sz="5100" b="1" dirty="0"/>
              <a:t>– </a:t>
            </a:r>
            <a:r>
              <a:rPr lang="he-IL" sz="5100" dirty="0"/>
              <a:t>כאלו שזוהו והוגדרו בשם וגם קבוצות כלליות, ככל שקיים </a:t>
            </a:r>
            <a:r>
              <a:rPr lang="he-IL" sz="5100" dirty="0" smtClean="0"/>
              <a:t>מידע. לדוגמא</a:t>
            </a:r>
            <a:r>
              <a:rPr lang="he-IL" sz="5100" dirty="0"/>
              <a:t>: שמנים נדיפים, </a:t>
            </a:r>
            <a:r>
              <a:rPr lang="he-IL" sz="5100" dirty="0" smtClean="0"/>
              <a:t>ויטמינים/מינרליים שונים, </a:t>
            </a:r>
            <a:r>
              <a:rPr lang="he-IL" sz="5100" dirty="0" err="1" smtClean="0"/>
              <a:t>פיטוכימיקליים</a:t>
            </a:r>
            <a:r>
              <a:rPr lang="he-IL" sz="5100" dirty="0" smtClean="0"/>
              <a:t> </a:t>
            </a:r>
            <a:r>
              <a:rPr lang="he-IL" sz="5100" dirty="0" err="1" smtClean="0"/>
              <a:t>וכו</a:t>
            </a:r>
            <a:r>
              <a:rPr lang="he-IL" sz="5100" dirty="0" smtClean="0"/>
              <a:t>'.</a:t>
            </a:r>
          </a:p>
          <a:p>
            <a:r>
              <a:rPr lang="he-IL" sz="5100" b="1" u="sng" dirty="0" smtClean="0"/>
              <a:t>פעילות רפואית שהוכחה (במחקרים/בקליניקה) </a:t>
            </a:r>
            <a:r>
              <a:rPr lang="he-IL" sz="5100" dirty="0"/>
              <a:t>– </a:t>
            </a:r>
            <a:r>
              <a:rPr lang="he-IL" sz="5100" dirty="0" smtClean="0"/>
              <a:t>אנטי </a:t>
            </a:r>
            <a:r>
              <a:rPr lang="he-IL" sz="5100" dirty="0"/>
              <a:t>דלקתי, אנטי בקטריאלי, טוניק לכבד </a:t>
            </a:r>
            <a:r>
              <a:rPr lang="he-IL" sz="5100" dirty="0" err="1" smtClean="0"/>
              <a:t>וכו</a:t>
            </a:r>
            <a:r>
              <a:rPr lang="he-IL" sz="5100" dirty="0" smtClean="0"/>
              <a:t>'.</a:t>
            </a:r>
          </a:p>
          <a:p>
            <a:r>
              <a:rPr lang="he-IL" sz="5100" b="1" u="sng" dirty="0" smtClean="0"/>
              <a:t>פעילות רפואית מסורתית </a:t>
            </a:r>
            <a:r>
              <a:rPr lang="he-IL" sz="5100" b="1" dirty="0" smtClean="0"/>
              <a:t>– </a:t>
            </a:r>
            <a:r>
              <a:rPr lang="he-IL" sz="5100" dirty="0" smtClean="0"/>
              <a:t>השימוש המסורתי בצמח המרפא, הקשר והדמיון למחקר כיום.</a:t>
            </a:r>
            <a:endParaRPr lang="en-US" sz="5100" dirty="0"/>
          </a:p>
          <a:p>
            <a:pPr marL="514350" indent="-514350">
              <a:buFont typeface="+mj-lt"/>
              <a:buAutoNum type="arabicPeriod"/>
            </a:pPr>
            <a:endParaRPr lang="he-IL" dirty="0"/>
          </a:p>
        </p:txBody>
      </p:sp>
      <p:sp>
        <p:nvSpPr>
          <p:cNvPr id="5" name="מציין מיקום של מספר שקופית 4"/>
          <p:cNvSpPr>
            <a:spLocks noGrp="1"/>
          </p:cNvSpPr>
          <p:nvPr>
            <p:ph type="sldNum" sz="quarter" idx="12"/>
          </p:nvPr>
        </p:nvSpPr>
        <p:spPr/>
        <p:txBody>
          <a:bodyPr/>
          <a:lstStyle/>
          <a:p>
            <a:fld id="{F3547044-B0D3-407C-B595-E5729399FC42}" type="slidenum">
              <a:rPr lang="he-IL" smtClean="0">
                <a:solidFill>
                  <a:prstClr val="black">
                    <a:tint val="75000"/>
                  </a:prstClr>
                </a:solidFill>
              </a:rPr>
              <a:pPr/>
              <a:t>10</a:t>
            </a:fld>
            <a:endParaRPr lang="he-IL">
              <a:solidFill>
                <a:prstClr val="black">
                  <a:tint val="75000"/>
                </a:prstClr>
              </a:solidFill>
            </a:endParaRPr>
          </a:p>
        </p:txBody>
      </p:sp>
      <p:pic>
        <p:nvPicPr>
          <p:cNvPr id="6" name="תמונה 5"/>
          <p:cNvPicPr>
            <a:picLocks noChangeAspect="1"/>
          </p:cNvPicPr>
          <p:nvPr/>
        </p:nvPicPr>
        <p:blipFill>
          <a:blip r:embed="rId2"/>
          <a:stretch>
            <a:fillRect/>
          </a:stretch>
        </p:blipFill>
        <p:spPr>
          <a:xfrm>
            <a:off x="11192" y="0"/>
            <a:ext cx="1836336" cy="2015902"/>
          </a:xfrm>
          <a:prstGeom prst="rect">
            <a:avLst/>
          </a:prstGeom>
        </p:spPr>
      </p:pic>
    </p:spTree>
    <p:extLst>
      <p:ext uri="{BB962C8B-B14F-4D97-AF65-F5344CB8AC3E}">
        <p14:creationId xmlns:p14="http://schemas.microsoft.com/office/powerpoint/2010/main" val="10432663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dirty="0" smtClean="0"/>
              <a:t>כיצד בנוי </a:t>
            </a:r>
            <a:r>
              <a:rPr lang="he-IL" dirty="0" err="1" smtClean="0"/>
              <a:t>המונוגרף</a:t>
            </a:r>
            <a:endParaRPr lang="he-IL" dirty="0"/>
          </a:p>
        </p:txBody>
      </p:sp>
      <p:sp>
        <p:nvSpPr>
          <p:cNvPr id="3" name="מציין מיקום תוכן 2"/>
          <p:cNvSpPr>
            <a:spLocks noGrp="1"/>
          </p:cNvSpPr>
          <p:nvPr>
            <p:ph idx="1"/>
          </p:nvPr>
        </p:nvSpPr>
        <p:spPr>
          <a:xfrm>
            <a:off x="914400" y="2053961"/>
            <a:ext cx="10972800" cy="4525963"/>
          </a:xfrm>
        </p:spPr>
        <p:txBody>
          <a:bodyPr>
            <a:normAutofit fontScale="62500" lnSpcReduction="20000"/>
          </a:bodyPr>
          <a:lstStyle/>
          <a:p>
            <a:r>
              <a:rPr lang="he-IL" sz="5100" b="1" u="sng" dirty="0" smtClean="0"/>
              <a:t>טעמים ותכונות טמפרמנט הצמח</a:t>
            </a:r>
            <a:r>
              <a:rPr lang="he-IL" sz="5100" dirty="0" smtClean="0"/>
              <a:t> </a:t>
            </a:r>
            <a:r>
              <a:rPr lang="he-IL" sz="5100" dirty="0"/>
              <a:t>– </a:t>
            </a:r>
            <a:r>
              <a:rPr lang="he-IL" sz="5100" dirty="0" smtClean="0"/>
              <a:t>ארומטי</a:t>
            </a:r>
            <a:r>
              <a:rPr lang="he-IL" sz="5100" dirty="0"/>
              <a:t>, מריר, חריף, </a:t>
            </a:r>
            <a:r>
              <a:rPr lang="he-IL" sz="5100" dirty="0" smtClean="0"/>
              <a:t>מחמם </a:t>
            </a:r>
            <a:r>
              <a:rPr lang="he-IL" sz="5100" dirty="0" err="1" smtClean="0"/>
              <a:t>וכו</a:t>
            </a:r>
            <a:r>
              <a:rPr lang="he-IL" sz="5100" dirty="0" smtClean="0"/>
              <a:t>'.</a:t>
            </a:r>
            <a:endParaRPr lang="he-IL" sz="5100" b="1" u="sng" dirty="0" smtClean="0"/>
          </a:p>
          <a:p>
            <a:r>
              <a:rPr lang="he-IL" sz="5100" b="1" u="sng" dirty="0"/>
              <a:t>חלק/י הצמח </a:t>
            </a:r>
            <a:r>
              <a:rPr lang="he-IL" sz="5100" b="1" u="sng" dirty="0" smtClean="0"/>
              <a:t>שבשימוש</a:t>
            </a:r>
            <a:r>
              <a:rPr lang="he-IL" sz="5100" b="1" dirty="0" smtClean="0"/>
              <a:t> – </a:t>
            </a:r>
            <a:r>
              <a:rPr lang="he-IL" sz="5100" dirty="0" smtClean="0"/>
              <a:t>פרחים, שורש, פירות, גזע העץ, נוף הצמח וכו'</a:t>
            </a:r>
            <a:endParaRPr lang="en-US" sz="5100" dirty="0"/>
          </a:p>
          <a:p>
            <a:r>
              <a:rPr lang="he-IL" sz="5100" b="1" u="sng" dirty="0"/>
              <a:t>אופן השימוש ומינונים</a:t>
            </a:r>
            <a:r>
              <a:rPr lang="he-IL" sz="5100" dirty="0"/>
              <a:t> – תיאור מפורט, הכולל חוזק של המיצוי, מספר פעמים ביום לשימוש, אופני שימוש שונים (טינקטורה, </a:t>
            </a:r>
            <a:r>
              <a:rPr lang="he-IL" sz="5100" dirty="0" smtClean="0"/>
              <a:t>כמוסות, </a:t>
            </a:r>
            <a:r>
              <a:rPr lang="he-IL" sz="5100" dirty="0" err="1" smtClean="0"/>
              <a:t>מרתח</a:t>
            </a:r>
            <a:r>
              <a:rPr lang="he-IL" sz="5100" dirty="0" smtClean="0"/>
              <a:t>, חליטה</a:t>
            </a:r>
            <a:r>
              <a:rPr lang="he-IL" sz="5100" dirty="0"/>
              <a:t>, משחה וכו'), מינונים למבוגרים/ לילדים </a:t>
            </a:r>
            <a:r>
              <a:rPr lang="he-IL" sz="5100" dirty="0" err="1"/>
              <a:t>וכו</a:t>
            </a:r>
            <a:r>
              <a:rPr lang="he-IL" sz="5100" dirty="0" smtClean="0"/>
              <a:t>'.</a:t>
            </a:r>
            <a:endParaRPr lang="en-US" sz="5100" dirty="0"/>
          </a:p>
          <a:p>
            <a:r>
              <a:rPr lang="he-IL" sz="5100" b="1" u="sng" dirty="0" err="1"/>
              <a:t>קונטראינדיקציות</a:t>
            </a:r>
            <a:r>
              <a:rPr lang="he-IL" sz="5100" b="1" u="sng" dirty="0"/>
              <a:t> </a:t>
            </a:r>
            <a:r>
              <a:rPr lang="he-IL" sz="5100" b="1" u="sng" dirty="0" smtClean="0"/>
              <a:t>ותופעות לוואי</a:t>
            </a:r>
            <a:r>
              <a:rPr lang="he-IL" sz="5100" dirty="0" smtClean="0"/>
              <a:t> </a:t>
            </a:r>
            <a:r>
              <a:rPr lang="he-IL" sz="5100" dirty="0"/>
              <a:t>– </a:t>
            </a:r>
            <a:r>
              <a:rPr lang="he-IL" sz="5100" dirty="0" smtClean="0"/>
              <a:t>לא </a:t>
            </a:r>
            <a:r>
              <a:rPr lang="he-IL" sz="5100" dirty="0"/>
              <a:t>לשימוש בעת </a:t>
            </a:r>
            <a:r>
              <a:rPr lang="he-IL" sz="5100" dirty="0" smtClean="0"/>
              <a:t>הריון. </a:t>
            </a:r>
            <a:r>
              <a:rPr lang="he-IL" sz="5100" dirty="0"/>
              <a:t>אסור בשילוב עם תרופות להורדת לחץ </a:t>
            </a:r>
            <a:r>
              <a:rPr lang="he-IL" sz="5100" dirty="0" smtClean="0"/>
              <a:t>הדם </a:t>
            </a:r>
            <a:r>
              <a:rPr lang="he-IL" sz="5100" dirty="0" err="1" smtClean="0"/>
              <a:t>וכו</a:t>
            </a:r>
            <a:r>
              <a:rPr lang="he-IL" sz="5100" dirty="0"/>
              <a:t>'.</a:t>
            </a:r>
            <a:endParaRPr lang="en-US" sz="5100" dirty="0"/>
          </a:p>
          <a:p>
            <a:r>
              <a:rPr lang="he-IL" sz="5100" b="1" u="sng" dirty="0" smtClean="0"/>
              <a:t>מקורות </a:t>
            </a:r>
            <a:r>
              <a:rPr lang="he-IL" sz="5100" b="1" u="sng" dirty="0"/>
              <a:t>מידע</a:t>
            </a:r>
            <a:r>
              <a:rPr lang="he-IL" sz="5100" dirty="0"/>
              <a:t> – ספרות, מאמרים, אינטרנט </a:t>
            </a:r>
            <a:r>
              <a:rPr lang="he-IL" sz="5100" dirty="0" err="1"/>
              <a:t>וכו</a:t>
            </a:r>
            <a:r>
              <a:rPr lang="he-IL" sz="5100" dirty="0"/>
              <a:t>'.</a:t>
            </a:r>
            <a:endParaRPr lang="en-US" sz="5100" dirty="0"/>
          </a:p>
          <a:p>
            <a:pPr marL="514350" indent="-514350">
              <a:buFont typeface="+mj-lt"/>
              <a:buAutoNum type="arabicPeriod"/>
            </a:pPr>
            <a:endParaRPr lang="he-IL" dirty="0"/>
          </a:p>
        </p:txBody>
      </p:sp>
      <p:sp>
        <p:nvSpPr>
          <p:cNvPr id="5" name="מציין מיקום של מספר שקופית 4"/>
          <p:cNvSpPr>
            <a:spLocks noGrp="1"/>
          </p:cNvSpPr>
          <p:nvPr>
            <p:ph type="sldNum" sz="quarter" idx="12"/>
          </p:nvPr>
        </p:nvSpPr>
        <p:spPr/>
        <p:txBody>
          <a:bodyPr/>
          <a:lstStyle/>
          <a:p>
            <a:fld id="{F3547044-B0D3-407C-B595-E5729399FC42}" type="slidenum">
              <a:rPr lang="he-IL" smtClean="0">
                <a:solidFill>
                  <a:prstClr val="black">
                    <a:tint val="75000"/>
                  </a:prstClr>
                </a:solidFill>
              </a:rPr>
              <a:pPr/>
              <a:t>11</a:t>
            </a:fld>
            <a:endParaRPr lang="he-IL">
              <a:solidFill>
                <a:prstClr val="black">
                  <a:tint val="75000"/>
                </a:prstClr>
              </a:solidFill>
            </a:endParaRPr>
          </a:p>
        </p:txBody>
      </p:sp>
      <p:pic>
        <p:nvPicPr>
          <p:cNvPr id="6" name="תמונה 5"/>
          <p:cNvPicPr>
            <a:picLocks noChangeAspect="1"/>
          </p:cNvPicPr>
          <p:nvPr/>
        </p:nvPicPr>
        <p:blipFill>
          <a:blip r:embed="rId3"/>
          <a:stretch>
            <a:fillRect/>
          </a:stretch>
        </p:blipFill>
        <p:spPr>
          <a:xfrm>
            <a:off x="11192" y="0"/>
            <a:ext cx="1836336" cy="2015902"/>
          </a:xfrm>
          <a:prstGeom prst="rect">
            <a:avLst/>
          </a:prstGeom>
        </p:spPr>
      </p:pic>
    </p:spTree>
    <p:extLst>
      <p:ext uri="{BB962C8B-B14F-4D97-AF65-F5344CB8AC3E}">
        <p14:creationId xmlns:p14="http://schemas.microsoft.com/office/powerpoint/2010/main" val="42378492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pPr algn="r"/>
            <a:r>
              <a:rPr lang="he-IL" dirty="0" smtClean="0"/>
              <a:t>הגדרת </a:t>
            </a:r>
            <a:r>
              <a:rPr lang="he-IL" dirty="0"/>
              <a:t>פעולתו הרפואית של </a:t>
            </a:r>
            <a:r>
              <a:rPr lang="he-IL" dirty="0" smtClean="0"/>
              <a:t>צמח המרפא</a:t>
            </a:r>
            <a:endParaRPr lang="he-IL" dirty="0"/>
          </a:p>
        </p:txBody>
      </p:sp>
      <p:sp>
        <p:nvSpPr>
          <p:cNvPr id="3" name="מציין מיקום תוכן 2"/>
          <p:cNvSpPr>
            <a:spLocks noGrp="1"/>
          </p:cNvSpPr>
          <p:nvPr>
            <p:ph idx="1"/>
          </p:nvPr>
        </p:nvSpPr>
        <p:spPr>
          <a:xfrm>
            <a:off x="914400" y="2053961"/>
            <a:ext cx="10972800" cy="4525963"/>
          </a:xfrm>
        </p:spPr>
        <p:txBody>
          <a:bodyPr>
            <a:normAutofit fontScale="85000" lnSpcReduction="20000"/>
          </a:bodyPr>
          <a:lstStyle/>
          <a:p>
            <a:pPr lvl="0"/>
            <a:r>
              <a:rPr lang="he-IL" b="1" dirty="0" err="1"/>
              <a:t>אדפטוגן</a:t>
            </a:r>
            <a:r>
              <a:rPr lang="he-IL" dirty="0"/>
              <a:t> (</a:t>
            </a:r>
            <a:r>
              <a:rPr lang="en-GB" dirty="0" err="1"/>
              <a:t>Adaptogen</a:t>
            </a:r>
            <a:r>
              <a:rPr lang="he-IL" dirty="0"/>
              <a:t>) – צמח המעלה את עמידותו של הגוף בפני לחצים מתמשכים (פיסיים, נפשיים). מזין ומחזק את עמידות הגוף והאיברים בכלל ואת מערכת העצבים בפרט.</a:t>
            </a:r>
            <a:endParaRPr lang="en-US" dirty="0"/>
          </a:p>
          <a:p>
            <a:pPr lvl="0"/>
            <a:r>
              <a:rPr lang="he-IL" b="1" dirty="0" err="1"/>
              <a:t>אימונומודולטור</a:t>
            </a:r>
            <a:r>
              <a:rPr lang="he-IL" b="1" dirty="0"/>
              <a:t> </a:t>
            </a:r>
            <a:r>
              <a:rPr lang="he-IL" dirty="0"/>
              <a:t>(</a:t>
            </a:r>
            <a:r>
              <a:rPr lang="en-GB" dirty="0" err="1"/>
              <a:t>Immunomodulator</a:t>
            </a:r>
            <a:r>
              <a:rPr lang="he-IL" dirty="0"/>
              <a:t>) – צמח העוזר לחיזוק ותמיכה במערכת החיסון.</a:t>
            </a:r>
            <a:endParaRPr lang="en-US" dirty="0"/>
          </a:p>
          <a:p>
            <a:pPr lvl="0"/>
            <a:r>
              <a:rPr lang="he-IL" b="1" dirty="0" err="1"/>
              <a:t>אימונוסטימולנט</a:t>
            </a:r>
            <a:r>
              <a:rPr lang="he-IL" b="1" dirty="0"/>
              <a:t> </a:t>
            </a:r>
            <a:r>
              <a:rPr lang="he-IL" dirty="0"/>
              <a:t>(</a:t>
            </a:r>
            <a:r>
              <a:rPr lang="en-GB" dirty="0" err="1"/>
              <a:t>Immunostimulant</a:t>
            </a:r>
            <a:r>
              <a:rPr lang="he-IL" dirty="0"/>
              <a:t>) – צמח הממריץ את פעולתה של מערכת החיסון.</a:t>
            </a:r>
            <a:endParaRPr lang="en-US" dirty="0"/>
          </a:p>
          <a:p>
            <a:pPr lvl="0"/>
            <a:r>
              <a:rPr lang="he-IL" b="1" dirty="0" err="1"/>
              <a:t>אימונורגולטור</a:t>
            </a:r>
            <a:r>
              <a:rPr lang="he-IL" b="1" dirty="0"/>
              <a:t> </a:t>
            </a:r>
            <a:r>
              <a:rPr lang="he-IL" dirty="0"/>
              <a:t>(</a:t>
            </a:r>
            <a:r>
              <a:rPr lang="en-GB" dirty="0" err="1"/>
              <a:t>Immuneregulating</a:t>
            </a:r>
            <a:r>
              <a:rPr lang="he-IL" dirty="0"/>
              <a:t>) – צמח המסייע בוויסות וכוונון המערכת החיסונית.</a:t>
            </a:r>
            <a:endParaRPr lang="en-US" dirty="0"/>
          </a:p>
          <a:p>
            <a:pPr lvl="0"/>
            <a:r>
              <a:rPr lang="he-IL" b="1" dirty="0" err="1" smtClean="0"/>
              <a:t>אלטרטיבי</a:t>
            </a:r>
            <a:r>
              <a:rPr lang="he-IL" dirty="0" smtClean="0"/>
              <a:t> </a:t>
            </a:r>
            <a:r>
              <a:rPr lang="he-IL" dirty="0"/>
              <a:t>(</a:t>
            </a:r>
            <a:r>
              <a:rPr lang="en-GB" dirty="0"/>
              <a:t>(Alterative</a:t>
            </a:r>
            <a:r>
              <a:rPr lang="he-IL" dirty="0"/>
              <a:t>– צמח המעודד ומזרז סילוק של פסולת מטבולית מהגוף דרך המרצה של ערוצי פינוי שונים (צואה, שתן, </a:t>
            </a:r>
            <a:r>
              <a:rPr lang="he-IL" dirty="0" smtClean="0"/>
              <a:t>ריאות, עור </a:t>
            </a:r>
            <a:r>
              <a:rPr lang="he-IL" dirty="0"/>
              <a:t>ו</a:t>
            </a:r>
            <a:r>
              <a:rPr lang="he-IL" dirty="0" smtClean="0"/>
              <a:t>לימפה</a:t>
            </a:r>
            <a:r>
              <a:rPr lang="he-IL" dirty="0"/>
              <a:t>). </a:t>
            </a:r>
            <a:endParaRPr lang="he-IL" dirty="0" smtClean="0"/>
          </a:p>
          <a:p>
            <a:pPr lvl="0"/>
            <a:r>
              <a:rPr lang="he-IL" b="1" dirty="0" err="1" smtClean="0"/>
              <a:t>אמנגוג</a:t>
            </a:r>
            <a:r>
              <a:rPr lang="he-IL" b="1" dirty="0" smtClean="0"/>
              <a:t> </a:t>
            </a:r>
            <a:r>
              <a:rPr lang="he-IL" dirty="0"/>
              <a:t>(</a:t>
            </a:r>
            <a:r>
              <a:rPr lang="en-GB" dirty="0" err="1"/>
              <a:t>Emenagogue</a:t>
            </a:r>
            <a:r>
              <a:rPr lang="he-IL" dirty="0"/>
              <a:t>) – צמח המעורר ומזרז את הופעת הווסת.</a:t>
            </a:r>
            <a:endParaRPr lang="en-US" dirty="0"/>
          </a:p>
          <a:p>
            <a:pPr marL="514350" indent="-514350">
              <a:buFont typeface="+mj-lt"/>
              <a:buAutoNum type="arabicPeriod"/>
            </a:pPr>
            <a:endParaRPr lang="he-IL" dirty="0"/>
          </a:p>
        </p:txBody>
      </p:sp>
      <p:sp>
        <p:nvSpPr>
          <p:cNvPr id="5" name="מציין מיקום של מספר שקופית 4"/>
          <p:cNvSpPr>
            <a:spLocks noGrp="1"/>
          </p:cNvSpPr>
          <p:nvPr>
            <p:ph type="sldNum" sz="quarter" idx="12"/>
          </p:nvPr>
        </p:nvSpPr>
        <p:spPr/>
        <p:txBody>
          <a:bodyPr/>
          <a:lstStyle/>
          <a:p>
            <a:fld id="{F3547044-B0D3-407C-B595-E5729399FC42}" type="slidenum">
              <a:rPr lang="he-IL" smtClean="0">
                <a:solidFill>
                  <a:prstClr val="black">
                    <a:tint val="75000"/>
                  </a:prstClr>
                </a:solidFill>
              </a:rPr>
              <a:pPr/>
              <a:t>12</a:t>
            </a:fld>
            <a:endParaRPr lang="he-IL">
              <a:solidFill>
                <a:prstClr val="black">
                  <a:tint val="75000"/>
                </a:prstClr>
              </a:solidFill>
            </a:endParaRPr>
          </a:p>
        </p:txBody>
      </p:sp>
      <p:pic>
        <p:nvPicPr>
          <p:cNvPr id="6" name="תמונה 5"/>
          <p:cNvPicPr>
            <a:picLocks noChangeAspect="1"/>
          </p:cNvPicPr>
          <p:nvPr/>
        </p:nvPicPr>
        <p:blipFill>
          <a:blip r:embed="rId3"/>
          <a:stretch>
            <a:fillRect/>
          </a:stretch>
        </p:blipFill>
        <p:spPr>
          <a:xfrm>
            <a:off x="11192" y="0"/>
            <a:ext cx="1836336" cy="2015902"/>
          </a:xfrm>
          <a:prstGeom prst="rect">
            <a:avLst/>
          </a:prstGeom>
        </p:spPr>
      </p:pic>
    </p:spTree>
    <p:extLst>
      <p:ext uri="{BB962C8B-B14F-4D97-AF65-F5344CB8AC3E}">
        <p14:creationId xmlns:p14="http://schemas.microsoft.com/office/powerpoint/2010/main" val="15237676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pPr algn="r"/>
            <a:r>
              <a:rPr lang="he-IL" dirty="0" smtClean="0"/>
              <a:t>הגדרת </a:t>
            </a:r>
            <a:r>
              <a:rPr lang="he-IL" dirty="0"/>
              <a:t>פעולתו הרפואית של </a:t>
            </a:r>
            <a:r>
              <a:rPr lang="he-IL" dirty="0" smtClean="0"/>
              <a:t>צמח המרפא</a:t>
            </a:r>
            <a:endParaRPr lang="he-IL" dirty="0"/>
          </a:p>
        </p:txBody>
      </p:sp>
      <p:sp>
        <p:nvSpPr>
          <p:cNvPr id="3" name="מציין מיקום תוכן 2"/>
          <p:cNvSpPr>
            <a:spLocks noGrp="1"/>
          </p:cNvSpPr>
          <p:nvPr>
            <p:ph idx="1"/>
          </p:nvPr>
        </p:nvSpPr>
        <p:spPr>
          <a:xfrm>
            <a:off x="914400" y="2053961"/>
            <a:ext cx="10972800" cy="4525963"/>
          </a:xfrm>
        </p:spPr>
        <p:txBody>
          <a:bodyPr>
            <a:normAutofit lnSpcReduction="10000"/>
          </a:bodyPr>
          <a:lstStyle/>
          <a:p>
            <a:pPr lvl="0"/>
            <a:r>
              <a:rPr lang="he-IL" b="1" dirty="0"/>
              <a:t>אנטי-</a:t>
            </a:r>
            <a:r>
              <a:rPr lang="he-IL" b="1" dirty="0" err="1"/>
              <a:t>אוקסידנט</a:t>
            </a:r>
            <a:r>
              <a:rPr lang="he-IL" b="1" dirty="0"/>
              <a:t> </a:t>
            </a:r>
            <a:r>
              <a:rPr lang="he-IL" dirty="0"/>
              <a:t>(</a:t>
            </a:r>
            <a:r>
              <a:rPr lang="en-GB" dirty="0"/>
              <a:t>Antioxidant</a:t>
            </a:r>
            <a:r>
              <a:rPr lang="he-IL" dirty="0"/>
              <a:t>) – צמח נוגד חמצון (עוזר בהפחתת הנזק בגוף הנגרם מרדיקלים חופשיים). </a:t>
            </a:r>
            <a:endParaRPr lang="en-US" dirty="0"/>
          </a:p>
          <a:p>
            <a:pPr lvl="0"/>
            <a:r>
              <a:rPr lang="he-IL" b="1" dirty="0"/>
              <a:t>אנטי-</a:t>
            </a:r>
            <a:r>
              <a:rPr lang="he-IL" b="1" dirty="0" err="1"/>
              <a:t>אינפלמטורי</a:t>
            </a:r>
            <a:r>
              <a:rPr lang="he-IL" b="1" dirty="0"/>
              <a:t> </a:t>
            </a:r>
            <a:r>
              <a:rPr lang="he-IL" dirty="0"/>
              <a:t>(</a:t>
            </a:r>
            <a:r>
              <a:rPr lang="en-GB" dirty="0"/>
              <a:t>Anti-Inflammatory</a:t>
            </a:r>
            <a:r>
              <a:rPr lang="he-IL" dirty="0"/>
              <a:t>) – צמח העוזר בהפחתת דלקות.</a:t>
            </a:r>
            <a:endParaRPr lang="en-US" dirty="0"/>
          </a:p>
          <a:p>
            <a:pPr lvl="0"/>
            <a:r>
              <a:rPr lang="he-IL" b="1" dirty="0"/>
              <a:t>אנטי-</a:t>
            </a:r>
            <a:r>
              <a:rPr lang="he-IL" b="1" dirty="0" err="1"/>
              <a:t>אמטי</a:t>
            </a:r>
            <a:r>
              <a:rPr lang="he-IL" b="1" dirty="0"/>
              <a:t> </a:t>
            </a:r>
            <a:r>
              <a:rPr lang="he-IL" dirty="0"/>
              <a:t>(</a:t>
            </a:r>
            <a:r>
              <a:rPr lang="en-GB" dirty="0"/>
              <a:t>Anti-Emetic</a:t>
            </a:r>
            <a:r>
              <a:rPr lang="he-IL" dirty="0"/>
              <a:t>) – צמח העוזר בהפחתה של בחילות והקאות.</a:t>
            </a:r>
            <a:endParaRPr lang="en-US" dirty="0"/>
          </a:p>
          <a:p>
            <a:pPr lvl="0"/>
            <a:r>
              <a:rPr lang="he-IL" b="1" dirty="0"/>
              <a:t>אנטי-אלרגי</a:t>
            </a:r>
            <a:r>
              <a:rPr lang="he-IL" dirty="0"/>
              <a:t> (</a:t>
            </a:r>
            <a:r>
              <a:rPr lang="en-GB" dirty="0"/>
              <a:t>Anti-Allergic</a:t>
            </a:r>
            <a:r>
              <a:rPr lang="he-IL" dirty="0"/>
              <a:t>) – צמח העוזר בהפחתה של התגובה האלרגית ו/או תופעותיה.</a:t>
            </a:r>
            <a:endParaRPr lang="en-US" dirty="0"/>
          </a:p>
          <a:p>
            <a:pPr lvl="0"/>
            <a:r>
              <a:rPr lang="he-IL" b="1" dirty="0"/>
              <a:t>אנטי-אנמי </a:t>
            </a:r>
            <a:r>
              <a:rPr lang="he-IL" dirty="0"/>
              <a:t>(</a:t>
            </a:r>
            <a:r>
              <a:rPr lang="en-GB" dirty="0"/>
              <a:t>Anti-Anaemic</a:t>
            </a:r>
            <a:r>
              <a:rPr lang="he-IL" dirty="0"/>
              <a:t>) – צמח העוזר לשפר מצבי אנמיה.</a:t>
            </a:r>
            <a:endParaRPr lang="en-US" dirty="0"/>
          </a:p>
          <a:p>
            <a:pPr marL="514350" indent="-514350">
              <a:buFont typeface="+mj-lt"/>
              <a:buAutoNum type="arabicPeriod"/>
            </a:pPr>
            <a:endParaRPr lang="he-IL" dirty="0"/>
          </a:p>
        </p:txBody>
      </p:sp>
      <p:sp>
        <p:nvSpPr>
          <p:cNvPr id="5" name="מציין מיקום של מספר שקופית 4"/>
          <p:cNvSpPr>
            <a:spLocks noGrp="1"/>
          </p:cNvSpPr>
          <p:nvPr>
            <p:ph type="sldNum" sz="quarter" idx="12"/>
          </p:nvPr>
        </p:nvSpPr>
        <p:spPr/>
        <p:txBody>
          <a:bodyPr/>
          <a:lstStyle/>
          <a:p>
            <a:fld id="{F3547044-B0D3-407C-B595-E5729399FC42}" type="slidenum">
              <a:rPr lang="he-IL" smtClean="0">
                <a:solidFill>
                  <a:prstClr val="black">
                    <a:tint val="75000"/>
                  </a:prstClr>
                </a:solidFill>
              </a:rPr>
              <a:pPr/>
              <a:t>13</a:t>
            </a:fld>
            <a:endParaRPr lang="he-IL">
              <a:solidFill>
                <a:prstClr val="black">
                  <a:tint val="75000"/>
                </a:prstClr>
              </a:solidFill>
            </a:endParaRPr>
          </a:p>
        </p:txBody>
      </p:sp>
      <p:pic>
        <p:nvPicPr>
          <p:cNvPr id="6" name="תמונה 5"/>
          <p:cNvPicPr>
            <a:picLocks noChangeAspect="1"/>
          </p:cNvPicPr>
          <p:nvPr/>
        </p:nvPicPr>
        <p:blipFill>
          <a:blip r:embed="rId3"/>
          <a:stretch>
            <a:fillRect/>
          </a:stretch>
        </p:blipFill>
        <p:spPr>
          <a:xfrm>
            <a:off x="11192" y="0"/>
            <a:ext cx="1836336" cy="2015902"/>
          </a:xfrm>
          <a:prstGeom prst="rect">
            <a:avLst/>
          </a:prstGeom>
        </p:spPr>
      </p:pic>
    </p:spTree>
    <p:extLst>
      <p:ext uri="{BB962C8B-B14F-4D97-AF65-F5344CB8AC3E}">
        <p14:creationId xmlns:p14="http://schemas.microsoft.com/office/powerpoint/2010/main" val="6617383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pPr algn="r"/>
            <a:r>
              <a:rPr lang="he-IL" dirty="0" smtClean="0"/>
              <a:t>הגדרת </a:t>
            </a:r>
            <a:r>
              <a:rPr lang="he-IL" dirty="0"/>
              <a:t>פעולתו הרפואית של </a:t>
            </a:r>
            <a:r>
              <a:rPr lang="he-IL" dirty="0" smtClean="0"/>
              <a:t>צמח המרפא</a:t>
            </a:r>
            <a:endParaRPr lang="he-IL" dirty="0"/>
          </a:p>
        </p:txBody>
      </p:sp>
      <p:sp>
        <p:nvSpPr>
          <p:cNvPr id="3" name="מציין מיקום תוכן 2"/>
          <p:cNvSpPr>
            <a:spLocks noGrp="1"/>
          </p:cNvSpPr>
          <p:nvPr>
            <p:ph idx="1"/>
          </p:nvPr>
        </p:nvSpPr>
        <p:spPr>
          <a:xfrm>
            <a:off x="914400" y="2053961"/>
            <a:ext cx="10972800" cy="4525963"/>
          </a:xfrm>
        </p:spPr>
        <p:txBody>
          <a:bodyPr>
            <a:normAutofit/>
          </a:bodyPr>
          <a:lstStyle/>
          <a:p>
            <a:pPr lvl="0"/>
            <a:r>
              <a:rPr lang="he-IL" b="1" dirty="0"/>
              <a:t>אנטי-בקטריאלי (</a:t>
            </a:r>
            <a:r>
              <a:rPr lang="en-GB" dirty="0"/>
              <a:t>Antibacterial</a:t>
            </a:r>
            <a:r>
              <a:rPr lang="he-IL" b="1" dirty="0"/>
              <a:t>)</a:t>
            </a:r>
            <a:r>
              <a:rPr lang="he-IL" dirty="0"/>
              <a:t> – צמח פעיל נגד חיידקים.</a:t>
            </a:r>
            <a:endParaRPr lang="en-US" dirty="0"/>
          </a:p>
          <a:p>
            <a:pPr lvl="0"/>
            <a:r>
              <a:rPr lang="he-IL" b="1" dirty="0"/>
              <a:t>אנטי-</a:t>
            </a:r>
            <a:r>
              <a:rPr lang="he-IL" b="1" dirty="0" err="1"/>
              <a:t>דפרסנט</a:t>
            </a:r>
            <a:r>
              <a:rPr lang="he-IL" b="1" dirty="0"/>
              <a:t> (</a:t>
            </a:r>
            <a:r>
              <a:rPr lang="en-GB" dirty="0"/>
              <a:t>Antidepressant</a:t>
            </a:r>
            <a:r>
              <a:rPr lang="he-IL" dirty="0"/>
              <a:t>)– צמח נוגד דיכאון, משפר מצב נפשי ירוד.</a:t>
            </a:r>
            <a:endParaRPr lang="en-US" dirty="0"/>
          </a:p>
          <a:p>
            <a:pPr lvl="0"/>
            <a:r>
              <a:rPr lang="he-IL" b="1" dirty="0"/>
              <a:t>אנטי-ויראלי </a:t>
            </a:r>
            <a:r>
              <a:rPr lang="he-IL" dirty="0"/>
              <a:t>(</a:t>
            </a:r>
            <a:r>
              <a:rPr lang="en-GB" dirty="0"/>
              <a:t>Antiviral</a:t>
            </a:r>
            <a:r>
              <a:rPr lang="he-IL" dirty="0"/>
              <a:t>) – צמח פעיל נגד וירוסים.</a:t>
            </a:r>
            <a:endParaRPr lang="en-US" dirty="0"/>
          </a:p>
          <a:p>
            <a:pPr lvl="0"/>
            <a:r>
              <a:rPr lang="he-IL" b="1" dirty="0"/>
              <a:t>אנטי-</a:t>
            </a:r>
            <a:r>
              <a:rPr lang="he-IL" b="1" dirty="0" err="1"/>
              <a:t>טוסיב</a:t>
            </a:r>
            <a:r>
              <a:rPr lang="he-IL" b="1" dirty="0"/>
              <a:t> </a:t>
            </a:r>
            <a:r>
              <a:rPr lang="he-IL" dirty="0"/>
              <a:t>(</a:t>
            </a:r>
            <a:r>
              <a:rPr lang="en-GB" dirty="0"/>
              <a:t>Antitussive</a:t>
            </a:r>
            <a:r>
              <a:rPr lang="he-IL" dirty="0"/>
              <a:t>) – צמח המדכא את רפלקס השיעול (נוגד שיעול).</a:t>
            </a:r>
            <a:endParaRPr lang="en-US" dirty="0"/>
          </a:p>
          <a:p>
            <a:pPr lvl="0"/>
            <a:r>
              <a:rPr lang="he-IL" b="1" dirty="0"/>
              <a:t>אנטי-</a:t>
            </a:r>
            <a:r>
              <a:rPr lang="he-IL" b="1" dirty="0" err="1"/>
              <a:t>ליתי</a:t>
            </a:r>
            <a:r>
              <a:rPr lang="he-IL" b="1" dirty="0"/>
              <a:t> </a:t>
            </a:r>
            <a:r>
              <a:rPr lang="he-IL" dirty="0"/>
              <a:t>(</a:t>
            </a:r>
            <a:r>
              <a:rPr lang="en-GB" dirty="0" err="1"/>
              <a:t>Antilithic</a:t>
            </a:r>
            <a:r>
              <a:rPr lang="he-IL" dirty="0"/>
              <a:t>) – צמח המונע היווצרות ועוזר בהמסה של אבנים מדרכי השתן</a:t>
            </a:r>
            <a:r>
              <a:rPr lang="he-IL" dirty="0" smtClean="0"/>
              <a:t>.</a:t>
            </a:r>
            <a:endParaRPr lang="en-US" dirty="0"/>
          </a:p>
        </p:txBody>
      </p:sp>
      <p:sp>
        <p:nvSpPr>
          <p:cNvPr id="5" name="מציין מיקום של מספר שקופית 4"/>
          <p:cNvSpPr>
            <a:spLocks noGrp="1"/>
          </p:cNvSpPr>
          <p:nvPr>
            <p:ph type="sldNum" sz="quarter" idx="12"/>
          </p:nvPr>
        </p:nvSpPr>
        <p:spPr/>
        <p:txBody>
          <a:bodyPr/>
          <a:lstStyle/>
          <a:p>
            <a:fld id="{F3547044-B0D3-407C-B595-E5729399FC42}" type="slidenum">
              <a:rPr lang="he-IL" smtClean="0">
                <a:solidFill>
                  <a:prstClr val="black">
                    <a:tint val="75000"/>
                  </a:prstClr>
                </a:solidFill>
              </a:rPr>
              <a:pPr/>
              <a:t>14</a:t>
            </a:fld>
            <a:endParaRPr lang="he-IL">
              <a:solidFill>
                <a:prstClr val="black">
                  <a:tint val="75000"/>
                </a:prstClr>
              </a:solidFill>
            </a:endParaRPr>
          </a:p>
        </p:txBody>
      </p:sp>
      <p:pic>
        <p:nvPicPr>
          <p:cNvPr id="6" name="תמונה 5"/>
          <p:cNvPicPr>
            <a:picLocks noChangeAspect="1"/>
          </p:cNvPicPr>
          <p:nvPr/>
        </p:nvPicPr>
        <p:blipFill>
          <a:blip r:embed="rId3"/>
          <a:stretch>
            <a:fillRect/>
          </a:stretch>
        </p:blipFill>
        <p:spPr>
          <a:xfrm>
            <a:off x="11192" y="0"/>
            <a:ext cx="1836336" cy="2015902"/>
          </a:xfrm>
          <a:prstGeom prst="rect">
            <a:avLst/>
          </a:prstGeom>
        </p:spPr>
      </p:pic>
    </p:spTree>
    <p:extLst>
      <p:ext uri="{BB962C8B-B14F-4D97-AF65-F5344CB8AC3E}">
        <p14:creationId xmlns:p14="http://schemas.microsoft.com/office/powerpoint/2010/main" val="13643638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pPr algn="r"/>
            <a:r>
              <a:rPr lang="he-IL" dirty="0" smtClean="0"/>
              <a:t>הגדרת </a:t>
            </a:r>
            <a:r>
              <a:rPr lang="he-IL" dirty="0"/>
              <a:t>פעולתו הרפואית של </a:t>
            </a:r>
            <a:r>
              <a:rPr lang="he-IL" dirty="0" smtClean="0"/>
              <a:t>צמח המרפא</a:t>
            </a:r>
            <a:endParaRPr lang="he-IL" dirty="0"/>
          </a:p>
        </p:txBody>
      </p:sp>
      <p:sp>
        <p:nvSpPr>
          <p:cNvPr id="3" name="מציין מיקום תוכן 2"/>
          <p:cNvSpPr>
            <a:spLocks noGrp="1"/>
          </p:cNvSpPr>
          <p:nvPr>
            <p:ph idx="1"/>
          </p:nvPr>
        </p:nvSpPr>
        <p:spPr>
          <a:xfrm>
            <a:off x="914400" y="2053961"/>
            <a:ext cx="10972800" cy="4525963"/>
          </a:xfrm>
        </p:spPr>
        <p:txBody>
          <a:bodyPr>
            <a:normAutofit fontScale="92500" lnSpcReduction="20000"/>
          </a:bodyPr>
          <a:lstStyle/>
          <a:p>
            <a:pPr lvl="0"/>
            <a:r>
              <a:rPr lang="he-IL" b="1" dirty="0"/>
              <a:t>אנטי-</a:t>
            </a:r>
            <a:r>
              <a:rPr lang="he-IL" b="1" dirty="0" err="1"/>
              <a:t>מיקרוביאלי</a:t>
            </a:r>
            <a:r>
              <a:rPr lang="he-IL" b="1" dirty="0"/>
              <a:t> (</a:t>
            </a:r>
            <a:r>
              <a:rPr lang="en-GB" dirty="0"/>
              <a:t>Antimicrobial</a:t>
            </a:r>
            <a:r>
              <a:rPr lang="he-IL" b="1" dirty="0"/>
              <a:t>)</a:t>
            </a:r>
            <a:r>
              <a:rPr lang="he-IL" dirty="0"/>
              <a:t> – צמח פעיל נגד פולשים (מושג כללי ופחות ספציפי לגבי סוג הפולש המדויק – חיידק, וירוס, פטרייה או טפיל אחר).</a:t>
            </a:r>
            <a:endParaRPr lang="en-US" dirty="0"/>
          </a:p>
          <a:p>
            <a:pPr lvl="0"/>
            <a:r>
              <a:rPr lang="he-IL" b="1" dirty="0"/>
              <a:t>אנטי-</a:t>
            </a:r>
            <a:r>
              <a:rPr lang="he-IL" b="1" dirty="0" err="1"/>
              <a:t>ספזמודי</a:t>
            </a:r>
            <a:r>
              <a:rPr lang="he-IL" b="1" dirty="0"/>
              <a:t> </a:t>
            </a:r>
            <a:r>
              <a:rPr lang="he-IL" dirty="0"/>
              <a:t>(</a:t>
            </a:r>
            <a:r>
              <a:rPr lang="en-GB" dirty="0"/>
              <a:t>Antispasmodic</a:t>
            </a:r>
            <a:r>
              <a:rPr lang="he-IL" dirty="0"/>
              <a:t>) – צמח העוזר בהרפיה של התכווצות שרירים (</a:t>
            </a:r>
            <a:r>
              <a:rPr lang="he-IL" dirty="0" err="1"/>
              <a:t>ספאזם</a:t>
            </a:r>
            <a:r>
              <a:rPr lang="he-IL" dirty="0"/>
              <a:t>). </a:t>
            </a:r>
            <a:endParaRPr lang="en-US" dirty="0"/>
          </a:p>
          <a:p>
            <a:pPr lvl="0"/>
            <a:r>
              <a:rPr lang="he-IL" b="1" dirty="0"/>
              <a:t>אנטי-</a:t>
            </a:r>
            <a:r>
              <a:rPr lang="he-IL" b="1" dirty="0" err="1"/>
              <a:t>ספטי</a:t>
            </a:r>
            <a:r>
              <a:rPr lang="he-IL" b="1" dirty="0"/>
              <a:t> </a:t>
            </a:r>
            <a:r>
              <a:rPr lang="he-IL" dirty="0"/>
              <a:t>(</a:t>
            </a:r>
            <a:r>
              <a:rPr lang="en-GB" dirty="0"/>
              <a:t>Antiseptic</a:t>
            </a:r>
            <a:r>
              <a:rPr lang="he-IL" dirty="0"/>
              <a:t>) – צמח מחטא.</a:t>
            </a:r>
            <a:endParaRPr lang="en-US" dirty="0"/>
          </a:p>
          <a:p>
            <a:pPr lvl="0"/>
            <a:r>
              <a:rPr lang="he-IL" b="1" dirty="0"/>
              <a:t>אנטי-סרטני </a:t>
            </a:r>
            <a:r>
              <a:rPr lang="he-IL" dirty="0"/>
              <a:t>(</a:t>
            </a:r>
            <a:r>
              <a:rPr lang="en-GB" dirty="0"/>
              <a:t>Antitumor</a:t>
            </a:r>
            <a:r>
              <a:rPr lang="he-IL" dirty="0"/>
              <a:t>) – צמח בעל פעילות בעיכוב גדילה של תאים סרטניים.</a:t>
            </a:r>
            <a:endParaRPr lang="en-US" dirty="0"/>
          </a:p>
          <a:p>
            <a:pPr lvl="0"/>
            <a:r>
              <a:rPr lang="he-IL" b="1" dirty="0"/>
              <a:t>אנטי-</a:t>
            </a:r>
            <a:r>
              <a:rPr lang="he-IL" b="1" dirty="0" err="1"/>
              <a:t>פונגאלי</a:t>
            </a:r>
            <a:r>
              <a:rPr lang="he-IL" b="1" dirty="0"/>
              <a:t> </a:t>
            </a:r>
            <a:r>
              <a:rPr lang="he-IL" dirty="0"/>
              <a:t>(</a:t>
            </a:r>
            <a:r>
              <a:rPr lang="en-GB" dirty="0"/>
              <a:t>Antifungal</a:t>
            </a:r>
            <a:r>
              <a:rPr lang="he-IL" dirty="0"/>
              <a:t>) – צמח פעיל נגד התפתחות והתפשטות של פטריות</a:t>
            </a:r>
            <a:r>
              <a:rPr lang="he-IL" dirty="0" smtClean="0"/>
              <a:t>.</a:t>
            </a:r>
            <a:endParaRPr lang="en-US" dirty="0"/>
          </a:p>
        </p:txBody>
      </p:sp>
      <p:sp>
        <p:nvSpPr>
          <p:cNvPr id="5" name="מציין מיקום של מספר שקופית 4"/>
          <p:cNvSpPr>
            <a:spLocks noGrp="1"/>
          </p:cNvSpPr>
          <p:nvPr>
            <p:ph type="sldNum" sz="quarter" idx="12"/>
          </p:nvPr>
        </p:nvSpPr>
        <p:spPr/>
        <p:txBody>
          <a:bodyPr/>
          <a:lstStyle/>
          <a:p>
            <a:fld id="{F3547044-B0D3-407C-B595-E5729399FC42}" type="slidenum">
              <a:rPr lang="he-IL" smtClean="0">
                <a:solidFill>
                  <a:prstClr val="black">
                    <a:tint val="75000"/>
                  </a:prstClr>
                </a:solidFill>
              </a:rPr>
              <a:pPr/>
              <a:t>15</a:t>
            </a:fld>
            <a:endParaRPr lang="he-IL">
              <a:solidFill>
                <a:prstClr val="black">
                  <a:tint val="75000"/>
                </a:prstClr>
              </a:solidFill>
            </a:endParaRPr>
          </a:p>
        </p:txBody>
      </p:sp>
      <p:pic>
        <p:nvPicPr>
          <p:cNvPr id="6" name="תמונה 5"/>
          <p:cNvPicPr>
            <a:picLocks noChangeAspect="1"/>
          </p:cNvPicPr>
          <p:nvPr/>
        </p:nvPicPr>
        <p:blipFill>
          <a:blip r:embed="rId3"/>
          <a:stretch>
            <a:fillRect/>
          </a:stretch>
        </p:blipFill>
        <p:spPr>
          <a:xfrm>
            <a:off x="11192" y="0"/>
            <a:ext cx="1836336" cy="2015902"/>
          </a:xfrm>
          <a:prstGeom prst="rect">
            <a:avLst/>
          </a:prstGeom>
        </p:spPr>
      </p:pic>
    </p:spTree>
    <p:extLst>
      <p:ext uri="{BB962C8B-B14F-4D97-AF65-F5344CB8AC3E}">
        <p14:creationId xmlns:p14="http://schemas.microsoft.com/office/powerpoint/2010/main" val="36639468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pPr algn="r"/>
            <a:r>
              <a:rPr lang="he-IL" dirty="0" smtClean="0"/>
              <a:t>הגדרת </a:t>
            </a:r>
            <a:r>
              <a:rPr lang="he-IL" dirty="0"/>
              <a:t>פעולתו הרפואית של </a:t>
            </a:r>
            <a:r>
              <a:rPr lang="he-IL" dirty="0" smtClean="0"/>
              <a:t>צמח המרפא</a:t>
            </a:r>
            <a:endParaRPr lang="he-IL" dirty="0"/>
          </a:p>
        </p:txBody>
      </p:sp>
      <p:sp>
        <p:nvSpPr>
          <p:cNvPr id="3" name="מציין מיקום תוכן 2"/>
          <p:cNvSpPr>
            <a:spLocks noGrp="1"/>
          </p:cNvSpPr>
          <p:nvPr>
            <p:ph idx="1"/>
          </p:nvPr>
        </p:nvSpPr>
        <p:spPr>
          <a:xfrm>
            <a:off x="914400" y="2053961"/>
            <a:ext cx="10972800" cy="4525963"/>
          </a:xfrm>
        </p:spPr>
        <p:txBody>
          <a:bodyPr>
            <a:normAutofit lnSpcReduction="10000"/>
          </a:bodyPr>
          <a:lstStyle/>
          <a:p>
            <a:pPr lvl="0"/>
            <a:r>
              <a:rPr lang="he-IL" b="1" dirty="0"/>
              <a:t>אנטי-פירטי </a:t>
            </a:r>
            <a:r>
              <a:rPr lang="he-IL" dirty="0"/>
              <a:t>(</a:t>
            </a:r>
            <a:r>
              <a:rPr lang="en-GB" dirty="0"/>
              <a:t>Antipyretic</a:t>
            </a:r>
            <a:r>
              <a:rPr lang="he-IL" dirty="0"/>
              <a:t>) – צמח העוזר בהורדת חום ובמניעה של עליית חום הגוף.</a:t>
            </a:r>
            <a:endParaRPr lang="en-US" dirty="0"/>
          </a:p>
          <a:p>
            <a:pPr lvl="0"/>
            <a:r>
              <a:rPr lang="he-IL" b="1" dirty="0"/>
              <a:t>אנטי-</a:t>
            </a:r>
            <a:r>
              <a:rPr lang="he-IL" b="1" dirty="0" err="1"/>
              <a:t>פרוסטטי</a:t>
            </a:r>
            <a:r>
              <a:rPr lang="he-IL" b="1" dirty="0"/>
              <a:t> </a:t>
            </a:r>
            <a:r>
              <a:rPr lang="he-IL" dirty="0"/>
              <a:t>(</a:t>
            </a:r>
            <a:r>
              <a:rPr lang="en-GB" dirty="0"/>
              <a:t>Anti-Prostatic</a:t>
            </a:r>
            <a:r>
              <a:rPr lang="he-IL" dirty="0"/>
              <a:t>) – צמח העוזר בהפחתה של תופעות מבלוטת הערמונית.</a:t>
            </a:r>
            <a:endParaRPr lang="en-US" dirty="0"/>
          </a:p>
          <a:p>
            <a:pPr lvl="0"/>
            <a:r>
              <a:rPr lang="he-IL" b="1" dirty="0"/>
              <a:t>אנטי-</a:t>
            </a:r>
            <a:r>
              <a:rPr lang="he-IL" b="1" dirty="0" err="1"/>
              <a:t>פרוריטי</a:t>
            </a:r>
            <a:r>
              <a:rPr lang="he-IL" b="1" dirty="0"/>
              <a:t> </a:t>
            </a:r>
            <a:r>
              <a:rPr lang="he-IL" dirty="0"/>
              <a:t>(</a:t>
            </a:r>
            <a:r>
              <a:rPr lang="en-GB" dirty="0"/>
              <a:t>Antipruritic</a:t>
            </a:r>
            <a:r>
              <a:rPr lang="he-IL" dirty="0"/>
              <a:t>) – צמח העוזר בהפחתת גירודים. </a:t>
            </a:r>
            <a:endParaRPr lang="en-US" dirty="0"/>
          </a:p>
          <a:p>
            <a:pPr lvl="0"/>
            <a:r>
              <a:rPr lang="he-IL" b="1" dirty="0"/>
              <a:t>אנטי-פרזיטי </a:t>
            </a:r>
            <a:r>
              <a:rPr lang="he-IL" dirty="0"/>
              <a:t>(</a:t>
            </a:r>
            <a:r>
              <a:rPr lang="en-GB" dirty="0" err="1"/>
              <a:t>Antiparasitic</a:t>
            </a:r>
            <a:r>
              <a:rPr lang="he-IL" dirty="0"/>
              <a:t>) – צמח פעיל נגד טפילי מעיים (אמבות, תולעים וכו').</a:t>
            </a:r>
            <a:endParaRPr lang="en-US" dirty="0"/>
          </a:p>
          <a:p>
            <a:pPr lvl="0"/>
            <a:r>
              <a:rPr lang="he-IL" b="1" dirty="0"/>
              <a:t>אנטי-</a:t>
            </a:r>
            <a:r>
              <a:rPr lang="he-IL" b="1" dirty="0" err="1"/>
              <a:t>קטראל</a:t>
            </a:r>
            <a:r>
              <a:rPr lang="he-IL" b="1" dirty="0"/>
              <a:t> </a:t>
            </a:r>
            <a:r>
              <a:rPr lang="he-IL" dirty="0"/>
              <a:t>(</a:t>
            </a:r>
            <a:r>
              <a:rPr lang="en-GB" dirty="0" err="1"/>
              <a:t>Anticatarrhal</a:t>
            </a:r>
            <a:r>
              <a:rPr lang="he-IL" dirty="0"/>
              <a:t>) – צמח העוזר להפחית גודש (ייצור והפרשה מופרזים של ריר וליחה מריריות הגוף השונות</a:t>
            </a:r>
            <a:r>
              <a:rPr lang="he-IL" dirty="0" smtClean="0"/>
              <a:t>).</a:t>
            </a:r>
            <a:endParaRPr lang="en-US" dirty="0"/>
          </a:p>
        </p:txBody>
      </p:sp>
      <p:sp>
        <p:nvSpPr>
          <p:cNvPr id="5" name="מציין מיקום של מספר שקופית 4"/>
          <p:cNvSpPr>
            <a:spLocks noGrp="1"/>
          </p:cNvSpPr>
          <p:nvPr>
            <p:ph type="sldNum" sz="quarter" idx="12"/>
          </p:nvPr>
        </p:nvSpPr>
        <p:spPr/>
        <p:txBody>
          <a:bodyPr/>
          <a:lstStyle/>
          <a:p>
            <a:fld id="{F3547044-B0D3-407C-B595-E5729399FC42}" type="slidenum">
              <a:rPr lang="he-IL" smtClean="0">
                <a:solidFill>
                  <a:prstClr val="black">
                    <a:tint val="75000"/>
                  </a:prstClr>
                </a:solidFill>
              </a:rPr>
              <a:pPr/>
              <a:t>16</a:t>
            </a:fld>
            <a:endParaRPr lang="he-IL">
              <a:solidFill>
                <a:prstClr val="black">
                  <a:tint val="75000"/>
                </a:prstClr>
              </a:solidFill>
            </a:endParaRPr>
          </a:p>
        </p:txBody>
      </p:sp>
      <p:pic>
        <p:nvPicPr>
          <p:cNvPr id="6" name="תמונה 5"/>
          <p:cNvPicPr>
            <a:picLocks noChangeAspect="1"/>
          </p:cNvPicPr>
          <p:nvPr/>
        </p:nvPicPr>
        <p:blipFill>
          <a:blip r:embed="rId3"/>
          <a:stretch>
            <a:fillRect/>
          </a:stretch>
        </p:blipFill>
        <p:spPr>
          <a:xfrm>
            <a:off x="11192" y="0"/>
            <a:ext cx="1836336" cy="2015902"/>
          </a:xfrm>
          <a:prstGeom prst="rect">
            <a:avLst/>
          </a:prstGeom>
        </p:spPr>
      </p:pic>
    </p:spTree>
    <p:extLst>
      <p:ext uri="{BB962C8B-B14F-4D97-AF65-F5344CB8AC3E}">
        <p14:creationId xmlns:p14="http://schemas.microsoft.com/office/powerpoint/2010/main" val="12553857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pPr algn="r"/>
            <a:r>
              <a:rPr lang="he-IL" dirty="0" smtClean="0"/>
              <a:t>הגדרת </a:t>
            </a:r>
            <a:r>
              <a:rPr lang="he-IL" dirty="0"/>
              <a:t>פעולתו הרפואית של </a:t>
            </a:r>
            <a:r>
              <a:rPr lang="he-IL" dirty="0" smtClean="0"/>
              <a:t>צמח המרפא</a:t>
            </a:r>
            <a:endParaRPr lang="he-IL" dirty="0"/>
          </a:p>
        </p:txBody>
      </p:sp>
      <p:sp>
        <p:nvSpPr>
          <p:cNvPr id="3" name="מציין מיקום תוכן 2"/>
          <p:cNvSpPr>
            <a:spLocks noGrp="1"/>
          </p:cNvSpPr>
          <p:nvPr>
            <p:ph idx="1"/>
          </p:nvPr>
        </p:nvSpPr>
        <p:spPr>
          <a:xfrm>
            <a:off x="914400" y="2053961"/>
            <a:ext cx="10972800" cy="4525963"/>
          </a:xfrm>
        </p:spPr>
        <p:txBody>
          <a:bodyPr>
            <a:normAutofit/>
          </a:bodyPr>
          <a:lstStyle/>
          <a:p>
            <a:pPr lvl="0"/>
            <a:r>
              <a:rPr lang="he-IL" b="1" dirty="0"/>
              <a:t>אנטי-ראומטי </a:t>
            </a:r>
            <a:r>
              <a:rPr lang="he-IL" dirty="0"/>
              <a:t>(</a:t>
            </a:r>
            <a:r>
              <a:rPr lang="en-GB" dirty="0" err="1"/>
              <a:t>Antirheumatic</a:t>
            </a:r>
            <a:r>
              <a:rPr lang="he-IL" dirty="0"/>
              <a:t>) – צמח העוזר במניעה ובהפחתה של דלקות מפרקים.</a:t>
            </a:r>
            <a:endParaRPr lang="en-US" dirty="0"/>
          </a:p>
          <a:p>
            <a:pPr lvl="0"/>
            <a:r>
              <a:rPr lang="he-IL" b="1" dirty="0" err="1"/>
              <a:t>אנודין</a:t>
            </a:r>
            <a:r>
              <a:rPr lang="he-IL" dirty="0"/>
              <a:t> (</a:t>
            </a:r>
            <a:r>
              <a:rPr lang="en-GB" dirty="0" err="1"/>
              <a:t>Anodine</a:t>
            </a:r>
            <a:r>
              <a:rPr lang="he-IL" dirty="0"/>
              <a:t>)– צמח העוזר בשיכוך ובהפחתה של כאבים.</a:t>
            </a:r>
            <a:endParaRPr lang="en-US" dirty="0"/>
          </a:p>
          <a:p>
            <a:pPr lvl="0"/>
            <a:r>
              <a:rPr lang="he-IL" b="1" dirty="0"/>
              <a:t>אנטי </a:t>
            </a:r>
            <a:r>
              <a:rPr lang="he-IL" b="1" dirty="0" err="1"/>
              <a:t>למינטי</a:t>
            </a:r>
            <a:r>
              <a:rPr lang="he-IL" dirty="0"/>
              <a:t> (</a:t>
            </a:r>
            <a:r>
              <a:rPr lang="en-GB" dirty="0"/>
              <a:t>Anthelmintic</a:t>
            </a:r>
            <a:r>
              <a:rPr lang="he-IL" dirty="0"/>
              <a:t>) – צמח העוזר בהרחקה של תולעים מהמעיים.</a:t>
            </a:r>
            <a:endParaRPr lang="en-US" dirty="0"/>
          </a:p>
          <a:p>
            <a:pPr lvl="0"/>
            <a:r>
              <a:rPr lang="he-IL" b="1" dirty="0" err="1"/>
              <a:t>אסטרינג'נט</a:t>
            </a:r>
            <a:r>
              <a:rPr lang="he-IL" b="1" dirty="0"/>
              <a:t> </a:t>
            </a:r>
            <a:r>
              <a:rPr lang="he-IL" dirty="0"/>
              <a:t>(</a:t>
            </a:r>
            <a:r>
              <a:rPr lang="en-GB" dirty="0"/>
              <a:t>Astringent</a:t>
            </a:r>
            <a:r>
              <a:rPr lang="he-IL" dirty="0"/>
              <a:t>) – צמח 'מכווץ' וסופח.</a:t>
            </a:r>
            <a:endParaRPr lang="en-US" dirty="0"/>
          </a:p>
          <a:p>
            <a:pPr lvl="0"/>
            <a:r>
              <a:rPr lang="he-IL" b="1" dirty="0"/>
              <a:t>אפרודיזיאק </a:t>
            </a:r>
            <a:r>
              <a:rPr lang="he-IL" dirty="0"/>
              <a:t>(</a:t>
            </a:r>
            <a:r>
              <a:rPr lang="en-GB" dirty="0"/>
              <a:t>Aphrodisiac</a:t>
            </a:r>
            <a:r>
              <a:rPr lang="he-IL" dirty="0"/>
              <a:t>) – צמח המעודד ומחזק את היצר המיני</a:t>
            </a:r>
            <a:r>
              <a:rPr lang="he-IL" dirty="0" smtClean="0"/>
              <a:t>.</a:t>
            </a:r>
            <a:endParaRPr lang="en-US" dirty="0"/>
          </a:p>
        </p:txBody>
      </p:sp>
      <p:sp>
        <p:nvSpPr>
          <p:cNvPr id="5" name="מציין מיקום של מספר שקופית 4"/>
          <p:cNvSpPr>
            <a:spLocks noGrp="1"/>
          </p:cNvSpPr>
          <p:nvPr>
            <p:ph type="sldNum" sz="quarter" idx="12"/>
          </p:nvPr>
        </p:nvSpPr>
        <p:spPr/>
        <p:txBody>
          <a:bodyPr/>
          <a:lstStyle/>
          <a:p>
            <a:fld id="{F3547044-B0D3-407C-B595-E5729399FC42}" type="slidenum">
              <a:rPr lang="he-IL" smtClean="0">
                <a:solidFill>
                  <a:prstClr val="black">
                    <a:tint val="75000"/>
                  </a:prstClr>
                </a:solidFill>
              </a:rPr>
              <a:pPr/>
              <a:t>17</a:t>
            </a:fld>
            <a:endParaRPr lang="he-IL">
              <a:solidFill>
                <a:prstClr val="black">
                  <a:tint val="75000"/>
                </a:prstClr>
              </a:solidFill>
            </a:endParaRPr>
          </a:p>
        </p:txBody>
      </p:sp>
      <p:pic>
        <p:nvPicPr>
          <p:cNvPr id="6" name="תמונה 5"/>
          <p:cNvPicPr>
            <a:picLocks noChangeAspect="1"/>
          </p:cNvPicPr>
          <p:nvPr/>
        </p:nvPicPr>
        <p:blipFill>
          <a:blip r:embed="rId3"/>
          <a:stretch>
            <a:fillRect/>
          </a:stretch>
        </p:blipFill>
        <p:spPr>
          <a:xfrm>
            <a:off x="11192" y="0"/>
            <a:ext cx="1836336" cy="2015902"/>
          </a:xfrm>
          <a:prstGeom prst="rect">
            <a:avLst/>
          </a:prstGeom>
        </p:spPr>
      </p:pic>
    </p:spTree>
    <p:extLst>
      <p:ext uri="{BB962C8B-B14F-4D97-AF65-F5344CB8AC3E}">
        <p14:creationId xmlns:p14="http://schemas.microsoft.com/office/powerpoint/2010/main" val="40899402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pPr algn="r"/>
            <a:r>
              <a:rPr lang="he-IL" dirty="0" smtClean="0"/>
              <a:t>הגדרת </a:t>
            </a:r>
            <a:r>
              <a:rPr lang="he-IL" dirty="0"/>
              <a:t>פעולתו הרפואית של </a:t>
            </a:r>
            <a:r>
              <a:rPr lang="he-IL" dirty="0" smtClean="0"/>
              <a:t>צמח המרפא</a:t>
            </a:r>
            <a:endParaRPr lang="he-IL" dirty="0"/>
          </a:p>
        </p:txBody>
      </p:sp>
      <p:sp>
        <p:nvSpPr>
          <p:cNvPr id="3" name="מציין מיקום תוכן 2"/>
          <p:cNvSpPr>
            <a:spLocks noGrp="1"/>
          </p:cNvSpPr>
          <p:nvPr>
            <p:ph idx="1"/>
          </p:nvPr>
        </p:nvSpPr>
        <p:spPr>
          <a:xfrm>
            <a:off x="190500" y="2053961"/>
            <a:ext cx="11696700" cy="4525963"/>
          </a:xfrm>
        </p:spPr>
        <p:txBody>
          <a:bodyPr>
            <a:normAutofit fontScale="92500" lnSpcReduction="10000"/>
          </a:bodyPr>
          <a:lstStyle/>
          <a:p>
            <a:pPr lvl="0"/>
            <a:r>
              <a:rPr lang="he-IL" b="1" dirty="0" err="1"/>
              <a:t>אקספקטורנט</a:t>
            </a:r>
            <a:r>
              <a:rPr lang="he-IL" b="1" dirty="0"/>
              <a:t> </a:t>
            </a:r>
            <a:r>
              <a:rPr lang="he-IL" dirty="0"/>
              <a:t>(</a:t>
            </a:r>
            <a:r>
              <a:rPr lang="en-GB" dirty="0"/>
              <a:t>Expectorant</a:t>
            </a:r>
            <a:r>
              <a:rPr lang="he-IL" dirty="0"/>
              <a:t>) – צמח המעודד וממריץ הוצאה של ליחה.</a:t>
            </a:r>
            <a:endParaRPr lang="en-US" dirty="0"/>
          </a:p>
          <a:p>
            <a:pPr lvl="0"/>
            <a:r>
              <a:rPr lang="he-IL" b="1" dirty="0" err="1"/>
              <a:t>ארומטיק</a:t>
            </a:r>
            <a:r>
              <a:rPr lang="he-IL" b="1" dirty="0"/>
              <a:t> ביטר </a:t>
            </a:r>
            <a:r>
              <a:rPr lang="he-IL" dirty="0"/>
              <a:t>(</a:t>
            </a:r>
            <a:r>
              <a:rPr lang="en-GB" dirty="0"/>
              <a:t>Aromatic Bitter</a:t>
            </a:r>
            <a:r>
              <a:rPr lang="he-IL" dirty="0"/>
              <a:t>) – צמח בעל טעם מר מחד, ומאידך פיקנטי וארומטי. צמחים בקטגוריה זו מעודדים הפרשות של מיצי עיכול (חומצת קיבה, מיצי מרה ואנזימי לבלב), מגבירים תיאבון, מחזקים באופן כללי את תפקודה של מערכת העיכול ומשפרים ספיגה ופירוק של המזון.</a:t>
            </a:r>
            <a:endParaRPr lang="en-US" dirty="0"/>
          </a:p>
          <a:p>
            <a:pPr lvl="0"/>
            <a:r>
              <a:rPr lang="he-IL" b="1" dirty="0" err="1"/>
              <a:t>ברונכורלקסנט</a:t>
            </a:r>
            <a:r>
              <a:rPr lang="he-IL" b="1" dirty="0"/>
              <a:t> </a:t>
            </a:r>
            <a:r>
              <a:rPr lang="he-IL" dirty="0"/>
              <a:t>(</a:t>
            </a:r>
            <a:r>
              <a:rPr lang="en-GB" dirty="0" err="1"/>
              <a:t>Bronchorelaxant</a:t>
            </a:r>
            <a:r>
              <a:rPr lang="he-IL" dirty="0"/>
              <a:t>) – צמח הגורם להרפיה והרחבה של </a:t>
            </a:r>
            <a:r>
              <a:rPr lang="he-IL" dirty="0" err="1"/>
              <a:t>הסימפונות</a:t>
            </a:r>
            <a:r>
              <a:rPr lang="he-IL" dirty="0"/>
              <a:t>.</a:t>
            </a:r>
            <a:endParaRPr lang="en-US" dirty="0"/>
          </a:p>
          <a:p>
            <a:pPr lvl="0"/>
            <a:r>
              <a:rPr lang="he-IL" b="1" dirty="0" err="1"/>
              <a:t>גלקטגוג</a:t>
            </a:r>
            <a:r>
              <a:rPr lang="he-IL" b="1" dirty="0"/>
              <a:t> </a:t>
            </a:r>
            <a:r>
              <a:rPr lang="he-IL" dirty="0"/>
              <a:t>(</a:t>
            </a:r>
            <a:r>
              <a:rPr lang="en-GB" dirty="0" err="1"/>
              <a:t>Galactagogue</a:t>
            </a:r>
            <a:r>
              <a:rPr lang="he-IL" dirty="0"/>
              <a:t>) – צמח המעודד ייצור של חלב אם.</a:t>
            </a:r>
            <a:endParaRPr lang="en-US" dirty="0"/>
          </a:p>
          <a:p>
            <a:pPr lvl="0"/>
            <a:r>
              <a:rPr lang="he-IL" b="1" dirty="0" err="1"/>
              <a:t>דיאפורטי</a:t>
            </a:r>
            <a:r>
              <a:rPr lang="he-IL" b="1" dirty="0"/>
              <a:t> </a:t>
            </a:r>
            <a:r>
              <a:rPr lang="he-IL" dirty="0"/>
              <a:t>(</a:t>
            </a:r>
            <a:r>
              <a:rPr lang="en-GB" dirty="0"/>
              <a:t>Diaphoretic</a:t>
            </a:r>
            <a:r>
              <a:rPr lang="he-IL" dirty="0"/>
              <a:t>) – צמח </a:t>
            </a:r>
            <a:r>
              <a:rPr lang="he-IL" dirty="0" err="1"/>
              <a:t>מייזע</a:t>
            </a:r>
            <a:r>
              <a:rPr lang="he-IL" dirty="0"/>
              <a:t> (עוזר בהורדת חום ע"י הגברת הזעה</a:t>
            </a:r>
            <a:r>
              <a:rPr lang="he-IL" dirty="0" smtClean="0"/>
              <a:t>).</a:t>
            </a:r>
            <a:endParaRPr lang="en-US" dirty="0"/>
          </a:p>
        </p:txBody>
      </p:sp>
      <p:sp>
        <p:nvSpPr>
          <p:cNvPr id="5" name="מציין מיקום של מספר שקופית 4"/>
          <p:cNvSpPr>
            <a:spLocks noGrp="1"/>
          </p:cNvSpPr>
          <p:nvPr>
            <p:ph type="sldNum" sz="quarter" idx="12"/>
          </p:nvPr>
        </p:nvSpPr>
        <p:spPr/>
        <p:txBody>
          <a:bodyPr/>
          <a:lstStyle/>
          <a:p>
            <a:fld id="{F3547044-B0D3-407C-B595-E5729399FC42}" type="slidenum">
              <a:rPr lang="he-IL" smtClean="0">
                <a:solidFill>
                  <a:prstClr val="black">
                    <a:tint val="75000"/>
                  </a:prstClr>
                </a:solidFill>
              </a:rPr>
              <a:pPr/>
              <a:t>18</a:t>
            </a:fld>
            <a:endParaRPr lang="he-IL">
              <a:solidFill>
                <a:prstClr val="black">
                  <a:tint val="75000"/>
                </a:prstClr>
              </a:solidFill>
            </a:endParaRPr>
          </a:p>
        </p:txBody>
      </p:sp>
      <p:pic>
        <p:nvPicPr>
          <p:cNvPr id="6" name="תמונה 5"/>
          <p:cNvPicPr>
            <a:picLocks noChangeAspect="1"/>
          </p:cNvPicPr>
          <p:nvPr/>
        </p:nvPicPr>
        <p:blipFill>
          <a:blip r:embed="rId3"/>
          <a:stretch>
            <a:fillRect/>
          </a:stretch>
        </p:blipFill>
        <p:spPr>
          <a:xfrm>
            <a:off x="11192" y="0"/>
            <a:ext cx="1836336" cy="2015902"/>
          </a:xfrm>
          <a:prstGeom prst="rect">
            <a:avLst/>
          </a:prstGeom>
        </p:spPr>
      </p:pic>
    </p:spTree>
    <p:extLst>
      <p:ext uri="{BB962C8B-B14F-4D97-AF65-F5344CB8AC3E}">
        <p14:creationId xmlns:p14="http://schemas.microsoft.com/office/powerpoint/2010/main" val="41590092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pPr algn="r"/>
            <a:r>
              <a:rPr lang="he-IL" dirty="0" smtClean="0"/>
              <a:t>הגדרת </a:t>
            </a:r>
            <a:r>
              <a:rPr lang="he-IL" dirty="0"/>
              <a:t>פעולתו הרפואית של </a:t>
            </a:r>
            <a:r>
              <a:rPr lang="he-IL" dirty="0" smtClean="0"/>
              <a:t>צמח המרפא</a:t>
            </a:r>
            <a:endParaRPr lang="he-IL" dirty="0"/>
          </a:p>
        </p:txBody>
      </p:sp>
      <p:sp>
        <p:nvSpPr>
          <p:cNvPr id="3" name="מציין מיקום תוכן 2"/>
          <p:cNvSpPr>
            <a:spLocks noGrp="1"/>
          </p:cNvSpPr>
          <p:nvPr>
            <p:ph idx="1"/>
          </p:nvPr>
        </p:nvSpPr>
        <p:spPr>
          <a:xfrm>
            <a:off x="609600" y="2053961"/>
            <a:ext cx="11277600" cy="4525963"/>
          </a:xfrm>
        </p:spPr>
        <p:txBody>
          <a:bodyPr>
            <a:normAutofit fontScale="92500"/>
          </a:bodyPr>
          <a:lstStyle/>
          <a:p>
            <a:pPr lvl="0"/>
            <a:r>
              <a:rPr lang="he-IL" b="1" dirty="0" err="1"/>
              <a:t>דיורטי</a:t>
            </a:r>
            <a:r>
              <a:rPr lang="he-IL" b="1" dirty="0"/>
              <a:t> </a:t>
            </a:r>
            <a:r>
              <a:rPr lang="he-IL" dirty="0"/>
              <a:t>(</a:t>
            </a:r>
            <a:r>
              <a:rPr lang="en-GB" dirty="0"/>
              <a:t>Diuretic</a:t>
            </a:r>
            <a:r>
              <a:rPr lang="he-IL" dirty="0"/>
              <a:t>) – צמח המגביר הפרשת שתן (משתן) – במנגנונים שונים.</a:t>
            </a:r>
            <a:endParaRPr lang="en-US" dirty="0"/>
          </a:p>
          <a:p>
            <a:pPr lvl="0"/>
            <a:r>
              <a:rPr lang="he-IL" b="1" dirty="0" err="1"/>
              <a:t>דמולצנט</a:t>
            </a:r>
            <a:r>
              <a:rPr lang="he-IL" b="1" dirty="0"/>
              <a:t> </a:t>
            </a:r>
            <a:r>
              <a:rPr lang="he-IL" dirty="0"/>
              <a:t>(</a:t>
            </a:r>
            <a:r>
              <a:rPr lang="en-GB" dirty="0"/>
              <a:t>Demulcent</a:t>
            </a:r>
            <a:r>
              <a:rPr lang="he-IL" dirty="0"/>
              <a:t>) – צמח המרגיע ומלחלח רקמות ריריות (בשימוש פנימי) – בעיקר ריריות מערכת עיכול ונשימה, אך גם ריריות מערכת המין והשתן.</a:t>
            </a:r>
            <a:endParaRPr lang="en-US" dirty="0"/>
          </a:p>
          <a:p>
            <a:pPr lvl="0"/>
            <a:r>
              <a:rPr lang="he-IL" b="1" dirty="0" err="1"/>
              <a:t>היפוגליקמי</a:t>
            </a:r>
            <a:r>
              <a:rPr lang="he-IL" b="1" dirty="0"/>
              <a:t> </a:t>
            </a:r>
            <a:r>
              <a:rPr lang="he-IL" dirty="0"/>
              <a:t>(</a:t>
            </a:r>
            <a:r>
              <a:rPr lang="en-GB" dirty="0" err="1"/>
              <a:t>Hypoglycemic</a:t>
            </a:r>
            <a:r>
              <a:rPr lang="he-IL" dirty="0"/>
              <a:t>) – צמח העוזר להפחתה של רמות סוכר בדם.</a:t>
            </a:r>
            <a:endParaRPr lang="en-US" dirty="0"/>
          </a:p>
          <a:p>
            <a:pPr lvl="0"/>
            <a:r>
              <a:rPr lang="he-IL" b="1" dirty="0" err="1"/>
              <a:t>היפוטנסיב</a:t>
            </a:r>
            <a:r>
              <a:rPr lang="he-IL" b="1" dirty="0"/>
              <a:t> </a:t>
            </a:r>
            <a:r>
              <a:rPr lang="he-IL" dirty="0"/>
              <a:t>(</a:t>
            </a:r>
            <a:r>
              <a:rPr lang="en-GB" dirty="0"/>
              <a:t>Hypotensive</a:t>
            </a:r>
            <a:r>
              <a:rPr lang="he-IL" dirty="0"/>
              <a:t>) – צמח הגורם לירידה בלחץ הדם.</a:t>
            </a:r>
            <a:endParaRPr lang="en-US" dirty="0"/>
          </a:p>
          <a:p>
            <a:pPr lvl="0"/>
            <a:r>
              <a:rPr lang="he-IL" b="1" dirty="0" err="1"/>
              <a:t>היפוכולסטרולמי</a:t>
            </a:r>
            <a:r>
              <a:rPr lang="he-IL" b="1" dirty="0"/>
              <a:t> </a:t>
            </a:r>
            <a:r>
              <a:rPr lang="he-IL" dirty="0"/>
              <a:t>(</a:t>
            </a:r>
            <a:r>
              <a:rPr lang="en-GB" dirty="0" err="1"/>
              <a:t>Hypocholesterolemic</a:t>
            </a:r>
            <a:r>
              <a:rPr lang="he-IL" dirty="0"/>
              <a:t>)/ </a:t>
            </a:r>
            <a:r>
              <a:rPr lang="he-IL" b="1" dirty="0" err="1"/>
              <a:t>היפוליפידמי</a:t>
            </a:r>
            <a:r>
              <a:rPr lang="he-IL" dirty="0"/>
              <a:t> (</a:t>
            </a:r>
            <a:r>
              <a:rPr lang="en-GB" dirty="0" err="1"/>
              <a:t>Hypolipidemic</a:t>
            </a:r>
            <a:r>
              <a:rPr lang="he-IL" dirty="0"/>
              <a:t>) – צמח העוזר להפחית רמות של כולסטרול ושומנים בדם</a:t>
            </a:r>
            <a:r>
              <a:rPr lang="he-IL" dirty="0" smtClean="0"/>
              <a:t>.</a:t>
            </a:r>
            <a:endParaRPr lang="en-US" dirty="0"/>
          </a:p>
        </p:txBody>
      </p:sp>
      <p:sp>
        <p:nvSpPr>
          <p:cNvPr id="5" name="מציין מיקום של מספר שקופית 4"/>
          <p:cNvSpPr>
            <a:spLocks noGrp="1"/>
          </p:cNvSpPr>
          <p:nvPr>
            <p:ph type="sldNum" sz="quarter" idx="12"/>
          </p:nvPr>
        </p:nvSpPr>
        <p:spPr/>
        <p:txBody>
          <a:bodyPr/>
          <a:lstStyle/>
          <a:p>
            <a:fld id="{F3547044-B0D3-407C-B595-E5729399FC42}" type="slidenum">
              <a:rPr lang="he-IL" smtClean="0">
                <a:solidFill>
                  <a:prstClr val="black">
                    <a:tint val="75000"/>
                  </a:prstClr>
                </a:solidFill>
              </a:rPr>
              <a:pPr/>
              <a:t>19</a:t>
            </a:fld>
            <a:endParaRPr lang="he-IL">
              <a:solidFill>
                <a:prstClr val="black">
                  <a:tint val="75000"/>
                </a:prstClr>
              </a:solidFill>
            </a:endParaRPr>
          </a:p>
        </p:txBody>
      </p:sp>
      <p:pic>
        <p:nvPicPr>
          <p:cNvPr id="6" name="תמונה 5"/>
          <p:cNvPicPr>
            <a:picLocks noChangeAspect="1"/>
          </p:cNvPicPr>
          <p:nvPr/>
        </p:nvPicPr>
        <p:blipFill>
          <a:blip r:embed="rId3"/>
          <a:stretch>
            <a:fillRect/>
          </a:stretch>
        </p:blipFill>
        <p:spPr>
          <a:xfrm>
            <a:off x="11192" y="0"/>
            <a:ext cx="1836336" cy="2015902"/>
          </a:xfrm>
          <a:prstGeom prst="rect">
            <a:avLst/>
          </a:prstGeom>
        </p:spPr>
      </p:pic>
    </p:spTree>
    <p:extLst>
      <p:ext uri="{BB962C8B-B14F-4D97-AF65-F5344CB8AC3E}">
        <p14:creationId xmlns:p14="http://schemas.microsoft.com/office/powerpoint/2010/main" val="30783598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pPr algn="r"/>
            <a:r>
              <a:rPr lang="he-IL" dirty="0" smtClean="0"/>
              <a:t>הגדרת </a:t>
            </a:r>
            <a:r>
              <a:rPr lang="he-IL" dirty="0"/>
              <a:t>פעולתו הרפואית של </a:t>
            </a:r>
            <a:r>
              <a:rPr lang="he-IL" dirty="0" smtClean="0"/>
              <a:t>צמח המרפא</a:t>
            </a:r>
            <a:endParaRPr lang="he-IL" dirty="0"/>
          </a:p>
        </p:txBody>
      </p:sp>
      <p:sp>
        <p:nvSpPr>
          <p:cNvPr id="3" name="מציין מיקום תוכן 2"/>
          <p:cNvSpPr>
            <a:spLocks noGrp="1"/>
          </p:cNvSpPr>
          <p:nvPr>
            <p:ph idx="1"/>
          </p:nvPr>
        </p:nvSpPr>
        <p:spPr>
          <a:xfrm>
            <a:off x="609600" y="2053961"/>
            <a:ext cx="11277600" cy="4525963"/>
          </a:xfrm>
        </p:spPr>
        <p:txBody>
          <a:bodyPr>
            <a:normAutofit/>
          </a:bodyPr>
          <a:lstStyle/>
          <a:p>
            <a:pPr lvl="0"/>
            <a:r>
              <a:rPr lang="he-IL" b="1" dirty="0"/>
              <a:t>היפנוטי </a:t>
            </a:r>
            <a:r>
              <a:rPr lang="he-IL" dirty="0"/>
              <a:t>(</a:t>
            </a:r>
            <a:r>
              <a:rPr lang="en-GB" dirty="0"/>
              <a:t>Hypnotic</a:t>
            </a:r>
            <a:r>
              <a:rPr lang="he-IL" dirty="0"/>
              <a:t>) – צמח משרה שינה/ מרדים.</a:t>
            </a:r>
            <a:endParaRPr lang="en-US" dirty="0"/>
          </a:p>
          <a:p>
            <a:pPr lvl="0"/>
            <a:r>
              <a:rPr lang="he-IL" b="1" dirty="0" err="1"/>
              <a:t>היפרטנסיב</a:t>
            </a:r>
            <a:r>
              <a:rPr lang="he-IL" b="1" dirty="0"/>
              <a:t> </a:t>
            </a:r>
            <a:r>
              <a:rPr lang="he-IL" dirty="0"/>
              <a:t>(</a:t>
            </a:r>
            <a:r>
              <a:rPr lang="en-GB" dirty="0"/>
              <a:t>Hypertensive</a:t>
            </a:r>
            <a:r>
              <a:rPr lang="he-IL" dirty="0"/>
              <a:t>) – צמח הגורם לעליה בלחץ הדם.</a:t>
            </a:r>
            <a:endParaRPr lang="en-US" dirty="0"/>
          </a:p>
          <a:p>
            <a:pPr lvl="0"/>
            <a:r>
              <a:rPr lang="he-IL" b="1" dirty="0" err="1"/>
              <a:t>המוסטאטי</a:t>
            </a:r>
            <a:r>
              <a:rPr lang="he-IL" b="1" dirty="0"/>
              <a:t> </a:t>
            </a:r>
            <a:r>
              <a:rPr lang="he-IL" dirty="0"/>
              <a:t>(</a:t>
            </a:r>
            <a:r>
              <a:rPr lang="en-GB" dirty="0"/>
              <a:t>Haemostatic</a:t>
            </a:r>
            <a:r>
              <a:rPr lang="he-IL" dirty="0"/>
              <a:t>) – צמח העוצר דימום בשימוש חיצוני.</a:t>
            </a:r>
            <a:endParaRPr lang="en-US" dirty="0"/>
          </a:p>
          <a:p>
            <a:pPr lvl="0"/>
            <a:r>
              <a:rPr lang="he-IL" b="1" dirty="0" err="1"/>
              <a:t>הפאטו-פרוטקטיבי</a:t>
            </a:r>
            <a:r>
              <a:rPr lang="he-IL" b="1" dirty="0"/>
              <a:t> </a:t>
            </a:r>
            <a:r>
              <a:rPr lang="he-IL" dirty="0"/>
              <a:t>(</a:t>
            </a:r>
            <a:r>
              <a:rPr lang="en-GB" dirty="0" err="1"/>
              <a:t>Hepatoprotective</a:t>
            </a:r>
            <a:r>
              <a:rPr lang="he-IL" dirty="0"/>
              <a:t>) – צמח מגן ומשקם רקמות הכבד.</a:t>
            </a:r>
            <a:endParaRPr lang="en-US" dirty="0"/>
          </a:p>
          <a:p>
            <a:pPr lvl="0"/>
            <a:r>
              <a:rPr lang="he-IL" b="1" dirty="0" err="1"/>
              <a:t>ווזודילטור</a:t>
            </a:r>
            <a:r>
              <a:rPr lang="he-IL" b="1" dirty="0"/>
              <a:t> </a:t>
            </a:r>
            <a:r>
              <a:rPr lang="he-IL" dirty="0"/>
              <a:t>(</a:t>
            </a:r>
            <a:r>
              <a:rPr lang="en-GB" dirty="0"/>
              <a:t>Vasodilator</a:t>
            </a:r>
            <a:r>
              <a:rPr lang="he-IL" dirty="0"/>
              <a:t>) – צמח הגורם להרחבה של כלי דם</a:t>
            </a:r>
            <a:r>
              <a:rPr lang="he-IL" dirty="0" smtClean="0"/>
              <a:t>.</a:t>
            </a:r>
            <a:endParaRPr lang="en-US" dirty="0"/>
          </a:p>
        </p:txBody>
      </p:sp>
      <p:sp>
        <p:nvSpPr>
          <p:cNvPr id="5" name="מציין מיקום של מספר שקופית 4"/>
          <p:cNvSpPr>
            <a:spLocks noGrp="1"/>
          </p:cNvSpPr>
          <p:nvPr>
            <p:ph type="sldNum" sz="quarter" idx="12"/>
          </p:nvPr>
        </p:nvSpPr>
        <p:spPr/>
        <p:txBody>
          <a:bodyPr/>
          <a:lstStyle/>
          <a:p>
            <a:fld id="{F3547044-B0D3-407C-B595-E5729399FC42}" type="slidenum">
              <a:rPr lang="he-IL" smtClean="0">
                <a:solidFill>
                  <a:prstClr val="black">
                    <a:tint val="75000"/>
                  </a:prstClr>
                </a:solidFill>
              </a:rPr>
              <a:pPr/>
              <a:t>20</a:t>
            </a:fld>
            <a:endParaRPr lang="he-IL">
              <a:solidFill>
                <a:prstClr val="black">
                  <a:tint val="75000"/>
                </a:prstClr>
              </a:solidFill>
            </a:endParaRPr>
          </a:p>
        </p:txBody>
      </p:sp>
      <p:pic>
        <p:nvPicPr>
          <p:cNvPr id="6" name="תמונה 5"/>
          <p:cNvPicPr>
            <a:picLocks noChangeAspect="1"/>
          </p:cNvPicPr>
          <p:nvPr/>
        </p:nvPicPr>
        <p:blipFill>
          <a:blip r:embed="rId3"/>
          <a:stretch>
            <a:fillRect/>
          </a:stretch>
        </p:blipFill>
        <p:spPr>
          <a:xfrm>
            <a:off x="11192" y="0"/>
            <a:ext cx="1836336" cy="2015902"/>
          </a:xfrm>
          <a:prstGeom prst="rect">
            <a:avLst/>
          </a:prstGeom>
        </p:spPr>
      </p:pic>
    </p:spTree>
    <p:extLst>
      <p:ext uri="{BB962C8B-B14F-4D97-AF65-F5344CB8AC3E}">
        <p14:creationId xmlns:p14="http://schemas.microsoft.com/office/powerpoint/2010/main" val="28425832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pPr algn="r"/>
            <a:r>
              <a:rPr lang="he-IL" dirty="0" smtClean="0"/>
              <a:t>הגדרת </a:t>
            </a:r>
            <a:r>
              <a:rPr lang="he-IL" dirty="0"/>
              <a:t>פעולתו הרפואית של </a:t>
            </a:r>
            <a:r>
              <a:rPr lang="he-IL" dirty="0" smtClean="0"/>
              <a:t>צמח המרפא</a:t>
            </a:r>
            <a:endParaRPr lang="he-IL" dirty="0"/>
          </a:p>
        </p:txBody>
      </p:sp>
      <p:sp>
        <p:nvSpPr>
          <p:cNvPr id="3" name="מציין מיקום תוכן 2"/>
          <p:cNvSpPr>
            <a:spLocks noGrp="1"/>
          </p:cNvSpPr>
          <p:nvPr>
            <p:ph idx="1"/>
          </p:nvPr>
        </p:nvSpPr>
        <p:spPr>
          <a:xfrm>
            <a:off x="609600" y="2053961"/>
            <a:ext cx="11277600" cy="4525963"/>
          </a:xfrm>
        </p:spPr>
        <p:txBody>
          <a:bodyPr>
            <a:normAutofit/>
          </a:bodyPr>
          <a:lstStyle/>
          <a:p>
            <a:pPr lvl="0"/>
            <a:r>
              <a:rPr lang="he-IL" b="1" dirty="0"/>
              <a:t>טוניק </a:t>
            </a:r>
            <a:r>
              <a:rPr lang="he-IL" dirty="0"/>
              <a:t>(</a:t>
            </a:r>
            <a:r>
              <a:rPr lang="en-GB" dirty="0"/>
              <a:t>Tonic</a:t>
            </a:r>
            <a:r>
              <a:rPr lang="he-IL" dirty="0"/>
              <a:t>) – צמח המחזק ומשפר את תפקודו של הגוף כולו.</a:t>
            </a:r>
            <a:endParaRPr lang="en-US" dirty="0"/>
          </a:p>
          <a:p>
            <a:pPr lvl="0"/>
            <a:r>
              <a:rPr lang="he-IL" b="1" dirty="0"/>
              <a:t>טוניק 'גברי' </a:t>
            </a:r>
            <a:r>
              <a:rPr lang="he-IL" dirty="0"/>
              <a:t>(</a:t>
            </a:r>
            <a:r>
              <a:rPr lang="en-GB" dirty="0"/>
              <a:t>Male Tonic</a:t>
            </a:r>
            <a:r>
              <a:rPr lang="he-IL" dirty="0"/>
              <a:t>) – צמח המחזק ומשפר את תפקודה של מערכת המין הגברית (ליבידו, </a:t>
            </a:r>
            <a:r>
              <a:rPr lang="he-IL" dirty="0" err="1"/>
              <a:t>זיקפה</a:t>
            </a:r>
            <a:r>
              <a:rPr lang="he-IL" dirty="0"/>
              <a:t>, ספירה ואיכות תאי זרע).</a:t>
            </a:r>
            <a:endParaRPr lang="en-US" dirty="0"/>
          </a:p>
          <a:p>
            <a:pPr lvl="0"/>
            <a:r>
              <a:rPr lang="he-IL" b="1" dirty="0"/>
              <a:t>טוניק 'נשי' </a:t>
            </a:r>
            <a:r>
              <a:rPr lang="he-IL" dirty="0"/>
              <a:t>(</a:t>
            </a:r>
            <a:r>
              <a:rPr lang="en-GB" dirty="0"/>
              <a:t>Female Tonic/ Ovarian tonic</a:t>
            </a:r>
            <a:r>
              <a:rPr lang="he-IL" dirty="0"/>
              <a:t>) – צמח המחזק את תפקודה של מערכת המין הנשית (זרימת דם לרחם, תפקוד שחלות והבשלת ביציות).</a:t>
            </a:r>
            <a:endParaRPr lang="en-US" dirty="0"/>
          </a:p>
          <a:p>
            <a:pPr lvl="0"/>
            <a:r>
              <a:rPr lang="he-IL" b="1" dirty="0" err="1"/>
              <a:t>כולגוג</a:t>
            </a:r>
            <a:r>
              <a:rPr lang="he-IL" b="1" dirty="0"/>
              <a:t> </a:t>
            </a:r>
            <a:r>
              <a:rPr lang="he-IL" dirty="0"/>
              <a:t>(</a:t>
            </a:r>
            <a:r>
              <a:rPr lang="en-GB" dirty="0" err="1"/>
              <a:t>Cholagogue</a:t>
            </a:r>
            <a:r>
              <a:rPr lang="he-IL" dirty="0"/>
              <a:t>) / </a:t>
            </a:r>
            <a:r>
              <a:rPr lang="he-IL" b="1" dirty="0" err="1"/>
              <a:t>כולרטי</a:t>
            </a:r>
            <a:r>
              <a:rPr lang="he-IL" b="1" dirty="0"/>
              <a:t> </a:t>
            </a:r>
            <a:r>
              <a:rPr lang="he-IL" dirty="0"/>
              <a:t>(</a:t>
            </a:r>
            <a:r>
              <a:rPr lang="en-GB" dirty="0" err="1"/>
              <a:t>Choleretic</a:t>
            </a:r>
            <a:r>
              <a:rPr lang="he-IL" dirty="0"/>
              <a:t>) – צמח המעודד ייצור של נוזל המרה בכבד</a:t>
            </a:r>
            <a:r>
              <a:rPr lang="he-IL" dirty="0" smtClean="0"/>
              <a:t>.</a:t>
            </a:r>
            <a:endParaRPr lang="en-US" dirty="0"/>
          </a:p>
        </p:txBody>
      </p:sp>
      <p:sp>
        <p:nvSpPr>
          <p:cNvPr id="5" name="מציין מיקום של מספר שקופית 4"/>
          <p:cNvSpPr>
            <a:spLocks noGrp="1"/>
          </p:cNvSpPr>
          <p:nvPr>
            <p:ph type="sldNum" sz="quarter" idx="12"/>
          </p:nvPr>
        </p:nvSpPr>
        <p:spPr/>
        <p:txBody>
          <a:bodyPr/>
          <a:lstStyle/>
          <a:p>
            <a:fld id="{F3547044-B0D3-407C-B595-E5729399FC42}" type="slidenum">
              <a:rPr lang="he-IL" smtClean="0">
                <a:solidFill>
                  <a:prstClr val="black">
                    <a:tint val="75000"/>
                  </a:prstClr>
                </a:solidFill>
              </a:rPr>
              <a:pPr/>
              <a:t>21</a:t>
            </a:fld>
            <a:endParaRPr lang="he-IL">
              <a:solidFill>
                <a:prstClr val="black">
                  <a:tint val="75000"/>
                </a:prstClr>
              </a:solidFill>
            </a:endParaRPr>
          </a:p>
        </p:txBody>
      </p:sp>
      <p:pic>
        <p:nvPicPr>
          <p:cNvPr id="6" name="תמונה 5"/>
          <p:cNvPicPr>
            <a:picLocks noChangeAspect="1"/>
          </p:cNvPicPr>
          <p:nvPr/>
        </p:nvPicPr>
        <p:blipFill>
          <a:blip r:embed="rId3"/>
          <a:stretch>
            <a:fillRect/>
          </a:stretch>
        </p:blipFill>
        <p:spPr>
          <a:xfrm>
            <a:off x="11192" y="0"/>
            <a:ext cx="1836336" cy="2015902"/>
          </a:xfrm>
          <a:prstGeom prst="rect">
            <a:avLst/>
          </a:prstGeom>
        </p:spPr>
      </p:pic>
    </p:spTree>
    <p:extLst>
      <p:ext uri="{BB962C8B-B14F-4D97-AF65-F5344CB8AC3E}">
        <p14:creationId xmlns:p14="http://schemas.microsoft.com/office/powerpoint/2010/main" val="15207469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pPr algn="r"/>
            <a:r>
              <a:rPr lang="he-IL" dirty="0" smtClean="0"/>
              <a:t>הגדרת </a:t>
            </a:r>
            <a:r>
              <a:rPr lang="he-IL" dirty="0"/>
              <a:t>פעולתו הרפואית של </a:t>
            </a:r>
            <a:r>
              <a:rPr lang="he-IL" dirty="0" smtClean="0"/>
              <a:t>צמח המרפא</a:t>
            </a:r>
            <a:endParaRPr lang="he-IL" dirty="0"/>
          </a:p>
        </p:txBody>
      </p:sp>
      <p:sp>
        <p:nvSpPr>
          <p:cNvPr id="3" name="מציין מיקום תוכן 2"/>
          <p:cNvSpPr>
            <a:spLocks noGrp="1"/>
          </p:cNvSpPr>
          <p:nvPr>
            <p:ph idx="1"/>
          </p:nvPr>
        </p:nvSpPr>
        <p:spPr>
          <a:xfrm>
            <a:off x="609600" y="2053961"/>
            <a:ext cx="11277600" cy="4525963"/>
          </a:xfrm>
        </p:spPr>
        <p:txBody>
          <a:bodyPr>
            <a:normAutofit fontScale="92500" lnSpcReduction="10000"/>
          </a:bodyPr>
          <a:lstStyle/>
          <a:p>
            <a:pPr lvl="0"/>
            <a:r>
              <a:rPr lang="he-IL" b="1" dirty="0" err="1"/>
              <a:t>לימפטי</a:t>
            </a:r>
            <a:r>
              <a:rPr lang="he-IL" b="1" dirty="0"/>
              <a:t> </a:t>
            </a:r>
            <a:r>
              <a:rPr lang="he-IL" dirty="0"/>
              <a:t>(</a:t>
            </a:r>
            <a:r>
              <a:rPr lang="en-GB" dirty="0"/>
              <a:t>Lymphatic</a:t>
            </a:r>
            <a:r>
              <a:rPr lang="he-IL" dirty="0"/>
              <a:t>) – צמח המשפר את זרימת נוזל הלימפה בגוף – עוזר בסילוק פסולות אגורות ולרוב גם עוזר בפעילותה של מערכת החיסון.</a:t>
            </a:r>
            <a:endParaRPr lang="en-US" dirty="0"/>
          </a:p>
          <a:p>
            <a:pPr lvl="0"/>
            <a:r>
              <a:rPr lang="he-IL" b="1" dirty="0" err="1"/>
              <a:t>לקסטיבי</a:t>
            </a:r>
            <a:r>
              <a:rPr lang="he-IL" b="1" dirty="0"/>
              <a:t> </a:t>
            </a:r>
            <a:r>
              <a:rPr lang="he-IL" dirty="0"/>
              <a:t>(</a:t>
            </a:r>
            <a:r>
              <a:rPr lang="en-GB" dirty="0"/>
              <a:t>Laxative</a:t>
            </a:r>
            <a:r>
              <a:rPr lang="he-IL" dirty="0"/>
              <a:t>) – צמח הממריץ יציאות (צמח משלשל).</a:t>
            </a:r>
            <a:endParaRPr lang="en-US" dirty="0"/>
          </a:p>
          <a:p>
            <a:pPr lvl="0"/>
            <a:r>
              <a:rPr lang="he-IL" b="1" dirty="0" err="1"/>
              <a:t>מוקוליטי</a:t>
            </a:r>
            <a:r>
              <a:rPr lang="he-IL" b="1" dirty="0"/>
              <a:t> </a:t>
            </a:r>
            <a:r>
              <a:rPr lang="he-IL" dirty="0"/>
              <a:t>(</a:t>
            </a:r>
            <a:r>
              <a:rPr lang="en-GB" dirty="0"/>
              <a:t>Mucolytic</a:t>
            </a:r>
            <a:r>
              <a:rPr lang="he-IL" dirty="0"/>
              <a:t>) – צמח העוזר לדלל ולהוציא ליחה דביקה ותקועה בדרכי הנשימה.</a:t>
            </a:r>
            <a:endParaRPr lang="en-US" dirty="0"/>
          </a:p>
          <a:p>
            <a:pPr lvl="0"/>
            <a:r>
              <a:rPr lang="he-IL" b="1" dirty="0" err="1"/>
              <a:t>נרוין</a:t>
            </a:r>
            <a:r>
              <a:rPr lang="he-IL" b="1" dirty="0"/>
              <a:t>/</a:t>
            </a:r>
            <a:r>
              <a:rPr lang="he-IL" b="1" dirty="0" err="1"/>
              <a:t>נרוין</a:t>
            </a:r>
            <a:r>
              <a:rPr lang="he-IL" b="1" dirty="0"/>
              <a:t> טוניק </a:t>
            </a:r>
            <a:r>
              <a:rPr lang="he-IL" dirty="0"/>
              <a:t>(</a:t>
            </a:r>
            <a:r>
              <a:rPr lang="en-GB" dirty="0"/>
              <a:t>Nervine/ Nervine Tonic</a:t>
            </a:r>
            <a:r>
              <a:rPr lang="he-IL" dirty="0"/>
              <a:t>) – צמח העוזר להרגיע, להרפות ולחזק את מערכת העצבים המרכזית.</a:t>
            </a:r>
            <a:endParaRPr lang="en-US" dirty="0"/>
          </a:p>
          <a:p>
            <a:pPr lvl="0"/>
            <a:r>
              <a:rPr lang="he-IL" b="1" dirty="0" err="1"/>
              <a:t>סדאטיבי</a:t>
            </a:r>
            <a:r>
              <a:rPr lang="he-IL" b="1" dirty="0"/>
              <a:t> </a:t>
            </a:r>
            <a:r>
              <a:rPr lang="he-IL" dirty="0"/>
              <a:t>(</a:t>
            </a:r>
            <a:r>
              <a:rPr lang="en-GB" dirty="0"/>
              <a:t>Sedative</a:t>
            </a:r>
            <a:r>
              <a:rPr lang="he-IL" dirty="0"/>
              <a:t>) – צמח המפחית פעילות במערכת העצבים ומפחית לחץ עצבי (צמחים בעלי השפעה מרגיעה, מרפה ומשרת שינה</a:t>
            </a:r>
            <a:r>
              <a:rPr lang="he-IL" dirty="0" smtClean="0"/>
              <a:t>).</a:t>
            </a:r>
            <a:endParaRPr lang="en-US" dirty="0"/>
          </a:p>
        </p:txBody>
      </p:sp>
      <p:sp>
        <p:nvSpPr>
          <p:cNvPr id="5" name="מציין מיקום של מספר שקופית 4"/>
          <p:cNvSpPr>
            <a:spLocks noGrp="1"/>
          </p:cNvSpPr>
          <p:nvPr>
            <p:ph type="sldNum" sz="quarter" idx="12"/>
          </p:nvPr>
        </p:nvSpPr>
        <p:spPr/>
        <p:txBody>
          <a:bodyPr/>
          <a:lstStyle/>
          <a:p>
            <a:fld id="{F3547044-B0D3-407C-B595-E5729399FC42}" type="slidenum">
              <a:rPr lang="he-IL" smtClean="0">
                <a:solidFill>
                  <a:prstClr val="black">
                    <a:tint val="75000"/>
                  </a:prstClr>
                </a:solidFill>
              </a:rPr>
              <a:pPr/>
              <a:t>22</a:t>
            </a:fld>
            <a:endParaRPr lang="he-IL">
              <a:solidFill>
                <a:prstClr val="black">
                  <a:tint val="75000"/>
                </a:prstClr>
              </a:solidFill>
            </a:endParaRPr>
          </a:p>
        </p:txBody>
      </p:sp>
      <p:pic>
        <p:nvPicPr>
          <p:cNvPr id="6" name="תמונה 5"/>
          <p:cNvPicPr>
            <a:picLocks noChangeAspect="1"/>
          </p:cNvPicPr>
          <p:nvPr/>
        </p:nvPicPr>
        <p:blipFill>
          <a:blip r:embed="rId3"/>
          <a:stretch>
            <a:fillRect/>
          </a:stretch>
        </p:blipFill>
        <p:spPr>
          <a:xfrm>
            <a:off x="11192" y="0"/>
            <a:ext cx="1836336" cy="2015902"/>
          </a:xfrm>
          <a:prstGeom prst="rect">
            <a:avLst/>
          </a:prstGeom>
        </p:spPr>
      </p:pic>
    </p:spTree>
    <p:extLst>
      <p:ext uri="{BB962C8B-B14F-4D97-AF65-F5344CB8AC3E}">
        <p14:creationId xmlns:p14="http://schemas.microsoft.com/office/powerpoint/2010/main" val="13895145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pPr algn="r"/>
            <a:r>
              <a:rPr lang="he-IL" dirty="0" smtClean="0"/>
              <a:t>הגדרת </a:t>
            </a:r>
            <a:r>
              <a:rPr lang="he-IL" dirty="0"/>
              <a:t>פעולתו הרפואית של </a:t>
            </a:r>
            <a:r>
              <a:rPr lang="he-IL" dirty="0" smtClean="0"/>
              <a:t>צמח המרפא</a:t>
            </a:r>
            <a:endParaRPr lang="he-IL" dirty="0"/>
          </a:p>
        </p:txBody>
      </p:sp>
      <p:sp>
        <p:nvSpPr>
          <p:cNvPr id="3" name="מציין מיקום תוכן 2"/>
          <p:cNvSpPr>
            <a:spLocks noGrp="1"/>
          </p:cNvSpPr>
          <p:nvPr>
            <p:ph idx="1"/>
          </p:nvPr>
        </p:nvSpPr>
        <p:spPr>
          <a:xfrm>
            <a:off x="609600" y="2053961"/>
            <a:ext cx="11277600" cy="4525963"/>
          </a:xfrm>
        </p:spPr>
        <p:txBody>
          <a:bodyPr>
            <a:normAutofit fontScale="92500" lnSpcReduction="20000"/>
          </a:bodyPr>
          <a:lstStyle/>
          <a:p>
            <a:pPr lvl="0"/>
            <a:r>
              <a:rPr lang="he-IL" b="1" dirty="0" err="1"/>
              <a:t>סדאטיבי</a:t>
            </a:r>
            <a:r>
              <a:rPr lang="he-IL" b="1" dirty="0"/>
              <a:t> </a:t>
            </a:r>
            <a:r>
              <a:rPr lang="he-IL" dirty="0"/>
              <a:t>(</a:t>
            </a:r>
            <a:r>
              <a:rPr lang="en-GB" dirty="0"/>
              <a:t>Sedative</a:t>
            </a:r>
            <a:r>
              <a:rPr lang="he-IL" dirty="0"/>
              <a:t>) – צמח המפחית פעילות במערכת העצבים ומפחית לחץ עצבי (צמחים בעלי השפעה מרגיעה, מרפה ומשרת שינה).</a:t>
            </a:r>
            <a:endParaRPr lang="en-US" dirty="0"/>
          </a:p>
          <a:p>
            <a:pPr lvl="0"/>
            <a:r>
              <a:rPr lang="he-IL" b="1" dirty="0" err="1"/>
              <a:t>פיטואסטרוגן</a:t>
            </a:r>
            <a:r>
              <a:rPr lang="he-IL" dirty="0"/>
              <a:t> </a:t>
            </a:r>
            <a:r>
              <a:rPr lang="en-GB" dirty="0"/>
              <a:t>(Phytoestrogen) </a:t>
            </a:r>
            <a:r>
              <a:rPr lang="he-IL" b="1" dirty="0"/>
              <a:t>– </a:t>
            </a:r>
            <a:r>
              <a:rPr lang="he-IL" dirty="0"/>
              <a:t>צמח המכיל </a:t>
            </a:r>
            <a:r>
              <a:rPr lang="he-IL" dirty="0" err="1"/>
              <a:t>פיטוכימיקליים</a:t>
            </a:r>
            <a:r>
              <a:rPr lang="he-IL" dirty="0"/>
              <a:t> דמויי הורמונים אנושיים.</a:t>
            </a:r>
            <a:endParaRPr lang="en-US" dirty="0"/>
          </a:p>
          <a:p>
            <a:pPr lvl="0"/>
            <a:r>
              <a:rPr lang="he-IL" b="1" dirty="0" err="1"/>
              <a:t>פיטוסטרול</a:t>
            </a:r>
            <a:r>
              <a:rPr lang="he-IL" b="1" dirty="0"/>
              <a:t> </a:t>
            </a:r>
            <a:r>
              <a:rPr lang="en-GB" dirty="0"/>
              <a:t>(</a:t>
            </a:r>
            <a:r>
              <a:rPr lang="en-GB" dirty="0" err="1"/>
              <a:t>Phytosterols</a:t>
            </a:r>
            <a:r>
              <a:rPr lang="en-GB" dirty="0"/>
              <a:t>)</a:t>
            </a:r>
            <a:r>
              <a:rPr lang="en-GB" b="1" dirty="0"/>
              <a:t> </a:t>
            </a:r>
            <a:r>
              <a:rPr lang="he-IL" dirty="0"/>
              <a:t>– צמח המכיל </a:t>
            </a:r>
            <a:r>
              <a:rPr lang="he-IL" dirty="0" err="1"/>
              <a:t>פיטוכימיקליים</a:t>
            </a:r>
            <a:r>
              <a:rPr lang="he-IL" dirty="0"/>
              <a:t> דמויי כולסטרול מעולם החי.</a:t>
            </a:r>
            <a:endParaRPr lang="en-US" dirty="0"/>
          </a:p>
          <a:p>
            <a:pPr lvl="0"/>
            <a:r>
              <a:rPr lang="he-IL" b="1" dirty="0" err="1"/>
              <a:t>קארדיו</a:t>
            </a:r>
            <a:r>
              <a:rPr lang="he-IL" b="1" dirty="0"/>
              <a:t>-טוניק </a:t>
            </a:r>
            <a:r>
              <a:rPr lang="he-IL" dirty="0"/>
              <a:t>(</a:t>
            </a:r>
            <a:r>
              <a:rPr lang="en-GB" dirty="0" err="1"/>
              <a:t>Cardiotonic</a:t>
            </a:r>
            <a:r>
              <a:rPr lang="he-IL" dirty="0"/>
              <a:t>) – צמח המחזק את כוח ההתכווצות של שריר הלב.</a:t>
            </a:r>
            <a:endParaRPr lang="en-US" dirty="0"/>
          </a:p>
          <a:p>
            <a:pPr lvl="0"/>
            <a:r>
              <a:rPr lang="he-IL" b="1" dirty="0" err="1"/>
              <a:t>קארדיו-פרוטקטיב</a:t>
            </a:r>
            <a:r>
              <a:rPr lang="he-IL" b="1" dirty="0"/>
              <a:t> </a:t>
            </a:r>
            <a:r>
              <a:rPr lang="he-IL" dirty="0"/>
              <a:t>(</a:t>
            </a:r>
            <a:r>
              <a:rPr lang="en-GB" dirty="0" err="1"/>
              <a:t>Cardioprotective</a:t>
            </a:r>
            <a:r>
              <a:rPr lang="he-IL" dirty="0"/>
              <a:t>) – צמח המגן על רקמת שריר הלב ומעודד זרימת דם תקינה אל הלב</a:t>
            </a:r>
            <a:r>
              <a:rPr lang="he-IL" dirty="0" smtClean="0"/>
              <a:t>.</a:t>
            </a:r>
            <a:endParaRPr lang="en-US" dirty="0"/>
          </a:p>
        </p:txBody>
      </p:sp>
      <p:sp>
        <p:nvSpPr>
          <p:cNvPr id="5" name="מציין מיקום של מספר שקופית 4"/>
          <p:cNvSpPr>
            <a:spLocks noGrp="1"/>
          </p:cNvSpPr>
          <p:nvPr>
            <p:ph type="sldNum" sz="quarter" idx="12"/>
          </p:nvPr>
        </p:nvSpPr>
        <p:spPr/>
        <p:txBody>
          <a:bodyPr/>
          <a:lstStyle/>
          <a:p>
            <a:fld id="{F3547044-B0D3-407C-B595-E5729399FC42}" type="slidenum">
              <a:rPr lang="he-IL" smtClean="0">
                <a:solidFill>
                  <a:prstClr val="black">
                    <a:tint val="75000"/>
                  </a:prstClr>
                </a:solidFill>
              </a:rPr>
              <a:pPr/>
              <a:t>23</a:t>
            </a:fld>
            <a:endParaRPr lang="he-IL">
              <a:solidFill>
                <a:prstClr val="black">
                  <a:tint val="75000"/>
                </a:prstClr>
              </a:solidFill>
            </a:endParaRPr>
          </a:p>
        </p:txBody>
      </p:sp>
      <p:pic>
        <p:nvPicPr>
          <p:cNvPr id="6" name="תמונה 5"/>
          <p:cNvPicPr>
            <a:picLocks noChangeAspect="1"/>
          </p:cNvPicPr>
          <p:nvPr/>
        </p:nvPicPr>
        <p:blipFill>
          <a:blip r:embed="rId3"/>
          <a:stretch>
            <a:fillRect/>
          </a:stretch>
        </p:blipFill>
        <p:spPr>
          <a:xfrm>
            <a:off x="11192" y="0"/>
            <a:ext cx="1836336" cy="2015902"/>
          </a:xfrm>
          <a:prstGeom prst="rect">
            <a:avLst/>
          </a:prstGeom>
        </p:spPr>
      </p:pic>
    </p:spTree>
    <p:extLst>
      <p:ext uri="{BB962C8B-B14F-4D97-AF65-F5344CB8AC3E}">
        <p14:creationId xmlns:p14="http://schemas.microsoft.com/office/powerpoint/2010/main" val="34900931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pPr algn="r"/>
            <a:r>
              <a:rPr lang="he-IL" dirty="0" smtClean="0"/>
              <a:t>הגדרת </a:t>
            </a:r>
            <a:r>
              <a:rPr lang="he-IL" dirty="0"/>
              <a:t>פעולתו הרפואית של </a:t>
            </a:r>
            <a:r>
              <a:rPr lang="he-IL" dirty="0" smtClean="0"/>
              <a:t>צמח המרפא</a:t>
            </a:r>
            <a:endParaRPr lang="he-IL" dirty="0"/>
          </a:p>
        </p:txBody>
      </p:sp>
      <p:sp>
        <p:nvSpPr>
          <p:cNvPr id="3" name="מציין מיקום תוכן 2"/>
          <p:cNvSpPr>
            <a:spLocks noGrp="1"/>
          </p:cNvSpPr>
          <p:nvPr>
            <p:ph idx="1"/>
          </p:nvPr>
        </p:nvSpPr>
        <p:spPr>
          <a:xfrm>
            <a:off x="609600" y="2053961"/>
            <a:ext cx="11277600" cy="4525963"/>
          </a:xfrm>
        </p:spPr>
        <p:txBody>
          <a:bodyPr>
            <a:normAutofit/>
          </a:bodyPr>
          <a:lstStyle/>
          <a:p>
            <a:pPr lvl="0"/>
            <a:r>
              <a:rPr lang="he-IL" b="1" dirty="0" err="1"/>
              <a:t>קארמינטיבי</a:t>
            </a:r>
            <a:r>
              <a:rPr lang="he-IL" b="1" dirty="0"/>
              <a:t> </a:t>
            </a:r>
            <a:r>
              <a:rPr lang="he-IL" dirty="0"/>
              <a:t>(</a:t>
            </a:r>
            <a:r>
              <a:rPr lang="en-GB" dirty="0"/>
              <a:t>Carminative</a:t>
            </a:r>
            <a:r>
              <a:rPr lang="he-IL" dirty="0"/>
              <a:t>) – צמח העוזר בתהליך ספיגת המזון ממערכת העיכול ומפחית תופעות של גזים במעיים. בנוסף, צמחים אלו גם מרפים את שרירי המעי ומקלים על כאבי בטן הנובעים מהתכווצויות של שרירים אלו.</a:t>
            </a:r>
            <a:endParaRPr lang="en-US" dirty="0"/>
          </a:p>
          <a:p>
            <a:pPr lvl="0"/>
            <a:r>
              <a:rPr lang="he-IL" b="1" dirty="0"/>
              <a:t>רסטורטיבי </a:t>
            </a:r>
            <a:r>
              <a:rPr lang="he-IL" dirty="0"/>
              <a:t>(</a:t>
            </a:r>
            <a:r>
              <a:rPr lang="en-GB" dirty="0"/>
              <a:t>Restorative</a:t>
            </a:r>
            <a:r>
              <a:rPr lang="he-IL" dirty="0"/>
              <a:t>) – צמח המעודד את התחדשותה והחלמתה של רקמה או איבר מסוימים בגוף.</a:t>
            </a:r>
            <a:endParaRPr lang="en-US" dirty="0"/>
          </a:p>
          <a:p>
            <a:pPr marL="0" lvl="0" indent="0">
              <a:buNone/>
            </a:pPr>
            <a:endParaRPr lang="en-US" dirty="0"/>
          </a:p>
        </p:txBody>
      </p:sp>
      <p:sp>
        <p:nvSpPr>
          <p:cNvPr id="5" name="מציין מיקום של מספר שקופית 4"/>
          <p:cNvSpPr>
            <a:spLocks noGrp="1"/>
          </p:cNvSpPr>
          <p:nvPr>
            <p:ph type="sldNum" sz="quarter" idx="12"/>
          </p:nvPr>
        </p:nvSpPr>
        <p:spPr/>
        <p:txBody>
          <a:bodyPr/>
          <a:lstStyle/>
          <a:p>
            <a:fld id="{F3547044-B0D3-407C-B595-E5729399FC42}" type="slidenum">
              <a:rPr lang="he-IL" smtClean="0">
                <a:solidFill>
                  <a:prstClr val="black">
                    <a:tint val="75000"/>
                  </a:prstClr>
                </a:solidFill>
              </a:rPr>
              <a:pPr/>
              <a:t>24</a:t>
            </a:fld>
            <a:endParaRPr lang="he-IL">
              <a:solidFill>
                <a:prstClr val="black">
                  <a:tint val="75000"/>
                </a:prstClr>
              </a:solidFill>
            </a:endParaRPr>
          </a:p>
        </p:txBody>
      </p:sp>
      <p:pic>
        <p:nvPicPr>
          <p:cNvPr id="6" name="תמונה 5"/>
          <p:cNvPicPr>
            <a:picLocks noChangeAspect="1"/>
          </p:cNvPicPr>
          <p:nvPr/>
        </p:nvPicPr>
        <p:blipFill>
          <a:blip r:embed="rId3"/>
          <a:stretch>
            <a:fillRect/>
          </a:stretch>
        </p:blipFill>
        <p:spPr>
          <a:xfrm>
            <a:off x="11192" y="0"/>
            <a:ext cx="1836336" cy="2015902"/>
          </a:xfrm>
          <a:prstGeom prst="rect">
            <a:avLst/>
          </a:prstGeom>
        </p:spPr>
      </p:pic>
    </p:spTree>
    <p:extLst>
      <p:ext uri="{BB962C8B-B14F-4D97-AF65-F5344CB8AC3E}">
        <p14:creationId xmlns:p14="http://schemas.microsoft.com/office/powerpoint/2010/main" val="548264040"/>
      </p:ext>
    </p:extLst>
  </p:cSld>
  <p:clrMapOvr>
    <a:masterClrMapping/>
  </p:clrMapOvr>
</p:sld>
</file>

<file path=ppt/theme/theme1.xml><?xml version="1.0" encoding="utf-8"?>
<a:theme xmlns:a="http://schemas.openxmlformats.org/drawingml/2006/main" name="1_ערכת נושא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2272</TotalTime>
  <Words>2190</Words>
  <Application>Microsoft Office PowerPoint</Application>
  <PresentationFormat>מסך רחב</PresentationFormat>
  <Paragraphs>178</Paragraphs>
  <Slides>24</Slides>
  <Notes>15</Notes>
  <HiddenSlides>0</HiddenSlides>
  <MMClips>0</MMClips>
  <ScaleCrop>false</ScaleCrop>
  <HeadingPairs>
    <vt:vector size="6" baseType="variant">
      <vt:variant>
        <vt:lpstr>גופנים בשימוש</vt:lpstr>
      </vt:variant>
      <vt:variant>
        <vt:i4>3</vt:i4>
      </vt:variant>
      <vt:variant>
        <vt:lpstr>ערכת נושא</vt:lpstr>
      </vt:variant>
      <vt:variant>
        <vt:i4>1</vt:i4>
      </vt:variant>
      <vt:variant>
        <vt:lpstr>כותרות שקופיות</vt:lpstr>
      </vt:variant>
      <vt:variant>
        <vt:i4>24</vt:i4>
      </vt:variant>
    </vt:vector>
  </HeadingPairs>
  <TitlesOfParts>
    <vt:vector size="28" baseType="lpstr">
      <vt:lpstr>Arial</vt:lpstr>
      <vt:lpstr>Calibri</vt:lpstr>
      <vt:lpstr>Times New Roman</vt:lpstr>
      <vt:lpstr>1_ערכת נושא Office</vt:lpstr>
      <vt:lpstr>          אמיר לוי, נטורופת (N.D) והרבליסט קליני ( (Cl.H אסור לצלם, להעתיק או להפיץ ללא רשות מהמחבר      </vt:lpstr>
      <vt:lpstr>היסטורית רפואת הצמחים</vt:lpstr>
      <vt:lpstr>היסטורית רפואת צמחים</vt:lpstr>
      <vt:lpstr>היסטורית רפואת צמחים</vt:lpstr>
      <vt:lpstr>היסטורית רפואת צמחים</vt:lpstr>
      <vt:lpstr>דמויות מפתח בהיסטורית רפואת הצמחים</vt:lpstr>
      <vt:lpstr>דמויות מפתח בהיסטורית רפואת הצמחים</vt:lpstr>
      <vt:lpstr>דמויות מפתח בהיסטורית רפואת הצמחים</vt:lpstr>
      <vt:lpstr>דמויות מפתח בהיסטורית רפואת הצמחים</vt:lpstr>
      <vt:lpstr>מונוגרף – ת.ז של הצמח</vt:lpstr>
      <vt:lpstr>כיצד בנוי המונוגרף</vt:lpstr>
      <vt:lpstr>הגדרת פעולתו הרפואית של צמח המרפא</vt:lpstr>
      <vt:lpstr>הגדרת פעולתו הרפואית של צמח המרפא</vt:lpstr>
      <vt:lpstr>הגדרת פעולתו הרפואית של צמח המרפא</vt:lpstr>
      <vt:lpstr>הגדרת פעולתו הרפואית של צמח המרפא</vt:lpstr>
      <vt:lpstr>הגדרת פעולתו הרפואית של צמח המרפא</vt:lpstr>
      <vt:lpstr>הגדרת פעולתו הרפואית של צמח המרפא</vt:lpstr>
      <vt:lpstr>הגדרת פעולתו הרפואית של צמח המרפא</vt:lpstr>
      <vt:lpstr>הגדרת פעולתו הרפואית של צמח המרפא</vt:lpstr>
      <vt:lpstr>הגדרת פעולתו הרפואית של צמח המרפא</vt:lpstr>
      <vt:lpstr>הגדרת פעולתו הרפואית של צמח המרפא</vt:lpstr>
      <vt:lpstr>הגדרת פעולתו הרפואית של צמח המרפא</vt:lpstr>
      <vt:lpstr>הגדרת פעולתו הרפואית של צמח המרפא</vt:lpstr>
      <vt:lpstr>הגדרת פעולתו הרפואית של צמח המרפא</vt:lpstr>
    </vt:vector>
  </TitlesOfParts>
  <Company>Windows User</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User</dc:creator>
  <cp:lastModifiedBy>User</cp:lastModifiedBy>
  <cp:revision>38</cp:revision>
  <dcterms:created xsi:type="dcterms:W3CDTF">2017-02-18T19:45:52Z</dcterms:created>
  <dcterms:modified xsi:type="dcterms:W3CDTF">2021-11-11T13:03:49Z</dcterms:modified>
</cp:coreProperties>
</file>