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44"/>
  </p:notesMasterIdLst>
  <p:sldIdLst>
    <p:sldId id="256" r:id="rId2"/>
    <p:sldId id="299" r:id="rId3"/>
    <p:sldId id="300" r:id="rId4"/>
    <p:sldId id="276" r:id="rId5"/>
    <p:sldId id="277" r:id="rId6"/>
    <p:sldId id="278" r:id="rId7"/>
    <p:sldId id="280" r:id="rId8"/>
    <p:sldId id="281" r:id="rId9"/>
    <p:sldId id="282" r:id="rId10"/>
    <p:sldId id="283" r:id="rId11"/>
    <p:sldId id="284" r:id="rId12"/>
    <p:sldId id="285" r:id="rId13"/>
    <p:sldId id="293" r:id="rId14"/>
    <p:sldId id="294" r:id="rId15"/>
    <p:sldId id="295" r:id="rId16"/>
    <p:sldId id="296" r:id="rId17"/>
    <p:sldId id="297" r:id="rId18"/>
    <p:sldId id="301" r:id="rId19"/>
    <p:sldId id="257" r:id="rId20"/>
    <p:sldId id="259" r:id="rId21"/>
    <p:sldId id="260" r:id="rId22"/>
    <p:sldId id="261" r:id="rId23"/>
    <p:sldId id="262" r:id="rId24"/>
    <p:sldId id="263" r:id="rId25"/>
    <p:sldId id="264" r:id="rId26"/>
    <p:sldId id="265" r:id="rId27"/>
    <p:sldId id="266" r:id="rId28"/>
    <p:sldId id="268" r:id="rId29"/>
    <p:sldId id="269" r:id="rId30"/>
    <p:sldId id="270" r:id="rId31"/>
    <p:sldId id="271" r:id="rId32"/>
    <p:sldId id="272" r:id="rId33"/>
    <p:sldId id="273" r:id="rId34"/>
    <p:sldId id="274" r:id="rId35"/>
    <p:sldId id="298" r:id="rId36"/>
    <p:sldId id="290" r:id="rId37"/>
    <p:sldId id="291" r:id="rId38"/>
    <p:sldId id="292" r:id="rId39"/>
    <p:sldId id="286" r:id="rId40"/>
    <p:sldId id="287" r:id="rId41"/>
    <p:sldId id="288" r:id="rId42"/>
    <p:sldId id="289" r:id="rId4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C092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32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9A8A1A0-42E5-4BF0-8707-DF3A3975142D}" type="datetimeFigureOut">
              <a:rPr lang="he-IL" smtClean="0"/>
              <a:pPr/>
              <a:t>ט"ו/טבת/תשפ"ב</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7E6AE29-9CFB-42FB-954A-D541D0B8191B}" type="slidenum">
              <a:rPr lang="he-IL" smtClean="0"/>
              <a:pPr/>
              <a:t>‹#›</a:t>
            </a:fld>
            <a:endParaRPr lang="he-IL"/>
          </a:p>
        </p:txBody>
      </p:sp>
    </p:spTree>
    <p:extLst>
      <p:ext uri="{BB962C8B-B14F-4D97-AF65-F5344CB8AC3E}">
        <p14:creationId xmlns:p14="http://schemas.microsoft.com/office/powerpoint/2010/main" val="253303979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C376BC0B-01AF-4CD7-BEA5-6C8B81F6F08E}" type="datetime8">
              <a:rPr lang="he-IL" smtClean="0"/>
              <a:pPr/>
              <a:t>19 דצמבר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8896EFC-3339-4F56-BB52-309713B1DC61}" type="datetime8">
              <a:rPr lang="he-IL" smtClean="0"/>
              <a:pPr/>
              <a:t>19 דצמבר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A9472860-CDEC-4807-8126-8F1AC2CBED3E}" type="datetime8">
              <a:rPr lang="he-IL" smtClean="0"/>
              <a:pPr/>
              <a:t>19 דצמבר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E5CA0A17-EBC9-4141-935C-6245564ED626}" type="datetime8">
              <a:rPr lang="he-IL" smtClean="0"/>
              <a:pPr/>
              <a:t>19 דצמבר 21</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5B082F83-99A6-4736-B717-E3004C4C79E4}" type="datetime8">
              <a:rPr lang="he-IL" smtClean="0"/>
              <a:pPr/>
              <a:t>19 דצמבר 21</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5F192B6F-EA91-49D8-9C19-0EE76E8D5000}" type="datetime8">
              <a:rPr lang="he-IL" smtClean="0"/>
              <a:pPr/>
              <a:t>19 דצמבר 21</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55BBC7B6-AA7D-467D-8B51-32009DF3CA3F}" type="datetime8">
              <a:rPr lang="he-IL" smtClean="0"/>
              <a:pPr/>
              <a:t>19 דצמבר 21</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17E5A56-93EE-49A9-A977-70D6208DE1E3}" type="datetime8">
              <a:rPr lang="he-IL" smtClean="0"/>
              <a:pPr/>
              <a:t>19 דצמבר 21</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2C147485-0AC1-4D6B-A2F1-3FAD656ACECF}" type="datetime8">
              <a:rPr lang="he-IL" smtClean="0"/>
              <a:pPr/>
              <a:t>19 דצמבר 21</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492650D-C53E-4FBA-9032-C7C432C46330}" type="datetime8">
              <a:rPr lang="he-IL" smtClean="0"/>
              <a:pPr/>
              <a:t>19 דצמבר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2FF2885-8857-4419-930E-AC1706FEC584}" type="datetime8">
              <a:rPr lang="he-IL" smtClean="0"/>
              <a:pPr/>
              <a:t>19 דצמבר 21</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604A9F1-C7A3-4D81-8BD9-93136DBA0951}"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EC2E49A-685A-4F86-8A3B-55B1F34FCE77}" type="datetime8">
              <a:rPr lang="he-IL" smtClean="0"/>
              <a:pPr/>
              <a:t>19 דצמבר 21</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604A9F1-C7A3-4D81-8BD9-93136DBA0951}"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he.wikipedia.org/w/index.php?title=%D7%92%D7%AA_%D7%94%D7%9B%D7%91%D7%A8%D7%94&amp;action=edit&amp;redlink=1" TargetMode="External"/><Relationship Id="rId2" Type="http://schemas.openxmlformats.org/officeDocument/2006/relationships/hyperlink" Target="http://he.wikipedia.org/w/index.php?title=%D7%92%D7%AA_%D7%94%D7%9C%D7%A1%D7%AA&amp;action=edit&amp;redlink=1"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he.wikipedia.org/w/index.php?title=%D7%92%D7%AA_%D7%94%D7%9E%D7%A6%D7%97&amp;action=edit&amp;redlink=1" TargetMode="External"/><Relationship Id="rId4" Type="http://schemas.openxmlformats.org/officeDocument/2006/relationships/hyperlink" Target="http://he.wikipedia.org/w/index.php?title=%D7%92%D7%AA_%D7%94%D7%99%D7%AA%D7%93&amp;action=edit&amp;redlink=1"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צמחי מרפא למערכת הנשימה</a:t>
            </a:r>
            <a:endParaRPr lang="he-IL" dirty="0"/>
          </a:p>
        </p:txBody>
      </p:sp>
      <p:sp>
        <p:nvSpPr>
          <p:cNvPr id="3" name="כותרת משנה 2"/>
          <p:cNvSpPr>
            <a:spLocks noGrp="1"/>
          </p:cNvSpPr>
          <p:nvPr>
            <p:ph type="subTitle" idx="1"/>
          </p:nvPr>
        </p:nvSpPr>
        <p:spPr/>
        <p:txBody>
          <a:bodyPr/>
          <a:lstStyle/>
          <a:p>
            <a:r>
              <a:rPr lang="he-IL" dirty="0" smtClean="0"/>
              <a:t>אמיר לוי</a:t>
            </a:r>
            <a:endParaRPr lang="he-IL" dirty="0"/>
          </a:p>
        </p:txBody>
      </p:sp>
      <p:pic>
        <p:nvPicPr>
          <p:cNvPr id="4098" name="Picture 2" descr="C:\Users\Levy\Pictures\לימודים\2.jpg"/>
          <p:cNvPicPr>
            <a:picLocks noChangeAspect="1" noChangeArrowheads="1"/>
          </p:cNvPicPr>
          <p:nvPr/>
        </p:nvPicPr>
        <p:blipFill>
          <a:blip r:embed="rId2" cstate="print"/>
          <a:srcRect/>
          <a:stretch>
            <a:fillRect/>
          </a:stretch>
        </p:blipFill>
        <p:spPr bwMode="auto">
          <a:xfrm>
            <a:off x="827584" y="4653136"/>
            <a:ext cx="1000125" cy="1762125"/>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6" y="-51372"/>
            <a:ext cx="1276128" cy="139213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p:cNvSpPr>
            <a:spLocks noGrp="1"/>
          </p:cNvSpPr>
          <p:nvPr>
            <p:ph type="sldNum" sz="quarter" idx="12"/>
          </p:nvPr>
        </p:nvSpPr>
        <p:spPr/>
        <p:txBody>
          <a:bodyPr/>
          <a:lstStyle/>
          <a:p>
            <a:fld id="{C604A9F1-C7A3-4D81-8BD9-93136DBA0951}" type="slidenum">
              <a:rPr lang="he-IL" smtClean="0"/>
              <a:pPr/>
              <a:t>2</a:t>
            </a:fld>
            <a:endParaRPr lang="he-IL"/>
          </a:p>
        </p:txBody>
      </p:sp>
      <p:sp>
        <p:nvSpPr>
          <p:cNvPr id="3" name="TextBox 2"/>
          <p:cNvSpPr txBox="1"/>
          <p:nvPr/>
        </p:nvSpPr>
        <p:spPr>
          <a:xfrm>
            <a:off x="0" y="0"/>
            <a:ext cx="9144000" cy="6637715"/>
          </a:xfrm>
          <a:prstGeom prst="rect">
            <a:avLst/>
          </a:prstGeom>
          <a:noFill/>
        </p:spPr>
        <p:txBody>
          <a:bodyPr wrap="square" rtlCol="1">
            <a:spAutoFit/>
          </a:bodyPr>
          <a:lstStyle/>
          <a:p>
            <a:pPr algn="ctr">
              <a:lnSpc>
                <a:spcPct val="115000"/>
              </a:lnSpc>
              <a:spcAft>
                <a:spcPts val="1000"/>
              </a:spcAft>
            </a:pPr>
            <a:r>
              <a:rPr lang="he-IL" sz="2400" b="1" dirty="0">
                <a:latin typeface="Calibri" panose="020F0502020204030204" pitchFamily="34" charset="0"/>
                <a:ea typeface="Calibri" panose="020F0502020204030204" pitchFamily="34" charset="0"/>
              </a:rPr>
              <a:t>סינוסיטיס (דלקת הגתות)</a:t>
            </a:r>
            <a:endParaRPr lang="en-US" sz="2400" b="1" dirty="0">
              <a:latin typeface="Calibri" panose="020F0502020204030204" pitchFamily="34" charset="0"/>
              <a:ea typeface="Calibri" panose="020F0502020204030204" pitchFamily="34" charset="0"/>
            </a:endParaRPr>
          </a:p>
          <a:p>
            <a:pPr>
              <a:lnSpc>
                <a:spcPct val="115000"/>
              </a:lnSpc>
              <a:spcAft>
                <a:spcPts val="1000"/>
              </a:spcAft>
            </a:pPr>
            <a:r>
              <a:rPr lang="he-IL" sz="1600" b="1" u="sng" dirty="0">
                <a:latin typeface="Calibri" panose="020F0502020204030204" pitchFamily="34" charset="0"/>
                <a:ea typeface="Calibri" panose="020F0502020204030204" pitchFamily="34" charset="0"/>
              </a:rPr>
              <a:t>רקע כללי</a:t>
            </a:r>
            <a:endParaRPr lang="en-US" sz="1600" dirty="0">
              <a:latin typeface="Calibri" panose="020F0502020204030204" pitchFamily="34" charset="0"/>
              <a:ea typeface="Calibri" panose="020F0502020204030204" pitchFamily="34" charset="0"/>
            </a:endParaRPr>
          </a:p>
          <a:p>
            <a:pPr>
              <a:lnSpc>
                <a:spcPct val="115000"/>
              </a:lnSpc>
              <a:spcAft>
                <a:spcPts val="1000"/>
              </a:spcAft>
            </a:pPr>
            <a:r>
              <a:rPr lang="he-IL" sz="1600" dirty="0">
                <a:latin typeface="Calibri" panose="020F0502020204030204" pitchFamily="34" charset="0"/>
                <a:ea typeface="Times New Roman" panose="02020603050405020304" pitchFamily="18" charset="0"/>
              </a:rPr>
              <a:t>הגתות הן חללים בעצמות ה</a:t>
            </a:r>
            <a:r>
              <a:rPr lang="he-IL" sz="1600" dirty="0">
                <a:latin typeface="Times New Roman" panose="02020603050405020304" pitchFamily="18" charset="0"/>
                <a:ea typeface="Times New Roman" panose="02020603050405020304" pitchFamily="18" charset="0"/>
              </a:rPr>
              <a:t>גולגולת, הן אחראיות על תהודת הקול ומסייעות בהפחתת משקל הראש על גזע המח. דלקת גת היא דלקת של ציפוי אותם החללים, משמע, דלקת של הריריות שבתוך הגתות.  </a:t>
            </a:r>
            <a:endParaRPr lang="he-IL" sz="1600" dirty="0" smtClean="0">
              <a:latin typeface="Times New Roman" panose="02020603050405020304" pitchFamily="18" charset="0"/>
              <a:ea typeface="Times New Roman" panose="02020603050405020304" pitchFamily="18" charset="0"/>
            </a:endParaRPr>
          </a:p>
          <a:p>
            <a:pPr>
              <a:lnSpc>
                <a:spcPct val="115000"/>
              </a:lnSpc>
              <a:spcAft>
                <a:spcPts val="1000"/>
              </a:spcAft>
            </a:pPr>
            <a:r>
              <a:rPr lang="he-IL" sz="1600" dirty="0" smtClean="0">
                <a:latin typeface="Times New Roman" panose="02020603050405020304" pitchFamily="18" charset="0"/>
                <a:ea typeface="Times New Roman" panose="02020603050405020304" pitchFamily="18" charset="0"/>
              </a:rPr>
              <a:t>קיימות </a:t>
            </a:r>
            <a:r>
              <a:rPr lang="he-IL" sz="1600" dirty="0">
                <a:latin typeface="Times New Roman" panose="02020603050405020304" pitchFamily="18" charset="0"/>
                <a:ea typeface="Times New Roman" panose="02020603050405020304" pitchFamily="18" charset="0"/>
              </a:rPr>
              <a:t>ארבע גתות בדפנות הגולגולת:</a:t>
            </a:r>
            <a:endParaRPr lang="en-US" sz="1600" dirty="0">
              <a:latin typeface="Calibri" panose="020F0502020204030204" pitchFamily="34" charset="0"/>
              <a:ea typeface="Calibri" panose="020F0502020204030204" pitchFamily="34" charset="0"/>
            </a:endParaRPr>
          </a:p>
          <a:p>
            <a:pPr marL="342900" lvl="0" indent="-342900">
              <a:lnSpc>
                <a:spcPct val="150000"/>
              </a:lnSpc>
              <a:spcAft>
                <a:spcPts val="1000"/>
              </a:spcAft>
              <a:buSzPts val="1000"/>
              <a:buFont typeface="Symbol" panose="05050102010706020507" pitchFamily="18" charset="2"/>
              <a:buChar char=""/>
              <a:tabLst>
                <a:tab pos="457200" algn="l"/>
              </a:tabLst>
            </a:pPr>
            <a:r>
              <a:rPr lang="he-IL" sz="1600" dirty="0">
                <a:latin typeface="Times New Roman" panose="02020603050405020304" pitchFamily="18" charset="0"/>
                <a:ea typeface="Times New Roman" panose="02020603050405020304" pitchFamily="18" charset="0"/>
                <a:hlinkClick r:id="rId2" tooltip="גת הלסת (הדף אינו קיים)"/>
              </a:rPr>
              <a:t>גת הלסת</a:t>
            </a:r>
            <a:r>
              <a:rPr lang="he-IL" sz="1600" dirty="0">
                <a:latin typeface="Times New Roman" panose="02020603050405020304" pitchFamily="18" charset="0"/>
                <a:ea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rPr>
              <a:t>Maxillary sinus</a:t>
            </a:r>
            <a:r>
              <a:rPr lang="he-IL" sz="1600" dirty="0">
                <a:latin typeface="Calibri" panose="020F0502020204030204" pitchFamily="34" charset="0"/>
                <a:ea typeface="Times New Roman" panose="02020603050405020304" pitchFamily="18" charset="0"/>
              </a:rPr>
              <a:t>) קיימת מהלידה. מאווררת (נפתחת) החל מגיל 4.</a:t>
            </a:r>
            <a:endParaRPr lang="en-US" sz="1600" dirty="0">
              <a:latin typeface="Calibri" panose="020F0502020204030204" pitchFamily="34" charset="0"/>
              <a:ea typeface="Calibri" panose="020F0502020204030204" pitchFamily="34" charset="0"/>
            </a:endParaRPr>
          </a:p>
          <a:p>
            <a:pPr marL="342900" lvl="0" indent="-342900">
              <a:lnSpc>
                <a:spcPct val="150000"/>
              </a:lnSpc>
              <a:spcAft>
                <a:spcPts val="1000"/>
              </a:spcAft>
              <a:buSzPts val="1000"/>
              <a:buFont typeface="Symbol" panose="05050102010706020507" pitchFamily="18" charset="2"/>
              <a:buChar char=""/>
              <a:tabLst>
                <a:tab pos="457200" algn="l"/>
              </a:tabLst>
            </a:pPr>
            <a:r>
              <a:rPr lang="he-IL" sz="1600" dirty="0">
                <a:latin typeface="Times New Roman" panose="02020603050405020304" pitchFamily="18" charset="0"/>
                <a:ea typeface="Times New Roman" panose="02020603050405020304" pitchFamily="18" charset="0"/>
                <a:hlinkClick r:id="rId3" tooltip="גת הכברה (הדף אינו קיים)"/>
              </a:rPr>
              <a:t>גת הַכְּבָרָה</a:t>
            </a:r>
            <a:r>
              <a:rPr lang="he-IL" sz="1600" dirty="0">
                <a:latin typeface="Times New Roman" panose="02020603050405020304" pitchFamily="18" charset="0"/>
                <a:ea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rPr>
              <a:t>Ethmoid sinus</a:t>
            </a:r>
            <a:r>
              <a:rPr lang="he-IL" sz="1600" dirty="0">
                <a:latin typeface="Calibri" panose="020F0502020204030204" pitchFamily="34" charset="0"/>
                <a:ea typeface="Times New Roman" panose="02020603050405020304" pitchFamily="18" charset="0"/>
              </a:rPr>
              <a:t>) קיימת מהלידה.</a:t>
            </a:r>
            <a:endParaRPr lang="en-US" sz="1600" dirty="0">
              <a:latin typeface="Calibri" panose="020F0502020204030204" pitchFamily="34" charset="0"/>
              <a:ea typeface="Calibri" panose="020F0502020204030204" pitchFamily="34" charset="0"/>
            </a:endParaRPr>
          </a:p>
          <a:p>
            <a:pPr marL="342900" lvl="0" indent="-342900">
              <a:lnSpc>
                <a:spcPct val="150000"/>
              </a:lnSpc>
              <a:spcAft>
                <a:spcPts val="1000"/>
              </a:spcAft>
              <a:buSzPts val="1000"/>
              <a:buFont typeface="Symbol" panose="05050102010706020507" pitchFamily="18" charset="2"/>
              <a:buChar char=""/>
              <a:tabLst>
                <a:tab pos="457200" algn="l"/>
              </a:tabLst>
            </a:pPr>
            <a:r>
              <a:rPr lang="he-IL" sz="1600" dirty="0" smtClean="0">
                <a:latin typeface="Times New Roman" panose="02020603050405020304" pitchFamily="18" charset="0"/>
                <a:ea typeface="Times New Roman" panose="02020603050405020304" pitchFamily="18" charset="0"/>
                <a:hlinkClick r:id="rId4" tooltip="גת היתד (הדף אינו קיים)"/>
              </a:rPr>
              <a:t>גת </a:t>
            </a:r>
            <a:r>
              <a:rPr lang="he-IL" sz="1600" dirty="0">
                <a:latin typeface="Times New Roman" panose="02020603050405020304" pitchFamily="18" charset="0"/>
                <a:ea typeface="Times New Roman" panose="02020603050405020304" pitchFamily="18" charset="0"/>
                <a:hlinkClick r:id="rId4" tooltip="גת היתד (הדף אינו קיים)"/>
              </a:rPr>
              <a:t>הַיָּתֵד</a:t>
            </a:r>
            <a:r>
              <a:rPr lang="he-IL" sz="1600" dirty="0">
                <a:latin typeface="Times New Roman" panose="02020603050405020304" pitchFamily="18" charset="0"/>
                <a:ea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rPr>
              <a:t>Sphenoid sinus</a:t>
            </a:r>
            <a:r>
              <a:rPr lang="he-IL" sz="1600" dirty="0">
                <a:latin typeface="Calibri" panose="020F0502020204030204" pitchFamily="34" charset="0"/>
                <a:ea typeface="Times New Roman" panose="02020603050405020304" pitchFamily="18" charset="0"/>
              </a:rPr>
              <a:t>) מתפתחת מגיל שנתיים עד גיל 8 שנים.</a:t>
            </a:r>
            <a:endParaRPr lang="en-US" sz="1600" dirty="0">
              <a:latin typeface="Calibri" panose="020F0502020204030204" pitchFamily="34" charset="0"/>
              <a:ea typeface="Calibri" panose="020F0502020204030204" pitchFamily="34" charset="0"/>
            </a:endParaRPr>
          </a:p>
          <a:p>
            <a:pPr marL="342900" lvl="0" indent="-342900">
              <a:lnSpc>
                <a:spcPct val="150000"/>
              </a:lnSpc>
              <a:spcAft>
                <a:spcPts val="1000"/>
              </a:spcAft>
              <a:buSzPts val="1000"/>
              <a:buFont typeface="Symbol" panose="05050102010706020507" pitchFamily="18" charset="2"/>
              <a:buChar char=""/>
              <a:tabLst>
                <a:tab pos="457200" algn="l"/>
              </a:tabLst>
            </a:pPr>
            <a:r>
              <a:rPr lang="he-IL" sz="1600" dirty="0">
                <a:latin typeface="Times New Roman" panose="02020603050405020304" pitchFamily="18" charset="0"/>
                <a:ea typeface="Times New Roman" panose="02020603050405020304" pitchFamily="18" charset="0"/>
                <a:hlinkClick r:id="rId5" tooltip="גת המצח (הדף אינו קיים)"/>
              </a:rPr>
              <a:t>גת המצח</a:t>
            </a:r>
            <a:r>
              <a:rPr lang="he-IL" sz="1600" dirty="0">
                <a:latin typeface="Times New Roman" panose="02020603050405020304" pitchFamily="18" charset="0"/>
                <a:ea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rPr>
              <a:t>Frontal sinus</a:t>
            </a:r>
            <a:r>
              <a:rPr lang="he-IL" sz="1600" dirty="0">
                <a:latin typeface="Calibri" panose="020F0502020204030204" pitchFamily="34" charset="0"/>
                <a:ea typeface="Times New Roman" panose="02020603050405020304" pitchFamily="18" charset="0"/>
              </a:rPr>
              <a:t>) – מתפתחת מגיל שנתיים עד גיל 8 שנים.</a:t>
            </a:r>
            <a:endParaRPr lang="en-US" sz="1600" dirty="0">
              <a:latin typeface="Calibri" panose="020F0502020204030204" pitchFamily="34" charset="0"/>
              <a:ea typeface="Calibri" panose="020F0502020204030204" pitchFamily="34" charset="0"/>
            </a:endParaRPr>
          </a:p>
          <a:p>
            <a:pPr>
              <a:lnSpc>
                <a:spcPct val="115000"/>
              </a:lnSpc>
              <a:spcAft>
                <a:spcPts val="1000"/>
              </a:spcAft>
            </a:pPr>
            <a:r>
              <a:rPr lang="he-IL" sz="1600" dirty="0">
                <a:latin typeface="Calibri" panose="020F0502020204030204" pitchFamily="34" charset="0"/>
                <a:ea typeface="Times New Roman" panose="02020603050405020304" pitchFamily="18" charset="0"/>
              </a:rPr>
              <a:t>הגתות הן כיסי אוויר המצופים ב</a:t>
            </a:r>
            <a:r>
              <a:rPr lang="he-IL" sz="1600" dirty="0">
                <a:latin typeface="Times New Roman" panose="02020603050405020304" pitchFamily="18" charset="0"/>
                <a:ea typeface="Times New Roman" panose="02020603050405020304" pitchFamily="18" charset="0"/>
              </a:rPr>
              <a:t>אפיתל נשימתי (המורכב מתאי שׂעריות (</a:t>
            </a:r>
            <a:r>
              <a:rPr lang="en-US" sz="1600" dirty="0">
                <a:latin typeface="Times New Roman" panose="02020603050405020304" pitchFamily="18" charset="0"/>
                <a:ea typeface="Times New Roman" panose="02020603050405020304" pitchFamily="18" charset="0"/>
              </a:rPr>
              <a:t>Cilia</a:t>
            </a:r>
            <a:r>
              <a:rPr lang="he-IL" sz="1600" dirty="0">
                <a:latin typeface="Calibri" panose="020F0502020204030204" pitchFamily="34" charset="0"/>
                <a:ea typeface="Times New Roman" panose="02020603050405020304" pitchFamily="18" charset="0"/>
              </a:rPr>
              <a:t>) ותאים המייצרים </a:t>
            </a:r>
            <a:r>
              <a:rPr lang="he-IL" sz="1600" dirty="0">
                <a:latin typeface="Times New Roman" panose="02020603050405020304" pitchFamily="18" charset="0"/>
                <a:ea typeface="Times New Roman" panose="02020603050405020304" pitchFamily="18" charset="0"/>
              </a:rPr>
              <a:t>ריר). הגתות נפתחות לחלל האף ומתנקזות לכיוון הלוע האחורי (</a:t>
            </a:r>
            <a:r>
              <a:rPr lang="en-US" sz="1600" dirty="0">
                <a:latin typeface="Times New Roman" panose="02020603050405020304" pitchFamily="18" charset="0"/>
                <a:ea typeface="Times New Roman" panose="02020603050405020304" pitchFamily="18" charset="0"/>
              </a:rPr>
              <a:t>nasopharynx</a:t>
            </a:r>
            <a:r>
              <a:rPr lang="he-IL" sz="1600" dirty="0">
                <a:latin typeface="Calibri" panose="020F0502020204030204" pitchFamily="34" charset="0"/>
                <a:ea typeface="Times New Roman" panose="02020603050405020304" pitchFamily="18" charset="0"/>
              </a:rPr>
              <a:t>) ומשם ללוע התחתון. </a:t>
            </a:r>
            <a:r>
              <a:rPr lang="he-IL" sz="1600" dirty="0" smtClean="0">
                <a:latin typeface="Calibri" panose="020F0502020204030204" pitchFamily="34" charset="0"/>
                <a:ea typeface="Times New Roman" panose="02020603050405020304" pitchFamily="18" charset="0"/>
              </a:rPr>
              <a:t>דלקת </a:t>
            </a:r>
            <a:r>
              <a:rPr lang="he-IL" sz="1600" dirty="0">
                <a:latin typeface="Calibri" panose="020F0502020204030204" pitchFamily="34" charset="0"/>
                <a:ea typeface="Times New Roman" panose="02020603050405020304" pitchFamily="18" charset="0"/>
              </a:rPr>
              <a:t>גת מתפתחת במצבים שבהם קיים ייצור מוגבר של ריר </a:t>
            </a:r>
            <a:r>
              <a:rPr lang="he-IL" sz="1600" dirty="0" err="1">
                <a:latin typeface="Calibri" panose="020F0502020204030204" pitchFamily="34" charset="0"/>
                <a:ea typeface="Times New Roman" panose="02020603050405020304" pitchFamily="18" charset="0"/>
              </a:rPr>
              <a:t>ועימדון</a:t>
            </a:r>
            <a:r>
              <a:rPr lang="he-IL" sz="1600" dirty="0">
                <a:latin typeface="Calibri" panose="020F0502020204030204" pitchFamily="34" charset="0"/>
                <a:ea typeface="Times New Roman" panose="02020603050405020304" pitchFamily="18" charset="0"/>
              </a:rPr>
              <a:t> (גודש שאינו מפונה - תקיעות</a:t>
            </a:r>
            <a:r>
              <a:rPr lang="he-IL" sz="1600" dirty="0" smtClean="0">
                <a:latin typeface="Calibri" panose="020F0502020204030204" pitchFamily="34" charset="0"/>
                <a:ea typeface="Times New Roman" panose="02020603050405020304" pitchFamily="18" charset="0"/>
              </a:rPr>
              <a:t>). לרוב </a:t>
            </a:r>
            <a:r>
              <a:rPr lang="he-IL" sz="1600" dirty="0">
                <a:latin typeface="Times New Roman" panose="02020603050405020304" pitchFamily="18" charset="0"/>
                <a:ea typeface="Times New Roman" panose="02020603050405020304" pitchFamily="18" charset="0"/>
              </a:rPr>
              <a:t>זיהום</a:t>
            </a:r>
            <a:r>
              <a:rPr lang="en-US" sz="1600" dirty="0">
                <a:latin typeface="Times New Roman" panose="02020603050405020304" pitchFamily="18" charset="0"/>
                <a:ea typeface="Times New Roman" panose="02020603050405020304" pitchFamily="18" charset="0"/>
              </a:rPr>
              <a:t> </a:t>
            </a:r>
            <a:r>
              <a:rPr lang="he-IL" sz="1600" dirty="0">
                <a:latin typeface="Times New Roman" panose="02020603050405020304" pitchFamily="18" charset="0"/>
                <a:ea typeface="Times New Roman" panose="02020603050405020304" pitchFamily="18" charset="0"/>
              </a:rPr>
              <a:t>נגיפי, הוא הסיבה השכיחה ביותר לדלקת, גם חסימת הפתחים ועיכוב בפעילות </a:t>
            </a:r>
            <a:r>
              <a:rPr lang="he-IL" sz="1600" dirty="0" err="1">
                <a:latin typeface="Times New Roman" panose="02020603050405020304" pitchFamily="18" charset="0"/>
                <a:ea typeface="Times New Roman" panose="02020603050405020304" pitchFamily="18" charset="0"/>
              </a:rPr>
              <a:t>השׂעריות</a:t>
            </a:r>
            <a:r>
              <a:rPr lang="he-IL" sz="1600" dirty="0">
                <a:latin typeface="Times New Roman" panose="02020603050405020304" pitchFamily="18" charset="0"/>
                <a:ea typeface="Times New Roman" panose="02020603050405020304" pitchFamily="18" charset="0"/>
              </a:rPr>
              <a:t> באופן כרוני עלול להתפתח לדלקת.</a:t>
            </a:r>
            <a:endParaRPr lang="en-US" sz="1600" dirty="0">
              <a:latin typeface="Calibri" panose="020F0502020204030204" pitchFamily="34" charset="0"/>
              <a:ea typeface="Calibri" panose="020F0502020204030204" pitchFamily="34" charset="0"/>
            </a:endParaRPr>
          </a:p>
          <a:p>
            <a:pPr>
              <a:lnSpc>
                <a:spcPct val="115000"/>
              </a:lnSpc>
              <a:spcAft>
                <a:spcPts val="1000"/>
              </a:spcAft>
            </a:pPr>
            <a:r>
              <a:rPr lang="he-IL" sz="1600" dirty="0">
                <a:latin typeface="Calibri" panose="020F0502020204030204" pitchFamily="34" charset="0"/>
                <a:ea typeface="Times New Roman" panose="02020603050405020304" pitchFamily="18" charset="0"/>
              </a:rPr>
              <a:t>גת הלסת (הסינוס </a:t>
            </a:r>
            <a:r>
              <a:rPr lang="en-US" sz="1600" dirty="0">
                <a:latin typeface="Times New Roman" panose="02020603050405020304" pitchFamily="18" charset="0"/>
                <a:ea typeface="Times New Roman" panose="02020603050405020304" pitchFamily="18" charset="0"/>
              </a:rPr>
              <a:t>Maxillary-</a:t>
            </a:r>
            <a:r>
              <a:rPr lang="he-IL" sz="1600" dirty="0">
                <a:latin typeface="Calibri" panose="020F0502020204030204" pitchFamily="34" charset="0"/>
                <a:ea typeface="Times New Roman" panose="02020603050405020304" pitchFamily="18" charset="0"/>
              </a:rPr>
              <a:t>) לרוב פגיעה יותר לדלקת. למעשה היא התחתונה מבין הארבע וממוקמת מעט מטה </a:t>
            </a:r>
            <a:r>
              <a:rPr lang="he-IL" sz="1600" dirty="0" err="1">
                <a:latin typeface="Calibri" panose="020F0502020204030204" pitchFamily="34" charset="0"/>
                <a:ea typeface="Times New Roman" panose="02020603050405020304" pitchFamily="18" charset="0"/>
              </a:rPr>
              <a:t>מצידי</a:t>
            </a:r>
            <a:r>
              <a:rPr lang="he-IL" sz="1600" dirty="0">
                <a:latin typeface="Calibri" panose="020F0502020204030204" pitchFamily="34" charset="0"/>
                <a:ea typeface="Times New Roman" panose="02020603050405020304" pitchFamily="18" charset="0"/>
              </a:rPr>
              <a:t> האף, כך למעשה קשה יותר לעודפי נוזלים לעלות ולהתנקז אל חלל האף. כאשר אין ניקוז, על רקע הנפיחות והחסימה המקומית, הרירית נעשית בצקתית ונפוחה, מפרישה ביתר ועלולה להתפתח דלקת.</a:t>
            </a:r>
            <a:endParaRPr lang="en-US" sz="1600" dirty="0">
              <a:latin typeface="Calibri" panose="020F0502020204030204" pitchFamily="34" charset="0"/>
              <a:ea typeface="Calibri" panose="020F0502020204030204" pitchFamily="34" charset="0"/>
            </a:endParaRPr>
          </a:p>
          <a:p>
            <a:endParaRPr lang="he-IL" sz="1600" dirty="0"/>
          </a:p>
        </p:txBody>
      </p:sp>
      <p:pic>
        <p:nvPicPr>
          <p:cNvPr id="4" name="תמונה 3" descr="C:\Users\Levy\Pictures\לימודים\sinus.png"/>
          <p:cNvPicPr/>
          <p:nvPr/>
        </p:nvPicPr>
        <p:blipFill>
          <a:blip r:embed="rId6" cstate="print"/>
          <a:srcRect/>
          <a:stretch>
            <a:fillRect/>
          </a:stretch>
        </p:blipFill>
        <p:spPr bwMode="auto">
          <a:xfrm>
            <a:off x="0" y="1519838"/>
            <a:ext cx="2699792" cy="2557234"/>
          </a:xfrm>
          <a:prstGeom prst="rect">
            <a:avLst/>
          </a:prstGeom>
          <a:noFill/>
          <a:ln w="9525">
            <a:noFill/>
            <a:miter lim="800000"/>
            <a:headEnd/>
            <a:tailEnd/>
          </a:ln>
        </p:spPr>
      </p:pic>
    </p:spTree>
    <p:extLst>
      <p:ext uri="{BB962C8B-B14F-4D97-AF65-F5344CB8AC3E}">
        <p14:creationId xmlns:p14="http://schemas.microsoft.com/office/powerpoint/2010/main" val="266258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p:cNvSpPr>
            <a:spLocks noGrp="1"/>
          </p:cNvSpPr>
          <p:nvPr>
            <p:ph type="sldNum" sz="quarter" idx="12"/>
          </p:nvPr>
        </p:nvSpPr>
        <p:spPr/>
        <p:txBody>
          <a:bodyPr/>
          <a:lstStyle/>
          <a:p>
            <a:fld id="{C604A9F1-C7A3-4D81-8BD9-93136DBA0951}" type="slidenum">
              <a:rPr lang="he-IL" smtClean="0"/>
              <a:pPr/>
              <a:t>3</a:t>
            </a:fld>
            <a:endParaRPr lang="he-IL"/>
          </a:p>
        </p:txBody>
      </p:sp>
      <p:sp>
        <p:nvSpPr>
          <p:cNvPr id="3" name="TextBox 2"/>
          <p:cNvSpPr txBox="1"/>
          <p:nvPr/>
        </p:nvSpPr>
        <p:spPr>
          <a:xfrm>
            <a:off x="0" y="0"/>
            <a:ext cx="9144000" cy="7047057"/>
          </a:xfrm>
          <a:prstGeom prst="rect">
            <a:avLst/>
          </a:prstGeom>
          <a:noFill/>
        </p:spPr>
        <p:txBody>
          <a:bodyPr wrap="square" rtlCol="1">
            <a:spAutoFit/>
          </a:bodyPr>
          <a:lstStyle/>
          <a:p>
            <a:pPr algn="ctr">
              <a:lnSpc>
                <a:spcPct val="115000"/>
              </a:lnSpc>
              <a:spcAft>
                <a:spcPts val="1000"/>
              </a:spcAft>
            </a:pPr>
            <a:r>
              <a:rPr lang="he-IL" sz="2400" b="1" dirty="0">
                <a:latin typeface="Calibri" panose="020F0502020204030204" pitchFamily="34" charset="0"/>
                <a:ea typeface="Calibri" panose="020F0502020204030204" pitchFamily="34" charset="0"/>
              </a:rPr>
              <a:t>סינוסיטיס (דלקת הגתות)</a:t>
            </a:r>
            <a:endParaRPr lang="en-US" sz="2400" b="1" dirty="0">
              <a:latin typeface="Calibri" panose="020F0502020204030204" pitchFamily="34" charset="0"/>
              <a:ea typeface="Calibri" panose="020F0502020204030204" pitchFamily="34" charset="0"/>
            </a:endParaRPr>
          </a:p>
          <a:p>
            <a:r>
              <a:rPr lang="he-IL" sz="1600" b="1" u="sng" dirty="0" smtClean="0"/>
              <a:t>תיאור </a:t>
            </a:r>
            <a:r>
              <a:rPr lang="he-IL" sz="1600" b="1" u="sng" dirty="0"/>
              <a:t>המחלה</a:t>
            </a:r>
            <a:endParaRPr lang="en-US" sz="1600" dirty="0"/>
          </a:p>
          <a:p>
            <a:r>
              <a:rPr lang="he-IL" sz="1600" dirty="0"/>
              <a:t>הסינוסיטיס נחלק ל 2 מצבים עיקריים:</a:t>
            </a:r>
            <a:endParaRPr lang="en-US" sz="1600" dirty="0"/>
          </a:p>
          <a:p>
            <a:pPr lvl="0"/>
            <a:r>
              <a:rPr lang="he-IL" sz="1600" dirty="0"/>
              <a:t>דלקת אקוטית/חריפה.</a:t>
            </a:r>
            <a:endParaRPr lang="en-US" sz="1600" dirty="0"/>
          </a:p>
          <a:p>
            <a:pPr lvl="0"/>
            <a:r>
              <a:rPr lang="he-IL" sz="1600" dirty="0"/>
              <a:t>סינוסיטיס כרוני.</a:t>
            </a:r>
            <a:endParaRPr lang="en-US" sz="1600" dirty="0"/>
          </a:p>
          <a:p>
            <a:r>
              <a:rPr lang="he-IL" sz="1600" b="1" u="sng" dirty="0"/>
              <a:t>אקוטית – מושפעת מגורמים חיצוניים:</a:t>
            </a:r>
            <a:endParaRPr lang="en-US" sz="1600" dirty="0"/>
          </a:p>
          <a:p>
            <a:r>
              <a:rPr lang="he-IL" sz="1600" dirty="0"/>
              <a:t>הגורם הנפוץ ביותר לדלקת גת חריפה, הוא זיהום ויראלי, המתחיל כהצטננות חורף רגילה...                                     אך גם מקור חיידקי יכול בהחלט לזהם ולפתח לדלקת אקוטית. האשמים העיקריים במצב זה הם סטרפטוקוקוס </a:t>
            </a:r>
            <a:r>
              <a:rPr lang="he-IL" sz="1600" dirty="0" err="1"/>
              <a:t>פנאומוניה</a:t>
            </a:r>
            <a:r>
              <a:rPr lang="he-IL" sz="1600" dirty="0"/>
              <a:t> או </a:t>
            </a:r>
            <a:r>
              <a:rPr lang="he-IL" sz="1600" dirty="0" err="1"/>
              <a:t>פנאומוקוקוס</a:t>
            </a:r>
            <a:r>
              <a:rPr lang="he-IL" sz="1600" dirty="0"/>
              <a:t> (</a:t>
            </a:r>
            <a:r>
              <a:rPr lang="en-US" sz="1600" dirty="0"/>
              <a:t>Streptococcus pneumoniae</a:t>
            </a:r>
            <a:r>
              <a:rPr lang="he-IL" sz="1600" dirty="0"/>
              <a:t> או </a:t>
            </a:r>
            <a:r>
              <a:rPr lang="en-US" sz="1600" dirty="0"/>
              <a:t>pneumococcus</a:t>
            </a:r>
            <a:r>
              <a:rPr lang="he-IL" sz="1600" dirty="0"/>
              <a:t>) </a:t>
            </a:r>
            <a:r>
              <a:rPr lang="he-IL" sz="1600" dirty="0" err="1"/>
              <a:t>והמופילוס</a:t>
            </a:r>
            <a:r>
              <a:rPr lang="he-IL" sz="1600" dirty="0"/>
              <a:t> </a:t>
            </a:r>
            <a:r>
              <a:rPr lang="he-IL" sz="1600" dirty="0" err="1"/>
              <a:t>אינפלואנזה</a:t>
            </a:r>
            <a:r>
              <a:rPr lang="he-IL" sz="1600" dirty="0"/>
              <a:t> (</a:t>
            </a:r>
            <a:r>
              <a:rPr lang="en-US" sz="1600" dirty="0"/>
              <a:t>(</a:t>
            </a:r>
            <a:r>
              <a:rPr lang="en-US" sz="1600" dirty="0" err="1"/>
              <a:t>Haemophilus</a:t>
            </a:r>
            <a:r>
              <a:rPr lang="en-US" sz="1600" dirty="0"/>
              <a:t> </a:t>
            </a:r>
            <a:r>
              <a:rPr lang="en-US" sz="1600" dirty="0" err="1"/>
              <a:t>influenzae</a:t>
            </a:r>
            <a:r>
              <a:rPr lang="he-IL" sz="1600" dirty="0"/>
              <a:t>. </a:t>
            </a:r>
            <a:r>
              <a:rPr lang="he-IL" sz="1600" dirty="0" smtClean="0"/>
              <a:t>יש </a:t>
            </a:r>
            <a:r>
              <a:rPr lang="he-IL" sz="1600" dirty="0"/>
              <a:t>לזכור את קירבתן של הגתות למוח ולכן הזנחת הטיפול במקרים בהם הוא נחוץ עלולה להיות מסוכנת ולהביא לסיבוכים.</a:t>
            </a:r>
            <a:endParaRPr lang="en-US" sz="1600" dirty="0"/>
          </a:p>
          <a:p>
            <a:r>
              <a:rPr lang="he-IL" sz="1600" b="1" dirty="0"/>
              <a:t>הטיפול בדלקת </a:t>
            </a:r>
            <a:r>
              <a:rPr lang="he-IL" sz="1600" b="1" dirty="0" smtClean="0"/>
              <a:t>אקוטית </a:t>
            </a:r>
            <a:r>
              <a:rPr lang="he-IL" sz="1600" b="1" dirty="0"/>
              <a:t>יהיה מהיר </a:t>
            </a:r>
            <a:r>
              <a:rPr lang="he-IL" sz="1600" b="1" dirty="0" smtClean="0"/>
              <a:t>ועוצמתי:</a:t>
            </a:r>
            <a:endParaRPr lang="en-US" sz="1600" b="1" dirty="0"/>
          </a:p>
          <a:p>
            <a:r>
              <a:rPr lang="he-IL" sz="1600" b="1" dirty="0"/>
              <a:t>נבחר בטיפול ממוקד לחיסול </a:t>
            </a:r>
            <a:r>
              <a:rPr lang="he-IL" sz="1600" b="1" dirty="0" smtClean="0"/>
              <a:t>המזהם (צמחים אנטי ויראליים </a:t>
            </a:r>
            <a:r>
              <a:rPr lang="he-IL" sz="1600" b="1" dirty="0"/>
              <a:t>ואנטי </a:t>
            </a:r>
            <a:r>
              <a:rPr lang="he-IL" sz="1600" b="1" dirty="0" smtClean="0"/>
              <a:t>חיידקיים) וניקוז </a:t>
            </a:r>
            <a:r>
              <a:rPr lang="he-IL" sz="1600" b="1" dirty="0"/>
              <a:t>ופינוי הגתות מעודפי מוגלה. </a:t>
            </a:r>
            <a:endParaRPr lang="en-US" sz="1600" b="1" dirty="0"/>
          </a:p>
          <a:p>
            <a:r>
              <a:rPr lang="he-IL" sz="1600" dirty="0"/>
              <a:t> </a:t>
            </a:r>
            <a:endParaRPr lang="en-US" sz="1600" dirty="0"/>
          </a:p>
          <a:p>
            <a:r>
              <a:rPr lang="he-IL" sz="1600" dirty="0"/>
              <a:t> </a:t>
            </a:r>
            <a:endParaRPr lang="en-US" sz="1600" dirty="0"/>
          </a:p>
          <a:p>
            <a:r>
              <a:rPr lang="he-IL" sz="1600" dirty="0"/>
              <a:t> </a:t>
            </a:r>
            <a:endParaRPr lang="en-US" sz="1600" dirty="0"/>
          </a:p>
          <a:p>
            <a:r>
              <a:rPr lang="he-IL" sz="1600" b="1" u="sng" dirty="0"/>
              <a:t>כרונית – מושפעת מגורמים פנימיים: </a:t>
            </a:r>
            <a:endParaRPr lang="en-US" sz="1600" dirty="0"/>
          </a:p>
          <a:p>
            <a:r>
              <a:rPr lang="he-IL" sz="1600" dirty="0"/>
              <a:t>הגורם העיקרי הוא אלרגיות (84% ע"פ הסטטיסטיקה). אלרגיה מתחילה כאשר המערכת החיסונית טועה בזיהוי של חומר בלתי מזיק ומזהה אותו כפולש מסוכן. במקרה כזה המערכת החיסונית מייצרת נוגדנים, שעומדים תמיד במצב הכן למלחמה באלרגן המסוים. בעתיד כאשר הגוף ייחשף שוב לאותו אלרגן, נוגדנים אלו יגרמו לשחרור של </a:t>
            </a:r>
            <a:r>
              <a:rPr lang="he-IL" sz="1600" dirty="0" smtClean="0"/>
              <a:t>מס' חומרים כמו </a:t>
            </a:r>
            <a:r>
              <a:rPr lang="he-IL" sz="1600" dirty="0"/>
              <a:t>היסטמינים למשל, שיגרמו לתסמינים של אלרגיה. </a:t>
            </a:r>
            <a:r>
              <a:rPr lang="he-IL" sz="1600" dirty="0" smtClean="0"/>
              <a:t>כשיש </a:t>
            </a:r>
            <a:r>
              <a:rPr lang="he-IL" sz="1600" dirty="0"/>
              <a:t>לנו עודף וגודש באופן קבוע מעל הממוצע, גופנו מתריע על רצונו להפטר ממשהו שמפריע לו. </a:t>
            </a:r>
            <a:r>
              <a:rPr lang="he-IL" sz="1600" dirty="0" smtClean="0"/>
              <a:t>ידוע </a:t>
            </a:r>
            <a:r>
              <a:rPr lang="he-IL" sz="1600" dirty="0"/>
              <a:t>שגורמים נפשיים קשורים למצב אלרגיה כרוניים ולכן </a:t>
            </a:r>
            <a:r>
              <a:rPr lang="he-IL" sz="1600" dirty="0" smtClean="0"/>
              <a:t>חובה לבדוק זאת מול המטופל/ת.</a:t>
            </a:r>
            <a:endParaRPr lang="en-US" sz="1600" dirty="0"/>
          </a:p>
          <a:p>
            <a:r>
              <a:rPr lang="he-IL" sz="1600" b="1" dirty="0"/>
              <a:t>הטיפול למצב כרוני יהיה מתון </a:t>
            </a:r>
            <a:r>
              <a:rPr lang="he-IL" sz="1600" b="1" dirty="0" smtClean="0"/>
              <a:t>יותר:</a:t>
            </a:r>
            <a:endParaRPr lang="en-US" sz="1600" b="1" dirty="0"/>
          </a:p>
          <a:p>
            <a:r>
              <a:rPr lang="he-IL" sz="1600" b="1" dirty="0"/>
              <a:t>נבחר בטיפול אשר יפחית את מצב האלרגיה </a:t>
            </a:r>
            <a:r>
              <a:rPr lang="he-IL" sz="1600" b="1" dirty="0" smtClean="0"/>
              <a:t>והרגישות לסביבת המטופל/ת. </a:t>
            </a:r>
            <a:r>
              <a:rPr lang="he-IL" sz="1600" b="1" dirty="0"/>
              <a:t>ננקז בעדינות את עודף הלחות ונחזק את חוסנו של הגוף פיזית ומנטלית. </a:t>
            </a:r>
            <a:endParaRPr lang="en-US" sz="1600" b="1" dirty="0"/>
          </a:p>
          <a:p>
            <a:endParaRPr lang="he-IL" sz="1600" dirty="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extLst>
      <p:ext uri="{BB962C8B-B14F-4D97-AF65-F5344CB8AC3E}">
        <p14:creationId xmlns:p14="http://schemas.microsoft.com/office/powerpoint/2010/main" val="2979662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395288" y="1988840"/>
            <a:ext cx="8229600" cy="4177010"/>
          </a:xfrm>
        </p:spPr>
        <p:txBody>
          <a:bodyPr>
            <a:normAutofit/>
          </a:bodyPr>
          <a:lstStyle/>
          <a:p>
            <a:r>
              <a:rPr lang="he-IL" dirty="0" smtClean="0"/>
              <a:t>מוצאו של הצמח, השייך למשפחת המורכבים, במזרח התיכון, באירופה ובאסיה והוא נפוץ גם בישראל. </a:t>
            </a:r>
          </a:p>
          <a:p>
            <a:r>
              <a:rPr lang="he-IL" dirty="0" smtClean="0"/>
              <a:t>הצמח מקובל ברפואה הסינית המסורתית והוא משמש בה לטיפול בנזלת, בחסימה של הסינוסים ובמחלות עור המלוות בגרד. ברפואת הצמחים המודרנית הוא מותווה בעיקר לטיפול במצבים </a:t>
            </a:r>
            <a:r>
              <a:rPr lang="he-IL" dirty="0" err="1" smtClean="0"/>
              <a:t>ליחתיים</a:t>
            </a:r>
            <a:r>
              <a:rPr lang="he-IL" dirty="0" smtClean="0"/>
              <a:t> ואלרגיים של מערכת הנשימה העליונה.</a:t>
            </a:r>
          </a:p>
          <a:p>
            <a:pPr eaLnBrk="1" hangingPunct="1">
              <a:buFont typeface="Wingdings" pitchFamily="2" charset="2"/>
              <a:buNone/>
              <a:defRPr/>
            </a:pPr>
            <a:endParaRPr lang="en-US" b="1" dirty="0" smtClean="0"/>
          </a:p>
        </p:txBody>
      </p:sp>
      <p:sp>
        <p:nvSpPr>
          <p:cNvPr id="3" name="מציין מיקום של מספר שקופית 2"/>
          <p:cNvSpPr>
            <a:spLocks noGrp="1"/>
          </p:cNvSpPr>
          <p:nvPr>
            <p:ph type="sldNum" sz="quarter" idx="12"/>
          </p:nvPr>
        </p:nvSpPr>
        <p:spPr/>
        <p:txBody>
          <a:bodyPr/>
          <a:lstStyle/>
          <a:p>
            <a:pPr>
              <a:defRPr/>
            </a:pPr>
            <a:fld id="{562DEA85-EDBD-4474-AC11-79E3FBAF2F6D}" type="slidenum">
              <a:rPr lang="he-IL" smtClean="0"/>
              <a:pPr>
                <a:defRPr/>
              </a:pPr>
              <a:t>4</a:t>
            </a:fld>
            <a:endParaRPr lang="en-US"/>
          </a:p>
        </p:txBody>
      </p:sp>
      <p:sp>
        <p:nvSpPr>
          <p:cNvPr id="30721" name="Rectangle 1"/>
          <p:cNvSpPr>
            <a:spLocks noChangeArrowheads="1"/>
          </p:cNvSpPr>
          <p:nvPr/>
        </p:nvSpPr>
        <p:spPr bwMode="auto">
          <a:xfrm>
            <a:off x="2550220" y="172958"/>
            <a:ext cx="5694188" cy="181588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he-IL"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שם בוטני:   </a:t>
            </a:r>
            <a:r>
              <a:rPr kumimoji="0" lang="en-US"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Xanthium </a:t>
            </a:r>
            <a:r>
              <a:rPr kumimoji="0" lang="en-US" sz="2800" b="1" i="0" u="none" strike="noStrike" cap="none" normalizeH="0" baseline="0" dirty="0" err="1" smtClean="0">
                <a:ln>
                  <a:noFill/>
                </a:ln>
                <a:solidFill>
                  <a:srgbClr val="215868"/>
                </a:solidFill>
                <a:effectLst/>
                <a:latin typeface="Arial" pitchFamily="34" charset="0"/>
                <a:ea typeface="Times New Roman" pitchFamily="18" charset="0"/>
                <a:cs typeface="Arial" pitchFamily="34" charset="0"/>
              </a:rPr>
              <a:t>Strumarium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שם לועזי: </a:t>
            </a:r>
            <a:r>
              <a:rPr kumimoji="0" lang="en-US" sz="2800" b="1" i="0" u="none" strike="noStrike" cap="none" normalizeH="0" baseline="0" dirty="0" err="1" smtClean="0">
                <a:ln>
                  <a:noFill/>
                </a:ln>
                <a:solidFill>
                  <a:srgbClr val="215868"/>
                </a:solidFill>
                <a:effectLst/>
                <a:latin typeface="Arial" pitchFamily="34" charset="0"/>
                <a:ea typeface="Times New Roman" pitchFamily="18" charset="0"/>
                <a:cs typeface="Arial" pitchFamily="34" charset="0"/>
              </a:rPr>
              <a:t>Cang</a:t>
            </a:r>
            <a:r>
              <a:rPr kumimoji="0" lang="en-US"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 </a:t>
            </a:r>
            <a:r>
              <a:rPr kumimoji="0" lang="en-US" sz="2800" b="1" i="0" u="none" strike="noStrike" cap="none" normalizeH="0" baseline="0" dirty="0" err="1" smtClean="0">
                <a:ln>
                  <a:noFill/>
                </a:ln>
                <a:solidFill>
                  <a:srgbClr val="215868"/>
                </a:solidFill>
                <a:effectLst/>
                <a:latin typeface="Arial" pitchFamily="34" charset="0"/>
                <a:ea typeface="Times New Roman" pitchFamily="18" charset="0"/>
                <a:cs typeface="Arial" pitchFamily="34" charset="0"/>
              </a:rPr>
              <a:t>Er</a:t>
            </a:r>
            <a:r>
              <a:rPr kumimoji="0" lang="en-US"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 </a:t>
            </a:r>
            <a:r>
              <a:rPr kumimoji="0" lang="en-US" sz="2800" b="1" i="0" u="none" strike="noStrike" cap="none" normalizeH="0" baseline="0" dirty="0" err="1" smtClean="0">
                <a:ln>
                  <a:noFill/>
                </a:ln>
                <a:solidFill>
                  <a:srgbClr val="215868"/>
                </a:solidFill>
                <a:effectLst/>
                <a:latin typeface="Arial" pitchFamily="34" charset="0"/>
                <a:ea typeface="Times New Roman" pitchFamily="18" charset="0"/>
                <a:cs typeface="Arial" pitchFamily="34" charset="0"/>
              </a:rPr>
              <a:t>Zi</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שם עממי : לכיד הנחלים</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sz="2800" b="1" i="0" u="none" strike="noStrike" cap="none" normalizeH="0" baseline="0" dirty="0" smtClean="0">
                <a:ln>
                  <a:noFill/>
                </a:ln>
                <a:solidFill>
                  <a:srgbClr val="215868"/>
                </a:solidFill>
                <a:effectLst/>
                <a:latin typeface="Arial" pitchFamily="34" charset="0"/>
                <a:ea typeface="Times New Roman" pitchFamily="18" charset="0"/>
                <a:cs typeface="Arial" pitchFamily="34" charset="0"/>
              </a:rPr>
              <a:t>משפחה: מורכבים</a:t>
            </a:r>
            <a:endParaRPr kumimoji="0" lang="he-IL"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5" descr="xanthium1"/>
          <p:cNvPicPr>
            <a:picLocks noChangeAspect="1" noChangeArrowheads="1"/>
          </p:cNvPicPr>
          <p:nvPr/>
        </p:nvPicPr>
        <p:blipFill>
          <a:blip r:embed="rId2" cstate="print"/>
          <a:srcRect/>
          <a:stretch>
            <a:fillRect/>
          </a:stretch>
        </p:blipFill>
        <p:spPr bwMode="auto">
          <a:xfrm>
            <a:off x="1" y="0"/>
            <a:ext cx="2564858" cy="191683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539750" y="404813"/>
            <a:ext cx="8229600" cy="6048375"/>
          </a:xfrm>
        </p:spPr>
        <p:txBody>
          <a:bodyPr/>
          <a:lstStyle/>
          <a:p>
            <a:r>
              <a:rPr lang="he-IL" b="1" dirty="0" smtClean="0"/>
              <a:t>פעילות הצמח:</a:t>
            </a:r>
            <a:endParaRPr lang="en-US" b="1" dirty="0" smtClean="0"/>
          </a:p>
          <a:p>
            <a:pPr lvl="0"/>
            <a:r>
              <a:rPr lang="he-IL" dirty="0" smtClean="0"/>
              <a:t>דלקת הגתות – סינוסיטיס אקוטי.</a:t>
            </a:r>
            <a:endParaRPr lang="en-US" dirty="0" smtClean="0"/>
          </a:p>
          <a:p>
            <a:pPr lvl="0"/>
            <a:r>
              <a:rPr lang="he-IL" dirty="0" smtClean="0"/>
              <a:t>אלרגיה נשימתית – נזלת כרונית, אלרגיה עונתית, קדחת השחת, דמעות בעיניים. </a:t>
            </a:r>
            <a:endParaRPr lang="en-US" dirty="0" smtClean="0"/>
          </a:p>
          <a:p>
            <a:pPr lvl="0"/>
            <a:r>
              <a:rPr lang="he-IL" dirty="0" smtClean="0"/>
              <a:t>נוגד זיהום ודלקת – מותווה בעיקר למערכת הנשימה העליונה.</a:t>
            </a:r>
            <a:endParaRPr lang="en-US" dirty="0" smtClean="0"/>
          </a:p>
          <a:p>
            <a:pPr lvl="0"/>
            <a:r>
              <a:rPr lang="he-IL" dirty="0" err="1" smtClean="0"/>
              <a:t>אלטרטיבי</a:t>
            </a:r>
            <a:r>
              <a:rPr lang="he-IL" dirty="0" smtClean="0"/>
              <a:t> – עוזר לפעולת </a:t>
            </a:r>
            <a:r>
              <a:rPr lang="he-IL" dirty="0" err="1" smtClean="0"/>
              <a:t>דיטוקס</a:t>
            </a:r>
            <a:r>
              <a:rPr lang="he-IL" dirty="0" smtClean="0"/>
              <a:t> (ניקוי הגוף). </a:t>
            </a:r>
            <a:endParaRPr lang="en-US" dirty="0" smtClean="0"/>
          </a:p>
          <a:p>
            <a:pPr lvl="0"/>
            <a:r>
              <a:rPr lang="he-IL" dirty="0" smtClean="0"/>
              <a:t>זיהום וגרד בעור.</a:t>
            </a:r>
            <a:endParaRPr lang="en-US" dirty="0" smtClean="0"/>
          </a:p>
          <a:p>
            <a:pPr lvl="0"/>
            <a:r>
              <a:rPr lang="he-IL" dirty="0" smtClean="0"/>
              <a:t>מדלל דם.</a:t>
            </a:r>
            <a:endParaRPr lang="en-US" dirty="0" smtClean="0"/>
          </a:p>
          <a:p>
            <a:pPr eaLnBrk="1" hangingPunct="1">
              <a:lnSpc>
                <a:spcPct val="90000"/>
              </a:lnSpc>
              <a:defRPr/>
            </a:pPr>
            <a:endParaRPr lang="en-US" dirty="0" smtClean="0"/>
          </a:p>
        </p:txBody>
      </p:sp>
      <p:sp>
        <p:nvSpPr>
          <p:cNvPr id="3" name="מציין מיקום של מספר שקופית 2"/>
          <p:cNvSpPr>
            <a:spLocks noGrp="1"/>
          </p:cNvSpPr>
          <p:nvPr>
            <p:ph type="sldNum" sz="quarter" idx="12"/>
          </p:nvPr>
        </p:nvSpPr>
        <p:spPr/>
        <p:txBody>
          <a:bodyPr/>
          <a:lstStyle/>
          <a:p>
            <a:pPr>
              <a:defRPr/>
            </a:pPr>
            <a:fld id="{562DEA85-EDBD-4474-AC11-79E3FBAF2F6D}" type="slidenum">
              <a:rPr lang="he-IL" smtClean="0"/>
              <a:pPr>
                <a:defRPr/>
              </a:pPr>
              <a:t>5</a:t>
            </a:fld>
            <a:endParaRPr lang="en-US"/>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5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468313" y="1052513"/>
            <a:ext cx="8229600" cy="4495800"/>
          </a:xfrm>
        </p:spPr>
        <p:txBody>
          <a:bodyPr/>
          <a:lstStyle/>
          <a:p>
            <a:pPr eaLnBrk="1" hangingPunct="1">
              <a:lnSpc>
                <a:spcPct val="90000"/>
              </a:lnSpc>
              <a:defRPr/>
            </a:pPr>
            <a:r>
              <a:rPr lang="he-IL" sz="2800" b="1" u="sng" dirty="0" smtClean="0"/>
              <a:t>תופעות לוואי ותגובות ביניים:</a:t>
            </a:r>
            <a:endParaRPr lang="he-IL" sz="2800" dirty="0" smtClean="0"/>
          </a:p>
          <a:p>
            <a:pPr eaLnBrk="1" hangingPunct="1">
              <a:lnSpc>
                <a:spcPct val="90000"/>
              </a:lnSpc>
              <a:defRPr/>
            </a:pPr>
            <a:r>
              <a:rPr lang="he-IL" sz="2800" dirty="0" smtClean="0"/>
              <a:t>מינון יתר הינו רעיל ועלול לגרום לתשישות, חוסר תאבון, בחילה, הקאות, שלשולים או </a:t>
            </a:r>
            <a:r>
              <a:rPr lang="he-IL" sz="2800" dirty="0" err="1" smtClean="0"/>
              <a:t>עצירויות</a:t>
            </a:r>
            <a:r>
              <a:rPr lang="he-IL" sz="2800" dirty="0" smtClean="0"/>
              <a:t>, סחרחורות, כאבי ראש, נדודי שינה, חוסר מנוחה, חרדה, </a:t>
            </a:r>
            <a:r>
              <a:rPr lang="he-IL" sz="2800" dirty="0" err="1" smtClean="0"/>
              <a:t>טכיקרדיה</a:t>
            </a:r>
            <a:r>
              <a:rPr lang="he-IL" sz="2800" dirty="0" smtClean="0"/>
              <a:t> או </a:t>
            </a:r>
            <a:r>
              <a:rPr lang="he-IL" sz="2800" dirty="0" err="1" smtClean="0"/>
              <a:t>ברדיקריה</a:t>
            </a:r>
            <a:r>
              <a:rPr lang="he-IL" sz="2800" dirty="0" smtClean="0"/>
              <a:t>, חום נמוך, הזעות, הגדלת כבד. במקרים חמורים עלול לגרום לשוק, תרדמת, חוסר יכולת לתת שתן, דימומים קשים במערכת העיכול, בצקת ריאות, פגיעה חמורה במערכת הנשימה, מערכת כלי הדם והכליות ואף למוות. אין לתת בו זמנית עם נוגדי קרישה.</a:t>
            </a:r>
          </a:p>
          <a:p>
            <a:pPr eaLnBrk="1" hangingPunct="1">
              <a:lnSpc>
                <a:spcPct val="90000"/>
              </a:lnSpc>
              <a:defRPr/>
            </a:pPr>
            <a:r>
              <a:rPr lang="he-IL" sz="2800" b="1" dirty="0" smtClean="0"/>
              <a:t>לא בהריון ולא בהנקה</a:t>
            </a:r>
          </a:p>
          <a:p>
            <a:pPr marL="0" indent="0" eaLnBrk="1" hangingPunct="1">
              <a:lnSpc>
                <a:spcPct val="90000"/>
              </a:lnSpc>
              <a:buNone/>
              <a:defRPr/>
            </a:pPr>
            <a:endParaRPr lang="he-IL" sz="2800" dirty="0" smtClean="0"/>
          </a:p>
          <a:p>
            <a:pPr eaLnBrk="1" hangingPunct="1">
              <a:lnSpc>
                <a:spcPct val="90000"/>
              </a:lnSpc>
              <a:defRPr/>
            </a:pPr>
            <a:endParaRPr lang="en-US" sz="2800" dirty="0" smtClean="0"/>
          </a:p>
        </p:txBody>
      </p:sp>
      <p:sp>
        <p:nvSpPr>
          <p:cNvPr id="3" name="מציין מיקום של מספר שקופית 2"/>
          <p:cNvSpPr>
            <a:spLocks noGrp="1"/>
          </p:cNvSpPr>
          <p:nvPr>
            <p:ph type="sldNum" sz="quarter" idx="12"/>
          </p:nvPr>
        </p:nvSpPr>
        <p:spPr/>
        <p:txBody>
          <a:bodyPr/>
          <a:lstStyle/>
          <a:p>
            <a:pPr>
              <a:defRPr/>
            </a:pPr>
            <a:fld id="{562DEA85-EDBD-4474-AC11-79E3FBAF2F6D}" type="slidenum">
              <a:rPr lang="he-IL" smtClean="0"/>
              <a:pPr>
                <a:defRPr/>
              </a:pPr>
              <a:t>6</a:t>
            </a:fld>
            <a:endParaRPr lang="en-US"/>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he-IL" smtClean="0"/>
              <a:t>מנקודת מבט מסורתית</a:t>
            </a:r>
            <a:endParaRPr lang="en-US" smtClean="0"/>
          </a:p>
        </p:txBody>
      </p:sp>
      <p:sp>
        <p:nvSpPr>
          <p:cNvPr id="26627" name="Rectangle 3"/>
          <p:cNvSpPr>
            <a:spLocks noGrp="1" noChangeArrowheads="1"/>
          </p:cNvSpPr>
          <p:nvPr>
            <p:ph idx="1"/>
          </p:nvPr>
        </p:nvSpPr>
        <p:spPr/>
        <p:txBody>
          <a:bodyPr/>
          <a:lstStyle/>
          <a:p>
            <a:pPr eaLnBrk="1" hangingPunct="1">
              <a:defRPr/>
            </a:pPr>
            <a:r>
              <a:rPr lang="he-IL" smtClean="0"/>
              <a:t>פועל דרך מרידיאן הריאות. משתייך לקבוצת הצמחים מסלקי רוח\לחות וגם לקבוצת משחררי חיצון חריפים-חמימים.</a:t>
            </a:r>
          </a:p>
          <a:p>
            <a:pPr eaLnBrk="1" hangingPunct="1">
              <a:defRPr/>
            </a:pPr>
            <a:r>
              <a:rPr lang="he-IL" smtClean="0"/>
              <a:t>מסלק רוח ולחות – בעיות עור המלוות בגרד. פותח את מעברי האף – לבעיות באף ובסינוסים, כאבי ראש, נזלת, סינוסיטיס.</a:t>
            </a:r>
          </a:p>
          <a:p>
            <a:pPr eaLnBrk="1" hangingPunct="1">
              <a:defRPr/>
            </a:pPr>
            <a:r>
              <a:rPr lang="he-IL" smtClean="0"/>
              <a:t>מסלק רוח חיצונית – כאב ראש חריף שמקרין לצוואר ולגב.</a:t>
            </a:r>
            <a:r>
              <a:rPr lang="en-US" smtClean="0"/>
              <a:t> </a:t>
            </a:r>
          </a:p>
        </p:txBody>
      </p:sp>
      <p:sp>
        <p:nvSpPr>
          <p:cNvPr id="4" name="מציין מיקום של מספר שקופית 3"/>
          <p:cNvSpPr>
            <a:spLocks noGrp="1"/>
          </p:cNvSpPr>
          <p:nvPr>
            <p:ph type="sldNum" sz="quarter" idx="12"/>
          </p:nvPr>
        </p:nvSpPr>
        <p:spPr/>
        <p:txBody>
          <a:bodyPr/>
          <a:lstStyle/>
          <a:p>
            <a:pPr>
              <a:defRPr/>
            </a:pPr>
            <a:fld id="{562DEA85-EDBD-4474-AC11-79E3FBAF2F6D}" type="slidenum">
              <a:rPr lang="he-IL" smtClean="0"/>
              <a:pPr>
                <a:defRPr/>
              </a:pPr>
              <a:t>7</a:t>
            </a:fld>
            <a:endParaRPr lang="en-US"/>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he-IL" smtClean="0"/>
              <a:t>אופני שימוש ומינונים</a:t>
            </a:r>
            <a:endParaRPr lang="en-US" smtClean="0"/>
          </a:p>
        </p:txBody>
      </p:sp>
      <p:sp>
        <p:nvSpPr>
          <p:cNvPr id="27651" name="Rectangle 3"/>
          <p:cNvSpPr>
            <a:spLocks noGrp="1" noChangeArrowheads="1"/>
          </p:cNvSpPr>
          <p:nvPr>
            <p:ph idx="1"/>
          </p:nvPr>
        </p:nvSpPr>
        <p:spPr>
          <a:xfrm>
            <a:off x="457200" y="1268760"/>
            <a:ext cx="8229600" cy="5184575"/>
          </a:xfrm>
        </p:spPr>
        <p:txBody>
          <a:bodyPr>
            <a:normAutofit fontScale="92500" lnSpcReduction="20000"/>
          </a:bodyPr>
          <a:lstStyle/>
          <a:p>
            <a:pPr fontAlgn="base"/>
            <a:r>
              <a:rPr lang="he-IL" sz="2800" b="1" dirty="0"/>
              <a:t>טעמים ותכונות הצמח:</a:t>
            </a:r>
            <a:r>
              <a:rPr lang="he-IL" sz="2800" dirty="0"/>
              <a:t/>
            </a:r>
            <a:br>
              <a:rPr lang="he-IL" sz="2800" dirty="0"/>
            </a:br>
            <a:r>
              <a:rPr lang="he-IL" sz="2800" dirty="0" err="1"/>
              <a:t>נטראלי</a:t>
            </a:r>
            <a:r>
              <a:rPr lang="he-IL" sz="2800" dirty="0"/>
              <a:t> – מריר</a:t>
            </a:r>
            <a:br>
              <a:rPr lang="he-IL" sz="2800" dirty="0"/>
            </a:br>
            <a:r>
              <a:rPr lang="he-IL" sz="2800" dirty="0"/>
              <a:t>מייבש</a:t>
            </a:r>
            <a:br>
              <a:rPr lang="he-IL" sz="2800" dirty="0"/>
            </a:br>
            <a:r>
              <a:rPr lang="he-IL" sz="2800" dirty="0"/>
              <a:t>מזג חמים</a:t>
            </a:r>
          </a:p>
          <a:p>
            <a:pPr fontAlgn="base"/>
            <a:r>
              <a:rPr lang="he-IL" sz="2800" b="1" dirty="0"/>
              <a:t>חלקי הצמח בשימוש</a:t>
            </a:r>
            <a:r>
              <a:rPr lang="he-IL" sz="2800" dirty="0"/>
              <a:t>: פרי.</a:t>
            </a:r>
          </a:p>
          <a:p>
            <a:pPr fontAlgn="base"/>
            <a:r>
              <a:rPr lang="he-IL" sz="2800" b="1" dirty="0"/>
              <a:t>אופני נטילה ומינונים:</a:t>
            </a:r>
            <a:r>
              <a:rPr lang="he-IL" sz="2800" dirty="0"/>
              <a:t/>
            </a:r>
            <a:br>
              <a:rPr lang="he-IL" sz="2800" dirty="0"/>
            </a:br>
            <a:r>
              <a:rPr lang="he-IL" sz="2800" dirty="0"/>
              <a:t>תמצית נוזלית: 1:3, 45% אלכוהול, 5-2.5 מ"ל בוקר וערב.</a:t>
            </a:r>
            <a:br>
              <a:rPr lang="he-IL" sz="2800" dirty="0"/>
            </a:br>
            <a:r>
              <a:rPr lang="he-IL" sz="2800" dirty="0"/>
              <a:t>תמצית יבשה: 5:1, 300-200 מ"ג בוקר וערב.</a:t>
            </a:r>
            <a:br>
              <a:rPr lang="he-IL" sz="2800" dirty="0"/>
            </a:br>
            <a:r>
              <a:rPr lang="he-IL" sz="2800" dirty="0"/>
              <a:t>בישול: 5-7 גרם לחצי ליטר מים.</a:t>
            </a:r>
            <a:br>
              <a:rPr lang="he-IL" sz="2800" dirty="0"/>
            </a:br>
            <a:r>
              <a:rPr lang="he-IL" sz="2800" dirty="0"/>
              <a:t>כחלק מפורמולה: 30%-25%.</a:t>
            </a:r>
          </a:p>
          <a:p>
            <a:pPr eaLnBrk="1" hangingPunct="1">
              <a:lnSpc>
                <a:spcPct val="90000"/>
              </a:lnSpc>
              <a:defRPr/>
            </a:pPr>
            <a:endParaRPr lang="he-IL" sz="2800" dirty="0" smtClean="0"/>
          </a:p>
          <a:p>
            <a:pPr eaLnBrk="1" hangingPunct="1">
              <a:lnSpc>
                <a:spcPct val="90000"/>
              </a:lnSpc>
              <a:defRPr/>
            </a:pPr>
            <a:r>
              <a:rPr lang="he-IL" sz="2800" dirty="0" smtClean="0"/>
              <a:t>הצמח נחשב לארסי ויש לשלב עימו תומך עיכולי!</a:t>
            </a:r>
          </a:p>
          <a:p>
            <a:pPr>
              <a:lnSpc>
                <a:spcPct val="90000"/>
              </a:lnSpc>
              <a:defRPr/>
            </a:pPr>
            <a:r>
              <a:rPr lang="he-IL" sz="2800" dirty="0" smtClean="0"/>
              <a:t> חומרים פעילים: </a:t>
            </a:r>
            <a:r>
              <a:rPr lang="en-US" sz="2800" dirty="0" err="1"/>
              <a:t>xanthanol</a:t>
            </a:r>
            <a:r>
              <a:rPr lang="en-US" sz="2800" dirty="0"/>
              <a:t>, </a:t>
            </a:r>
            <a:r>
              <a:rPr lang="en-US" sz="2800" dirty="0" err="1"/>
              <a:t>isoxanthanol</a:t>
            </a:r>
            <a:r>
              <a:rPr lang="en-US" sz="2800" dirty="0"/>
              <a:t>, </a:t>
            </a:r>
            <a:r>
              <a:rPr lang="en-US" sz="2800" dirty="0" err="1"/>
              <a:t>xanthatin</a:t>
            </a:r>
            <a:r>
              <a:rPr lang="en-US" sz="2800" dirty="0"/>
              <a:t>, </a:t>
            </a:r>
            <a:r>
              <a:rPr lang="en-US" sz="2800" dirty="0" err="1"/>
              <a:t>xanthanolides</a:t>
            </a:r>
            <a:endParaRPr lang="en-US" sz="2800" dirty="0" smtClean="0"/>
          </a:p>
        </p:txBody>
      </p:sp>
      <p:sp>
        <p:nvSpPr>
          <p:cNvPr id="4" name="מציין מיקום של מספר שקופית 3"/>
          <p:cNvSpPr>
            <a:spLocks noGrp="1"/>
          </p:cNvSpPr>
          <p:nvPr>
            <p:ph type="sldNum" sz="quarter" idx="12"/>
          </p:nvPr>
        </p:nvSpPr>
        <p:spPr/>
        <p:txBody>
          <a:bodyPr/>
          <a:lstStyle/>
          <a:p>
            <a:pPr>
              <a:defRPr/>
            </a:pPr>
            <a:fld id="{562DEA85-EDBD-4474-AC11-79E3FBAF2F6D}" type="slidenum">
              <a:rPr lang="he-IL" smtClean="0"/>
              <a:pPr>
                <a:defRPr/>
              </a:pPr>
              <a:t>8</a:t>
            </a:fld>
            <a:endParaRPr lang="en-US"/>
          </a:p>
        </p:txBody>
      </p:sp>
      <p:pic>
        <p:nvPicPr>
          <p:cNvPr id="5" name="Picture 4" descr="xanthium2"/>
          <p:cNvPicPr>
            <a:picLocks noChangeAspect="1" noChangeArrowheads="1"/>
          </p:cNvPicPr>
          <p:nvPr/>
        </p:nvPicPr>
        <p:blipFill>
          <a:blip r:embed="rId2" cstate="print"/>
          <a:srcRect/>
          <a:stretch>
            <a:fillRect/>
          </a:stretch>
        </p:blipFill>
        <p:spPr>
          <a:xfrm>
            <a:off x="6423" y="16971"/>
            <a:ext cx="1842938" cy="276395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he-IL" smtClean="0"/>
              <a:t>מחקרים</a:t>
            </a:r>
            <a:endParaRPr lang="en-US" smtClean="0"/>
          </a:p>
        </p:txBody>
      </p:sp>
      <p:sp>
        <p:nvSpPr>
          <p:cNvPr id="20483" name="Rectangle 3"/>
          <p:cNvSpPr>
            <a:spLocks noGrp="1" noChangeArrowheads="1"/>
          </p:cNvSpPr>
          <p:nvPr>
            <p:ph idx="1"/>
          </p:nvPr>
        </p:nvSpPr>
        <p:spPr/>
        <p:txBody>
          <a:bodyPr/>
          <a:lstStyle/>
          <a:p>
            <a:pPr eaLnBrk="1" hangingPunct="1">
              <a:lnSpc>
                <a:spcPct val="90000"/>
              </a:lnSpc>
              <a:defRPr/>
            </a:pPr>
            <a:r>
              <a:rPr lang="he-IL" smtClean="0"/>
              <a:t>ביוני 2005 פורסם בטורקיה מחקר המתאר 9 מקרי מוות כתוצאה מצריכת </a:t>
            </a:r>
            <a:r>
              <a:rPr lang="en-US" smtClean="0"/>
              <a:t>Carboxyatractyloside</a:t>
            </a:r>
            <a:r>
              <a:rPr lang="he-IL" smtClean="0"/>
              <a:t> הנמצא בקסנטיום, אך לא מתוארת הכמות הנצרכת ואופן הנטילה</a:t>
            </a:r>
            <a:r>
              <a:rPr lang="en-US" smtClean="0"/>
              <a:t> </a:t>
            </a:r>
            <a:r>
              <a:rPr lang="he-IL" smtClean="0"/>
              <a:t>.</a:t>
            </a:r>
          </a:p>
          <a:p>
            <a:pPr eaLnBrk="1" hangingPunct="1">
              <a:lnSpc>
                <a:spcPct val="90000"/>
              </a:lnSpc>
              <a:defRPr/>
            </a:pPr>
            <a:r>
              <a:rPr lang="he-IL" smtClean="0"/>
              <a:t>מחקר שנעשה באוניברסיטה בקוריאה(יולי 2004) מצא כי תמצית מתנולית של קסנטיום סטרומריום עיכבה בצורה משמעותית גורמים הקשורים בתהליכי דלקת (כגון </a:t>
            </a:r>
            <a:r>
              <a:rPr lang="en-US" smtClean="0"/>
              <a:t>TNFα</a:t>
            </a:r>
            <a:r>
              <a:rPr lang="he-IL" smtClean="0"/>
              <a:t>  ופרוסטגלנדין2) במעבדה </a:t>
            </a:r>
            <a:r>
              <a:rPr lang="en-US" smtClean="0"/>
              <a:t>in vitro</a:t>
            </a:r>
            <a:r>
              <a:rPr lang="he-IL" smtClean="0"/>
              <a:t> .</a:t>
            </a:r>
            <a:endParaRPr lang="en-US" smtClean="0"/>
          </a:p>
        </p:txBody>
      </p:sp>
      <p:sp>
        <p:nvSpPr>
          <p:cNvPr id="4" name="מציין מיקום של מספר שקופית 3"/>
          <p:cNvSpPr>
            <a:spLocks noGrp="1"/>
          </p:cNvSpPr>
          <p:nvPr>
            <p:ph type="sldNum" sz="quarter" idx="12"/>
          </p:nvPr>
        </p:nvSpPr>
        <p:spPr/>
        <p:txBody>
          <a:bodyPr/>
          <a:lstStyle/>
          <a:p>
            <a:pPr>
              <a:defRPr/>
            </a:pPr>
            <a:fld id="{562DEA85-EDBD-4474-AC11-79E3FBAF2F6D}" type="slidenum">
              <a:rPr lang="he-IL" smtClean="0"/>
              <a:pPr>
                <a:defRPr/>
              </a:pPr>
              <a:t>9</a:t>
            </a:fld>
            <a:endParaRPr lang="en-US"/>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01416" y="764704"/>
            <a:ext cx="6707088" cy="1143000"/>
          </a:xfrm>
        </p:spPr>
        <p:txBody>
          <a:bodyPr>
            <a:noAutofit/>
          </a:bodyPr>
          <a:lstStyle/>
          <a:p>
            <a:r>
              <a:rPr lang="he-IL" sz="3200" b="1" dirty="0" smtClean="0">
                <a:solidFill>
                  <a:schemeClr val="accent4">
                    <a:lumMod val="60000"/>
                    <a:lumOff val="40000"/>
                  </a:schemeClr>
                </a:solidFill>
              </a:rPr>
              <a:t>שם בוטני: </a:t>
            </a:r>
            <a:r>
              <a:rPr lang="en-US" sz="3200" b="1" dirty="0" err="1" smtClean="0">
                <a:solidFill>
                  <a:schemeClr val="accent4">
                    <a:lumMod val="60000"/>
                    <a:lumOff val="40000"/>
                  </a:schemeClr>
                </a:solidFill>
              </a:rPr>
              <a:t>Scutellaria</a:t>
            </a:r>
            <a:r>
              <a:rPr lang="en-US" sz="3200" b="1" dirty="0" smtClean="0">
                <a:solidFill>
                  <a:schemeClr val="accent4">
                    <a:lumMod val="60000"/>
                    <a:lumOff val="40000"/>
                  </a:schemeClr>
                </a:solidFill>
              </a:rPr>
              <a:t> </a:t>
            </a:r>
            <a:r>
              <a:rPr lang="en-US" sz="3200" b="1" dirty="0" err="1" smtClean="0">
                <a:solidFill>
                  <a:schemeClr val="accent4">
                    <a:lumMod val="60000"/>
                    <a:lumOff val="40000"/>
                  </a:schemeClr>
                </a:solidFill>
              </a:rPr>
              <a:t>baicalensis</a:t>
            </a:r>
            <a:r>
              <a:rPr lang="en-US" sz="3200" dirty="0" smtClean="0">
                <a:solidFill>
                  <a:schemeClr val="accent4">
                    <a:lumMod val="60000"/>
                    <a:lumOff val="40000"/>
                  </a:schemeClr>
                </a:solidFill>
              </a:rPr>
              <a:t/>
            </a:r>
            <a:br>
              <a:rPr lang="en-US" sz="3200" dirty="0" smtClean="0">
                <a:solidFill>
                  <a:schemeClr val="accent4">
                    <a:lumMod val="60000"/>
                    <a:lumOff val="40000"/>
                  </a:schemeClr>
                </a:solidFill>
              </a:rPr>
            </a:br>
            <a:r>
              <a:rPr lang="he-IL" sz="3200" b="1" dirty="0" smtClean="0">
                <a:solidFill>
                  <a:schemeClr val="accent4">
                    <a:lumMod val="60000"/>
                    <a:lumOff val="40000"/>
                  </a:schemeClr>
                </a:solidFill>
              </a:rPr>
              <a:t>שם לועזי: </a:t>
            </a:r>
            <a:r>
              <a:rPr lang="en-US" sz="3200" b="1" dirty="0" smtClean="0">
                <a:solidFill>
                  <a:schemeClr val="accent4">
                    <a:lumMod val="60000"/>
                    <a:lumOff val="40000"/>
                  </a:schemeClr>
                </a:solidFill>
              </a:rPr>
              <a:t>Huang Qin</a:t>
            </a:r>
            <a:r>
              <a:rPr lang="en-US" sz="3200" dirty="0" smtClean="0">
                <a:solidFill>
                  <a:schemeClr val="accent4">
                    <a:lumMod val="60000"/>
                    <a:lumOff val="40000"/>
                  </a:schemeClr>
                </a:solidFill>
              </a:rPr>
              <a:t/>
            </a:r>
            <a:br>
              <a:rPr lang="en-US" sz="3200" dirty="0" smtClean="0">
                <a:solidFill>
                  <a:schemeClr val="accent4">
                    <a:lumMod val="60000"/>
                    <a:lumOff val="40000"/>
                  </a:schemeClr>
                </a:solidFill>
              </a:rPr>
            </a:br>
            <a:r>
              <a:rPr lang="he-IL" sz="3200" b="1" dirty="0" smtClean="0">
                <a:solidFill>
                  <a:schemeClr val="accent4">
                    <a:lumMod val="60000"/>
                    <a:lumOff val="40000"/>
                  </a:schemeClr>
                </a:solidFill>
              </a:rPr>
              <a:t>שם עממי : קערורית סינית</a:t>
            </a:r>
            <a:r>
              <a:rPr lang="en-US" sz="3200" dirty="0" smtClean="0">
                <a:solidFill>
                  <a:schemeClr val="accent4">
                    <a:lumMod val="60000"/>
                    <a:lumOff val="40000"/>
                  </a:schemeClr>
                </a:solidFill>
              </a:rPr>
              <a:t/>
            </a:r>
            <a:br>
              <a:rPr lang="en-US" sz="3200" dirty="0" smtClean="0">
                <a:solidFill>
                  <a:schemeClr val="accent4">
                    <a:lumMod val="60000"/>
                    <a:lumOff val="40000"/>
                  </a:schemeClr>
                </a:solidFill>
              </a:rPr>
            </a:br>
            <a:r>
              <a:rPr lang="he-IL" sz="3200" b="1" dirty="0" smtClean="0">
                <a:solidFill>
                  <a:schemeClr val="accent4">
                    <a:lumMod val="60000"/>
                    <a:lumOff val="40000"/>
                  </a:schemeClr>
                </a:solidFill>
              </a:rPr>
              <a:t>משפחה: שפתניים</a:t>
            </a:r>
            <a:r>
              <a:rPr lang="en-US" sz="3200" dirty="0" smtClean="0">
                <a:solidFill>
                  <a:schemeClr val="accent4">
                    <a:lumMod val="60000"/>
                    <a:lumOff val="40000"/>
                  </a:schemeClr>
                </a:solidFill>
              </a:rPr>
              <a:t/>
            </a:r>
            <a:br>
              <a:rPr lang="en-US" sz="3200" dirty="0" smtClean="0">
                <a:solidFill>
                  <a:schemeClr val="accent4">
                    <a:lumMod val="60000"/>
                    <a:lumOff val="40000"/>
                  </a:schemeClr>
                </a:solidFill>
              </a:rPr>
            </a:br>
            <a:endParaRPr lang="he-IL" sz="3200" dirty="0">
              <a:solidFill>
                <a:schemeClr val="accent4">
                  <a:lumMod val="60000"/>
                  <a:lumOff val="40000"/>
                </a:schemeClr>
              </a:solidFill>
            </a:endParaRPr>
          </a:p>
        </p:txBody>
      </p:sp>
      <p:sp>
        <p:nvSpPr>
          <p:cNvPr id="3" name="מציין מיקום תוכן 2"/>
          <p:cNvSpPr>
            <a:spLocks noGrp="1"/>
          </p:cNvSpPr>
          <p:nvPr>
            <p:ph idx="1"/>
          </p:nvPr>
        </p:nvSpPr>
        <p:spPr>
          <a:xfrm>
            <a:off x="457200" y="2060848"/>
            <a:ext cx="8229600" cy="4797152"/>
          </a:xfrm>
        </p:spPr>
        <p:txBody>
          <a:bodyPr>
            <a:normAutofit fontScale="85000" lnSpcReduction="10000"/>
          </a:bodyPr>
          <a:lstStyle/>
          <a:p>
            <a:r>
              <a:rPr lang="he-IL" dirty="0" smtClean="0"/>
              <a:t>זהו עשב רב-שנתי ממשפחת השפתניים הגדל בר בצפון סין, ביפן, בקוריאה, במונגוליה, בצפון הודו ובסיביר במדרונות שטופי שמש ובאדמות חוליות. גובהו של הצמח נע בין 30-120 ס"מ, עליו </a:t>
            </a:r>
            <a:r>
              <a:rPr lang="he-IL" dirty="0" err="1" smtClean="0"/>
              <a:t>אזמלניים</a:t>
            </a:r>
            <a:r>
              <a:rPr lang="he-IL" dirty="0" smtClean="0"/>
              <a:t> ומשוננים, הפריחה קיצית וצבעה כחול\סגלגל, שורשי הצמח נאספים לשימוש רפואי בסתיו או באביב בהיותם בני כשלוש שנים. לצמח מקום מרכזי ברפואה הסינית המסורתית כבר לפחות 2,000 שנה, ועדות לכך נמצאה על גבי טבלאות עץ שהתגלו בקברים בצפון סין. ברפואת הצמחים המודרנית מיוחסת לצמח עוצמת פעילות בינונית והוא נחשב כיעיל ביותר לטיפול במגוון של מצבים זיהומיים, דלקתיים, אלרגיים כרוניים ואקוטיים.</a:t>
            </a: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10</a:t>
            </a:fld>
            <a:endParaRPr lang="he-IL"/>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e-IL"/>
          </a:p>
        </p:txBody>
      </p:sp>
      <p:pic>
        <p:nvPicPr>
          <p:cNvPr id="24577" name="Picture 1" descr="סקוטלריה סינית"/>
          <p:cNvPicPr>
            <a:picLocks noChangeAspect="1" noChangeArrowheads="1"/>
          </p:cNvPicPr>
          <p:nvPr/>
        </p:nvPicPr>
        <p:blipFill>
          <a:blip r:embed="rId2" cstate="print"/>
          <a:srcRect/>
          <a:stretch>
            <a:fillRect/>
          </a:stretch>
        </p:blipFill>
        <p:spPr bwMode="auto">
          <a:xfrm>
            <a:off x="0" y="0"/>
            <a:ext cx="2624164" cy="198884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92500"/>
          </a:bodyPr>
          <a:lstStyle/>
          <a:p>
            <a:pPr marL="0" indent="0">
              <a:buNone/>
            </a:pPr>
            <a:r>
              <a:rPr lang="he-IL" b="1" dirty="0" smtClean="0"/>
              <a:t>פעילות הצמח:</a:t>
            </a:r>
            <a:endParaRPr lang="en-US" b="1" dirty="0" smtClean="0"/>
          </a:p>
          <a:p>
            <a:pPr lvl="0"/>
            <a:r>
              <a:rPr lang="he-IL" b="1" dirty="0" smtClean="0"/>
              <a:t>דלקת הגתות </a:t>
            </a:r>
            <a:r>
              <a:rPr lang="he-IL" dirty="0" smtClean="0"/>
              <a:t>– סינוסיטיס אקוטי וכרוני מניעה וטיפול.</a:t>
            </a:r>
            <a:endParaRPr lang="en-US" dirty="0" smtClean="0"/>
          </a:p>
          <a:p>
            <a:pPr lvl="0"/>
            <a:r>
              <a:rPr lang="he-IL" b="1" dirty="0" smtClean="0"/>
              <a:t>אלרגיה נשימתית </a:t>
            </a:r>
            <a:r>
              <a:rPr lang="he-IL" dirty="0" smtClean="0"/>
              <a:t>– נזלת כרונית, אלרגיה עונתית, קדחת השחת, דמע וגירוי עיניים, כאבי ראש. </a:t>
            </a:r>
            <a:endParaRPr lang="en-US" dirty="0" smtClean="0"/>
          </a:p>
          <a:p>
            <a:pPr lvl="0"/>
            <a:r>
              <a:rPr lang="he-IL" b="1" dirty="0" smtClean="0"/>
              <a:t>נוגד זיהום, דלקת, חום ורעילות </a:t>
            </a:r>
            <a:r>
              <a:rPr lang="he-IL" dirty="0" smtClean="0"/>
              <a:t>– מותווה בעיקר לטיהור המחמם העליון (נזלת כרונית, דלקת הגתות, דלקת אוזניים, דלקת עיניים, אקנה, אקזמות ועוד).</a:t>
            </a:r>
            <a:endParaRPr lang="en-US" dirty="0" smtClean="0"/>
          </a:p>
          <a:p>
            <a:pPr lvl="0"/>
            <a:r>
              <a:rPr lang="he-IL" b="1" dirty="0" smtClean="0"/>
              <a:t>אלרגיה עורית </a:t>
            </a:r>
            <a:r>
              <a:rPr lang="he-IL" dirty="0" smtClean="0"/>
              <a:t>– ניתן לשלבו כנגד מחלות עוריות (</a:t>
            </a:r>
            <a:r>
              <a:rPr lang="he-IL" dirty="0" err="1" smtClean="0"/>
              <a:t>אטופיק</a:t>
            </a:r>
            <a:r>
              <a:rPr lang="he-IL" dirty="0" smtClean="0"/>
              <a:t> </a:t>
            </a:r>
            <a:r>
              <a:rPr lang="he-IL" dirty="0" err="1" smtClean="0"/>
              <a:t>דרמטיטיס</a:t>
            </a:r>
            <a:r>
              <a:rPr lang="he-IL" dirty="0" smtClean="0"/>
              <a:t>, </a:t>
            </a:r>
            <a:r>
              <a:rPr lang="he-IL" dirty="0" err="1" smtClean="0"/>
              <a:t>סבוריאה</a:t>
            </a:r>
            <a:r>
              <a:rPr lang="he-IL" dirty="0" smtClean="0"/>
              <a:t>, פסוריאזיס, </a:t>
            </a:r>
            <a:r>
              <a:rPr lang="he-IL" dirty="0" err="1" smtClean="0"/>
              <a:t>אבצ'סים</a:t>
            </a:r>
            <a:r>
              <a:rPr lang="he-IL" dirty="0" smtClean="0"/>
              <a:t>, פרונקלים ועוד) ובמיוחד בפלג הגוף העליון.</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11</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88640"/>
            <a:ext cx="8229600" cy="6669360"/>
          </a:xfrm>
        </p:spPr>
        <p:txBody>
          <a:bodyPr>
            <a:noAutofit/>
          </a:bodyPr>
          <a:lstStyle/>
          <a:p>
            <a:r>
              <a:rPr lang="he-IL" sz="2200" dirty="0" smtClean="0"/>
              <a:t>הצמח נחשב לבטוח לשימוש ולא נצפו תופעות חריגות גם בשימוש ממושך.</a:t>
            </a:r>
          </a:p>
          <a:p>
            <a:r>
              <a:rPr lang="he-IL" sz="2200" b="1" dirty="0" smtClean="0"/>
              <a:t>הריון </a:t>
            </a:r>
            <a:r>
              <a:rPr lang="he-IL" sz="2200" b="1" dirty="0" smtClean="0"/>
              <a:t>והנקה </a:t>
            </a:r>
            <a:r>
              <a:rPr lang="he-IL" sz="2200" dirty="0" smtClean="0"/>
              <a:t>הצמח אינו מומלץ לשימוש מפאת חוסר מידע בנושא.</a:t>
            </a:r>
            <a:endParaRPr lang="he-IL" sz="2200" b="1" dirty="0" smtClean="0"/>
          </a:p>
          <a:p>
            <a:r>
              <a:rPr lang="he-IL" sz="2200" b="1" dirty="0" smtClean="0"/>
              <a:t>איכויות</a:t>
            </a:r>
            <a:r>
              <a:rPr lang="he-IL" sz="2200" dirty="0" smtClean="0"/>
              <a:t/>
            </a:r>
            <a:br>
              <a:rPr lang="he-IL" sz="2200" dirty="0" smtClean="0"/>
            </a:br>
            <a:r>
              <a:rPr lang="he-IL" sz="2200" dirty="0" smtClean="0"/>
              <a:t>מר, קר, יבש.</a:t>
            </a:r>
            <a:br>
              <a:rPr lang="he-IL" sz="2200" dirty="0" smtClean="0"/>
            </a:br>
            <a:r>
              <a:rPr lang="he-IL" sz="2200" b="1" dirty="0" smtClean="0"/>
              <a:t>השפעה מסורתית</a:t>
            </a:r>
            <a:r>
              <a:rPr lang="he-IL" sz="2200" dirty="0" smtClean="0"/>
              <a:t/>
            </a:r>
            <a:br>
              <a:rPr lang="he-IL" sz="2200" dirty="0" smtClean="0"/>
            </a:br>
            <a:r>
              <a:rPr lang="he-IL" sz="2200" dirty="0"/>
              <a:t>הצמח מגיע מהרפואה הסינית, שם הוא משתייך למשפחת שלושת ה </a:t>
            </a:r>
            <a:r>
              <a:rPr lang="en-US" sz="2200" dirty="0" err="1"/>
              <a:t>Huangs</a:t>
            </a:r>
            <a:r>
              <a:rPr lang="en-US" sz="2200" dirty="0"/>
              <a:t>. </a:t>
            </a:r>
            <a:r>
              <a:rPr lang="he-IL" sz="2200" dirty="0"/>
              <a:t>הראשון מהם כאמור הוא </a:t>
            </a:r>
            <a:r>
              <a:rPr lang="he-IL" sz="2200" dirty="0" err="1"/>
              <a:t>הסקוטלריה</a:t>
            </a:r>
            <a:r>
              <a:rPr lang="he-IL" sz="2200" dirty="0"/>
              <a:t> הסינית </a:t>
            </a:r>
            <a:r>
              <a:rPr lang="en-US" sz="2200" dirty="0" smtClean="0"/>
              <a:t>Huang </a:t>
            </a:r>
            <a:r>
              <a:rPr lang="en-US" sz="2200" dirty="0" err="1"/>
              <a:t>qin</a:t>
            </a:r>
            <a:r>
              <a:rPr lang="en-US" sz="2200" dirty="0"/>
              <a:t>), </a:t>
            </a:r>
            <a:r>
              <a:rPr lang="he-IL" sz="2200" dirty="0" smtClean="0"/>
              <a:t>) מטהר </a:t>
            </a:r>
            <a:r>
              <a:rPr lang="he-IL" sz="2200" dirty="0"/>
              <a:t>את פלג הגוף העליון. השני הוא </a:t>
            </a:r>
            <a:r>
              <a:rPr lang="he-IL" sz="2200" dirty="0" err="1"/>
              <a:t>הקופטיס</a:t>
            </a:r>
            <a:r>
              <a:rPr lang="he-IL" sz="2200" dirty="0"/>
              <a:t> </a:t>
            </a:r>
            <a:r>
              <a:rPr lang="en-US" sz="2200" dirty="0" smtClean="0"/>
              <a:t>(Huang </a:t>
            </a:r>
            <a:r>
              <a:rPr lang="en-US" sz="2200" dirty="0" err="1"/>
              <a:t>Lian</a:t>
            </a:r>
            <a:r>
              <a:rPr lang="en-US" sz="2200" dirty="0"/>
              <a:t>) </a:t>
            </a:r>
            <a:r>
              <a:rPr lang="he-IL" sz="2200" dirty="0" smtClean="0"/>
              <a:t> המטהר </a:t>
            </a:r>
            <a:r>
              <a:rPr lang="he-IL" sz="2200" dirty="0"/>
              <a:t>את פלג הגוף האמצעי והשלישי הוא </a:t>
            </a:r>
            <a:r>
              <a:rPr lang="he-IL" sz="2200" dirty="0" err="1" smtClean="0"/>
              <a:t>הפלודנדרון</a:t>
            </a:r>
            <a:r>
              <a:rPr lang="en-US" sz="2200" dirty="0" smtClean="0"/>
              <a:t>(Huang </a:t>
            </a:r>
            <a:r>
              <a:rPr lang="en-US" sz="2200" dirty="0" err="1"/>
              <a:t>bai</a:t>
            </a:r>
            <a:r>
              <a:rPr lang="en-US" sz="2200" dirty="0"/>
              <a:t>) </a:t>
            </a:r>
            <a:r>
              <a:rPr lang="he-IL" sz="2200" dirty="0" smtClean="0"/>
              <a:t> המטהר </a:t>
            </a:r>
            <a:r>
              <a:rPr lang="he-IL" sz="2200" dirty="0"/>
              <a:t>מפלג הגוף התחתון</a:t>
            </a:r>
            <a:r>
              <a:rPr lang="he-IL" sz="2200" dirty="0" smtClean="0"/>
              <a:t>.</a:t>
            </a:r>
            <a:br>
              <a:rPr lang="he-IL" sz="2200" dirty="0" smtClean="0"/>
            </a:br>
            <a:r>
              <a:rPr lang="he-IL" sz="2200" dirty="0" smtClean="0"/>
              <a:t>חלק בשימוש: שורש. </a:t>
            </a:r>
          </a:p>
          <a:p>
            <a:r>
              <a:rPr lang="he-IL" sz="2200" dirty="0"/>
              <a:t>תמצית נוזלית: 1:3, 45% אלכוהול, 5-7.5 מ"ל בוקר וערב.</a:t>
            </a:r>
            <a:br>
              <a:rPr lang="he-IL" sz="2200" dirty="0"/>
            </a:br>
            <a:r>
              <a:rPr lang="he-IL" sz="2200" dirty="0"/>
              <a:t>תמצית יבשה: 5:1,  300-400 מ"ג בוקר וערב.</a:t>
            </a:r>
            <a:br>
              <a:rPr lang="he-IL" sz="2200" dirty="0"/>
            </a:br>
            <a:r>
              <a:rPr lang="he-IL" sz="2200" dirty="0"/>
              <a:t>בישול: 10-15 גרם צמח לחצי ליטר מים.</a:t>
            </a:r>
            <a:br>
              <a:rPr lang="he-IL" sz="2200" dirty="0"/>
            </a:br>
            <a:r>
              <a:rPr lang="he-IL" sz="2200" dirty="0"/>
              <a:t>כחלק מפורמולה: 30%-25</a:t>
            </a:r>
            <a:r>
              <a:rPr lang="he-IL" sz="2200" dirty="0" smtClean="0"/>
              <a:t>%.</a:t>
            </a:r>
          </a:p>
          <a:p>
            <a:r>
              <a:rPr lang="en-US" sz="2200" dirty="0" err="1" smtClean="0"/>
              <a:t>Baicalein</a:t>
            </a:r>
            <a:r>
              <a:rPr lang="en-US" sz="2200" dirty="0" smtClean="0"/>
              <a:t> </a:t>
            </a:r>
            <a:r>
              <a:rPr lang="he-IL" sz="2200" dirty="0" smtClean="0"/>
              <a:t>- הוא אחד </a:t>
            </a:r>
            <a:r>
              <a:rPr lang="he-IL" sz="2200" dirty="0" err="1" smtClean="0"/>
              <a:t>מהפלבנואידים</a:t>
            </a:r>
            <a:r>
              <a:rPr lang="he-IL" sz="2200" dirty="0" smtClean="0"/>
              <a:t> הנמצאים בצמח ומיוחסת לו פעילות אנטי דלקתית ואנטי אלרגית. </a:t>
            </a:r>
            <a:br>
              <a:rPr lang="he-IL" sz="2200" dirty="0" smtClean="0"/>
            </a:br>
            <a:r>
              <a:rPr lang="he-IL" sz="2200" dirty="0" smtClean="0"/>
              <a:t> </a:t>
            </a:r>
            <a:br>
              <a:rPr lang="he-IL" sz="2200" dirty="0" smtClean="0"/>
            </a:br>
            <a:r>
              <a:rPr lang="he-IL" sz="2200" dirty="0" smtClean="0"/>
              <a:t/>
            </a:r>
            <a:br>
              <a:rPr lang="he-IL" sz="2200" dirty="0" smtClean="0"/>
            </a:br>
            <a:endParaRPr lang="he-IL" sz="2200" dirty="0" smtClean="0"/>
          </a:p>
          <a:p>
            <a:endParaRPr lang="he-IL" sz="22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12</a:t>
            </a:fld>
            <a:endParaRPr lang="he-IL"/>
          </a:p>
        </p:txBody>
      </p:sp>
      <p:pic>
        <p:nvPicPr>
          <p:cNvPr id="5" name="Picture 2" descr="C:\Users\Levy\Pictures\לימודים\99.png"/>
          <p:cNvPicPr>
            <a:picLocks noChangeAspect="1" noChangeArrowheads="1"/>
          </p:cNvPicPr>
          <p:nvPr/>
        </p:nvPicPr>
        <p:blipFill>
          <a:blip r:embed="rId2" cstate="print"/>
          <a:srcRect/>
          <a:stretch>
            <a:fillRect/>
          </a:stretch>
        </p:blipFill>
        <p:spPr bwMode="auto">
          <a:xfrm>
            <a:off x="395536" y="4293096"/>
            <a:ext cx="1452738" cy="1512168"/>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815008" y="980728"/>
            <a:ext cx="8229600" cy="1143000"/>
          </a:xfrm>
        </p:spPr>
        <p:txBody>
          <a:bodyPr>
            <a:noAutofit/>
          </a:bodyPr>
          <a:lstStyle/>
          <a:p>
            <a:pPr fontAlgn="base"/>
            <a:r>
              <a:rPr lang="he-IL" sz="3800" b="1" dirty="0">
                <a:solidFill>
                  <a:srgbClr val="00B050"/>
                </a:solidFill>
              </a:rPr>
              <a:t>שם בוטני: </a:t>
            </a:r>
            <a:r>
              <a:rPr lang="en-US" sz="3800" b="1" dirty="0" err="1">
                <a:solidFill>
                  <a:srgbClr val="00B050"/>
                </a:solidFill>
              </a:rPr>
              <a:t>Euphrasia</a:t>
            </a:r>
            <a:r>
              <a:rPr lang="en-US" sz="3800" b="1" dirty="0">
                <a:solidFill>
                  <a:srgbClr val="00B050"/>
                </a:solidFill>
              </a:rPr>
              <a:t> officinalis</a:t>
            </a:r>
            <a:r>
              <a:rPr lang="en-US" sz="3800" dirty="0">
                <a:solidFill>
                  <a:srgbClr val="00B050"/>
                </a:solidFill>
              </a:rPr>
              <a:t/>
            </a:r>
            <a:br>
              <a:rPr lang="en-US" sz="3800" dirty="0">
                <a:solidFill>
                  <a:srgbClr val="00B050"/>
                </a:solidFill>
              </a:rPr>
            </a:br>
            <a:r>
              <a:rPr lang="he-IL" sz="3800" b="1" dirty="0">
                <a:solidFill>
                  <a:srgbClr val="00B050"/>
                </a:solidFill>
              </a:rPr>
              <a:t>שם לועזי: </a:t>
            </a:r>
            <a:r>
              <a:rPr lang="en-US" sz="3800" b="1" dirty="0">
                <a:solidFill>
                  <a:srgbClr val="00B050"/>
                </a:solidFill>
              </a:rPr>
              <a:t>Eyebright</a:t>
            </a:r>
            <a:r>
              <a:rPr lang="en-US" sz="3800" dirty="0">
                <a:solidFill>
                  <a:srgbClr val="00B050"/>
                </a:solidFill>
              </a:rPr>
              <a:t/>
            </a:r>
            <a:br>
              <a:rPr lang="en-US" sz="3800" dirty="0">
                <a:solidFill>
                  <a:srgbClr val="00B050"/>
                </a:solidFill>
              </a:rPr>
            </a:br>
            <a:r>
              <a:rPr lang="he-IL" sz="3800" b="1" dirty="0">
                <a:solidFill>
                  <a:srgbClr val="00B050"/>
                </a:solidFill>
              </a:rPr>
              <a:t>שם עממי : עלקלוק</a:t>
            </a:r>
            <a:r>
              <a:rPr lang="he-IL" sz="3800" dirty="0">
                <a:solidFill>
                  <a:srgbClr val="00B050"/>
                </a:solidFill>
              </a:rPr>
              <a:t/>
            </a:r>
            <a:br>
              <a:rPr lang="he-IL" sz="3800" dirty="0">
                <a:solidFill>
                  <a:srgbClr val="00B050"/>
                </a:solidFill>
              </a:rPr>
            </a:br>
            <a:r>
              <a:rPr lang="he-IL" sz="3800" b="1" dirty="0">
                <a:solidFill>
                  <a:srgbClr val="00B050"/>
                </a:solidFill>
              </a:rPr>
              <a:t>משפחה: </a:t>
            </a:r>
            <a:r>
              <a:rPr lang="he-IL" sz="3800" b="1" dirty="0" err="1" smtClean="0">
                <a:solidFill>
                  <a:srgbClr val="00B050"/>
                </a:solidFill>
              </a:rPr>
              <a:t>עלקתיים</a:t>
            </a:r>
            <a:r>
              <a:rPr lang="he-IL" sz="3800" dirty="0">
                <a:solidFill>
                  <a:srgbClr val="00B050"/>
                </a:solidFill>
              </a:rPr>
              <a:t/>
            </a:r>
            <a:br>
              <a:rPr lang="he-IL" sz="3800" dirty="0">
                <a:solidFill>
                  <a:srgbClr val="00B050"/>
                </a:solidFill>
              </a:rPr>
            </a:br>
            <a:endParaRPr lang="he-IL" sz="3800" dirty="0">
              <a:solidFill>
                <a:srgbClr val="00B050"/>
              </a:solidFill>
            </a:endParaRPr>
          </a:p>
        </p:txBody>
      </p:sp>
      <p:sp>
        <p:nvSpPr>
          <p:cNvPr id="3" name="מציין מיקום תוכן 2"/>
          <p:cNvSpPr>
            <a:spLocks noGrp="1"/>
          </p:cNvSpPr>
          <p:nvPr>
            <p:ph idx="1"/>
          </p:nvPr>
        </p:nvSpPr>
        <p:spPr>
          <a:xfrm>
            <a:off x="457200" y="2564904"/>
            <a:ext cx="8229600" cy="3561259"/>
          </a:xfrm>
        </p:spPr>
        <p:txBody>
          <a:bodyPr>
            <a:normAutofit fontScale="92500"/>
          </a:bodyPr>
          <a:lstStyle/>
          <a:p>
            <a:pPr fontAlgn="base"/>
            <a:r>
              <a:rPr lang="he-IL" b="1" dirty="0"/>
              <a:t>פעילות הצמח:</a:t>
            </a:r>
            <a:r>
              <a:rPr lang="he-IL" dirty="0"/>
              <a:t/>
            </a:r>
            <a:br>
              <a:rPr lang="he-IL" dirty="0"/>
            </a:br>
            <a:r>
              <a:rPr lang="he-IL" dirty="0"/>
              <a:t>1. אנטי אלרגי נשימתי – נזלת כרונית, סינוסיטיס, קדחת עונתית, דמע, התעטשויות מרובות.</a:t>
            </a:r>
            <a:br>
              <a:rPr lang="he-IL" dirty="0"/>
            </a:br>
            <a:r>
              <a:rPr lang="he-IL" dirty="0"/>
              <a:t>2. דלקת עיניים – גם בבליעה וגם כשימוש חיצוני.</a:t>
            </a:r>
          </a:p>
          <a:p>
            <a:pPr fontAlgn="base"/>
            <a:r>
              <a:rPr lang="he-IL" b="1" dirty="0"/>
              <a:t>תופעות לוואי והתוויות נגד:</a:t>
            </a:r>
            <a:r>
              <a:rPr lang="he-IL" dirty="0"/>
              <a:t/>
            </a:r>
            <a:br>
              <a:rPr lang="he-IL" dirty="0"/>
            </a:br>
            <a:r>
              <a:rPr lang="he-IL" dirty="0"/>
              <a:t>אין תופעות לוואי.</a:t>
            </a:r>
            <a:br>
              <a:rPr lang="he-IL" dirty="0"/>
            </a:br>
            <a:r>
              <a:rPr lang="he-IL" b="1" dirty="0" smtClean="0"/>
              <a:t>הריון והנקה: </a:t>
            </a:r>
            <a:r>
              <a:rPr lang="he-IL" dirty="0"/>
              <a:t>הצמח </a:t>
            </a:r>
            <a:r>
              <a:rPr lang="he-IL" dirty="0" smtClean="0"/>
              <a:t>מתאים לשימוש בהריון והנקה.</a:t>
            </a:r>
            <a:endParaRPr lang="he-IL" dirty="0"/>
          </a:p>
          <a:p>
            <a:pPr marL="0" indent="0">
              <a:buNone/>
            </a:pP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13</a:t>
            </a:fld>
            <a:endParaRPr lang="he-IL"/>
          </a:p>
        </p:txBody>
      </p:sp>
      <p:pic>
        <p:nvPicPr>
          <p:cNvPr id="1026" name="Picture 2" descr="Euphra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49"/>
            <a:ext cx="2771800" cy="2082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879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fontScale="92500" lnSpcReduction="10000"/>
          </a:bodyPr>
          <a:lstStyle/>
          <a:p>
            <a:pPr fontAlgn="base"/>
            <a:r>
              <a:rPr lang="he-IL" b="1" dirty="0"/>
              <a:t>טעמים ותכונות הצמח:</a:t>
            </a:r>
            <a:r>
              <a:rPr lang="he-IL" dirty="0"/>
              <a:t/>
            </a:r>
            <a:br>
              <a:rPr lang="he-IL" dirty="0"/>
            </a:br>
            <a:r>
              <a:rPr lang="he-IL" dirty="0"/>
              <a:t>מריר</a:t>
            </a:r>
            <a:br>
              <a:rPr lang="he-IL" dirty="0"/>
            </a:br>
            <a:r>
              <a:rPr lang="he-IL" dirty="0"/>
              <a:t>מייבש</a:t>
            </a:r>
            <a:br>
              <a:rPr lang="he-IL" dirty="0"/>
            </a:br>
            <a:r>
              <a:rPr lang="he-IL" dirty="0"/>
              <a:t>מזג קריר</a:t>
            </a:r>
          </a:p>
          <a:p>
            <a:pPr fontAlgn="base"/>
            <a:r>
              <a:rPr lang="he-IL" b="1" dirty="0"/>
              <a:t>חלקי הצמח בשימוש:</a:t>
            </a:r>
            <a:r>
              <a:rPr lang="he-IL" dirty="0"/>
              <a:t> נוף הצמח.</a:t>
            </a:r>
          </a:p>
          <a:p>
            <a:pPr fontAlgn="base"/>
            <a:r>
              <a:rPr lang="he-IL" b="1" dirty="0"/>
              <a:t>אופני נטילה ומינונים:</a:t>
            </a:r>
            <a:r>
              <a:rPr lang="he-IL" dirty="0"/>
              <a:t/>
            </a:r>
            <a:br>
              <a:rPr lang="he-IL" dirty="0"/>
            </a:br>
            <a:r>
              <a:rPr lang="he-IL" dirty="0"/>
              <a:t>תמצית נוזלית: 1:3, 45% אלכוהול, 7.5-5 מ"ל בוקר וערב.</a:t>
            </a:r>
            <a:br>
              <a:rPr lang="he-IL" dirty="0"/>
            </a:br>
            <a:r>
              <a:rPr lang="he-IL" dirty="0"/>
              <a:t>חליטה: כף לכוס מים, 3-4 פעמים ביום.</a:t>
            </a:r>
            <a:br>
              <a:rPr lang="he-IL" dirty="0"/>
            </a:br>
            <a:r>
              <a:rPr lang="he-IL" dirty="0"/>
              <a:t>קומפרסים לעיניים: 5 מ"ל לחצי כוס (מים רותחים לנידוף הכוהל) ולהניח עם צמר גפן על העיניים 3 פעמים ביום.</a:t>
            </a:r>
            <a:br>
              <a:rPr lang="he-IL" dirty="0"/>
            </a:br>
            <a:r>
              <a:rPr lang="he-IL" dirty="0"/>
              <a:t>כחלק מפורמולה: 30%-25%.</a:t>
            </a:r>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14</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extLst>
      <p:ext uri="{BB962C8B-B14F-4D97-AF65-F5344CB8AC3E}">
        <p14:creationId xmlns:p14="http://schemas.microsoft.com/office/powerpoint/2010/main" val="3056465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051720" y="620688"/>
            <a:ext cx="8229600" cy="1143000"/>
          </a:xfrm>
        </p:spPr>
        <p:txBody>
          <a:bodyPr>
            <a:noAutofit/>
          </a:bodyPr>
          <a:lstStyle/>
          <a:p>
            <a:r>
              <a:rPr lang="he-IL" sz="3600" b="1" dirty="0" smtClean="0">
                <a:solidFill>
                  <a:srgbClr val="002060"/>
                </a:solidFill>
              </a:rPr>
              <a:t>שם בוטני: </a:t>
            </a:r>
            <a:r>
              <a:rPr lang="en-US" sz="3600" b="1" dirty="0" err="1">
                <a:solidFill>
                  <a:srgbClr val="002060"/>
                </a:solidFill>
              </a:rPr>
              <a:t>Plantago</a:t>
            </a:r>
            <a:r>
              <a:rPr lang="en-US" sz="3600" b="1" dirty="0">
                <a:solidFill>
                  <a:srgbClr val="002060"/>
                </a:solidFill>
              </a:rPr>
              <a:t> </a:t>
            </a:r>
            <a:r>
              <a:rPr lang="en-US" sz="3600" b="1" dirty="0" err="1" smtClean="0">
                <a:solidFill>
                  <a:srgbClr val="002060"/>
                </a:solidFill>
              </a:rPr>
              <a:t>lanceoleta</a:t>
            </a:r>
            <a:r>
              <a:rPr lang="en-US" sz="3600" b="1" dirty="0" smtClean="0">
                <a:solidFill>
                  <a:srgbClr val="002060"/>
                </a:solidFill>
              </a:rPr>
              <a:t/>
            </a:r>
            <a:br>
              <a:rPr lang="en-US" sz="3600" b="1" dirty="0" smtClean="0">
                <a:solidFill>
                  <a:srgbClr val="002060"/>
                </a:solidFill>
              </a:rPr>
            </a:br>
            <a:r>
              <a:rPr lang="he-IL" sz="3600" b="1" dirty="0" smtClean="0">
                <a:solidFill>
                  <a:srgbClr val="002060"/>
                </a:solidFill>
              </a:rPr>
              <a:t>שם לועזי: </a:t>
            </a:r>
            <a:r>
              <a:rPr lang="en-US" sz="3600" b="1" dirty="0">
                <a:solidFill>
                  <a:srgbClr val="002060"/>
                </a:solidFill>
              </a:rPr>
              <a:t>plantain</a:t>
            </a:r>
            <a:br>
              <a:rPr lang="en-US" sz="3600" b="1" dirty="0">
                <a:solidFill>
                  <a:srgbClr val="002060"/>
                </a:solidFill>
              </a:rPr>
            </a:br>
            <a:r>
              <a:rPr lang="he-IL" sz="3600" b="1" dirty="0" smtClean="0">
                <a:solidFill>
                  <a:srgbClr val="002060"/>
                </a:solidFill>
              </a:rPr>
              <a:t>שם עברי: לחך מצוי/</a:t>
            </a:r>
            <a:r>
              <a:rPr lang="he-IL" sz="3600" b="1" dirty="0" err="1" smtClean="0">
                <a:solidFill>
                  <a:srgbClr val="002060"/>
                </a:solidFill>
              </a:rPr>
              <a:t>איזמלני</a:t>
            </a:r>
            <a:r>
              <a:rPr lang="en-US" sz="3600" b="1" dirty="0">
                <a:solidFill>
                  <a:srgbClr val="002060"/>
                </a:solidFill>
              </a:rPr>
              <a:t/>
            </a:r>
            <a:br>
              <a:rPr lang="en-US" sz="3600" b="1" dirty="0">
                <a:solidFill>
                  <a:srgbClr val="002060"/>
                </a:solidFill>
              </a:rPr>
            </a:br>
            <a:endParaRPr lang="he-IL" sz="3600" b="1" dirty="0">
              <a:solidFill>
                <a:srgbClr val="002060"/>
              </a:solidFill>
            </a:endParaRPr>
          </a:p>
        </p:txBody>
      </p:sp>
      <p:sp>
        <p:nvSpPr>
          <p:cNvPr id="3" name="מציין מיקום תוכן 2"/>
          <p:cNvSpPr>
            <a:spLocks noGrp="1"/>
          </p:cNvSpPr>
          <p:nvPr>
            <p:ph idx="1"/>
          </p:nvPr>
        </p:nvSpPr>
        <p:spPr>
          <a:xfrm>
            <a:off x="457200" y="2204864"/>
            <a:ext cx="8229600" cy="3921299"/>
          </a:xfrm>
        </p:spPr>
        <p:txBody>
          <a:bodyPr/>
          <a:lstStyle/>
          <a:p>
            <a:r>
              <a:rPr lang="he-IL" dirty="0" smtClean="0"/>
              <a:t>לחך גדל באירופה ובאסיה וגם בישראל. ברופאת הצמחים אנו משתמשים בעליו. בתוספי התזונה עושים שימוש גם בזרעים אשר נקראים סיבי </a:t>
            </a:r>
            <a:r>
              <a:rPr lang="he-IL" dirty="0" err="1" smtClean="0"/>
              <a:t>פסיליום</a:t>
            </a:r>
            <a:r>
              <a:rPr lang="he-IL" dirty="0" smtClean="0"/>
              <a:t> המשמשים לפתרון עצירות.</a:t>
            </a:r>
          </a:p>
          <a:p>
            <a:r>
              <a:rPr lang="he-IL" dirty="0" smtClean="0"/>
              <a:t>הצמח מכיל חומרי רירה ( </a:t>
            </a:r>
            <a:r>
              <a:rPr lang="he-IL" dirty="0" err="1" smtClean="0"/>
              <a:t>מוצילגים</a:t>
            </a:r>
            <a:r>
              <a:rPr lang="he-IL" dirty="0" smtClean="0"/>
              <a:t>) ועל כן טוב לטיפול בשיקום מערכת הנשימה.</a:t>
            </a:r>
          </a:p>
          <a:p>
            <a:r>
              <a:rPr lang="he-IL" dirty="0" smtClean="0"/>
              <a:t>הצמח מותר לשימוש בהריון והנקה.</a:t>
            </a: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15</a:t>
            </a:fld>
            <a:endParaRPr lang="he-IL"/>
          </a:p>
        </p:txBody>
      </p:sp>
      <p:pic>
        <p:nvPicPr>
          <p:cNvPr id="2050" name="Picture 2" descr="Plantago sp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1" y="8955"/>
            <a:ext cx="3109633" cy="1835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79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smtClean="0"/>
              <a:t>פעילות הצמח:</a:t>
            </a:r>
            <a:endParaRPr lang="he-IL" dirty="0"/>
          </a:p>
        </p:txBody>
      </p:sp>
      <p:sp>
        <p:nvSpPr>
          <p:cNvPr id="3" name="מציין מיקום תוכן 2"/>
          <p:cNvSpPr>
            <a:spLocks noGrp="1"/>
          </p:cNvSpPr>
          <p:nvPr>
            <p:ph idx="1"/>
          </p:nvPr>
        </p:nvSpPr>
        <p:spPr/>
        <p:txBody>
          <a:bodyPr/>
          <a:lstStyle/>
          <a:p>
            <a:r>
              <a:rPr lang="he-IL" dirty="0" smtClean="0"/>
              <a:t>ברונכיטיס אקוטי וכרוני ושאר זיהומים </a:t>
            </a:r>
            <a:r>
              <a:rPr lang="he-IL" dirty="0" err="1" smtClean="0"/>
              <a:t>במע</a:t>
            </a:r>
            <a:r>
              <a:rPr lang="he-IL" dirty="0" smtClean="0"/>
              <a:t>' הנשימה התחתונה.</a:t>
            </a:r>
          </a:p>
          <a:p>
            <a:r>
              <a:rPr lang="he-IL" dirty="0" smtClean="0"/>
              <a:t>שיעול עם או בלי ליחה, שיעול טורדני, שעלת.</a:t>
            </a:r>
          </a:p>
          <a:p>
            <a:r>
              <a:rPr lang="he-IL" dirty="0" smtClean="0"/>
              <a:t>קוצר נשימה, אסטמה.</a:t>
            </a:r>
          </a:p>
          <a:p>
            <a:r>
              <a:rPr lang="he-IL" dirty="0" smtClean="0"/>
              <a:t>משקם ומזין רקמות ריריות.</a:t>
            </a:r>
          </a:p>
          <a:p>
            <a:r>
              <a:rPr lang="he-IL" dirty="0" err="1" smtClean="0"/>
              <a:t>ליחלוח</a:t>
            </a:r>
            <a:r>
              <a:rPr lang="he-IL" dirty="0" smtClean="0"/>
              <a:t> וזיהומים בדרכי השתן.</a:t>
            </a:r>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16</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extLst>
      <p:ext uri="{BB962C8B-B14F-4D97-AF65-F5344CB8AC3E}">
        <p14:creationId xmlns:p14="http://schemas.microsoft.com/office/powerpoint/2010/main" val="3447026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99526" y="783952"/>
            <a:ext cx="8229600" cy="5937523"/>
          </a:xfrm>
        </p:spPr>
        <p:txBody>
          <a:bodyPr>
            <a:normAutofit fontScale="70000" lnSpcReduction="20000"/>
          </a:bodyPr>
          <a:lstStyle/>
          <a:p>
            <a:r>
              <a:rPr lang="he-IL" b="1" dirty="0" smtClean="0"/>
              <a:t>אופני שימוש ומינונים:</a:t>
            </a:r>
          </a:p>
          <a:p>
            <a:r>
              <a:rPr lang="he-IL" dirty="0" smtClean="0"/>
              <a:t>תמצית </a:t>
            </a:r>
            <a:r>
              <a:rPr lang="he-IL" dirty="0"/>
              <a:t>נוזלית: 1:3, 45% אלכוהול, </a:t>
            </a:r>
            <a:r>
              <a:rPr lang="he-IL" dirty="0" smtClean="0"/>
              <a:t>5-10 </a:t>
            </a:r>
            <a:r>
              <a:rPr lang="he-IL" dirty="0"/>
              <a:t>מ"ל בוקר </a:t>
            </a:r>
            <a:r>
              <a:rPr lang="he-IL" dirty="0" smtClean="0"/>
              <a:t>וערב/בשעת הצורך.</a:t>
            </a:r>
            <a:r>
              <a:rPr lang="he-IL" dirty="0"/>
              <a:t/>
            </a:r>
            <a:br>
              <a:rPr lang="he-IL" dirty="0"/>
            </a:br>
            <a:r>
              <a:rPr lang="he-IL" dirty="0" smtClean="0"/>
              <a:t>חליטה: </a:t>
            </a:r>
            <a:r>
              <a:rPr lang="he-IL" dirty="0"/>
              <a:t>10-15 גרם צמח לחצי ליטר מים.</a:t>
            </a:r>
            <a:br>
              <a:rPr lang="he-IL" dirty="0"/>
            </a:br>
            <a:r>
              <a:rPr lang="he-IL" dirty="0"/>
              <a:t>כחלק מפורמולה: 30%-25</a:t>
            </a:r>
            <a:r>
              <a:rPr lang="he-IL" dirty="0" smtClean="0"/>
              <a:t>%.</a:t>
            </a:r>
          </a:p>
          <a:p>
            <a:pPr marL="0" indent="0">
              <a:buNone/>
            </a:pPr>
            <a:endParaRPr lang="he-IL" dirty="0" smtClean="0"/>
          </a:p>
          <a:p>
            <a:r>
              <a:rPr lang="he-IL" b="1" dirty="0" smtClean="0"/>
              <a:t>מחקרים:</a:t>
            </a:r>
          </a:p>
          <a:p>
            <a:pPr fontAlgn="base"/>
            <a:r>
              <a:rPr lang="he-IL" dirty="0" smtClean="0"/>
              <a:t>ניסוי </a:t>
            </a:r>
            <a:r>
              <a:rPr lang="he-IL" dirty="0"/>
              <a:t>קליני בולגרי (1982) שכלל 25 משתתפים שסבלו מברונכיטיס כרוני מצא כי </a:t>
            </a:r>
            <a:r>
              <a:rPr lang="en-US" dirty="0" smtClean="0"/>
              <a:t> </a:t>
            </a:r>
            <a:r>
              <a:rPr lang="en-US" dirty="0" err="1" smtClean="0"/>
              <a:t>Plantago</a:t>
            </a:r>
            <a:r>
              <a:rPr lang="en-US" dirty="0" smtClean="0"/>
              <a:t> </a:t>
            </a:r>
            <a:r>
              <a:rPr lang="he-IL" dirty="0" smtClean="0"/>
              <a:t>גרם </a:t>
            </a:r>
            <a:r>
              <a:rPr lang="he-IL" dirty="0"/>
              <a:t>לשיפור מהיר בתלונות </a:t>
            </a:r>
            <a:r>
              <a:rPr lang="he-IL" dirty="0" smtClean="0"/>
              <a:t>ובממצאים </a:t>
            </a:r>
            <a:r>
              <a:rPr lang="he-IL" dirty="0"/>
              <a:t>האובייקטיביים ב-80% מהמקרים. נצפתה השפעה חיובית על הליך הנשימה החיצוני.</a:t>
            </a:r>
          </a:p>
          <a:p>
            <a:pPr marL="0" indent="0" fontAlgn="base">
              <a:buNone/>
            </a:pPr>
            <a:r>
              <a:rPr lang="he-IL" dirty="0"/>
              <a:t>הניסוי ערך 25-30 יום ונמצא כי לא גרם לתופעות של רעילות ונסבל היטב אצל המטופלים</a:t>
            </a:r>
            <a:r>
              <a:rPr lang="he-IL" dirty="0" smtClean="0"/>
              <a:t>.</a:t>
            </a:r>
            <a:r>
              <a:rPr lang="he-IL" dirty="0"/>
              <a:t/>
            </a:r>
            <a:br>
              <a:rPr lang="he-IL" dirty="0"/>
            </a:br>
            <a:endParaRPr lang="he-IL" dirty="0" smtClean="0"/>
          </a:p>
          <a:p>
            <a:pPr fontAlgn="base"/>
            <a:r>
              <a:rPr lang="he-IL" dirty="0" smtClean="0"/>
              <a:t>מחקר </a:t>
            </a:r>
            <a:r>
              <a:rPr lang="he-IL" dirty="0"/>
              <a:t>יפני (2001) מצא כי תמצית אלכוהולית של עלי הצמח</a:t>
            </a:r>
          </a:p>
          <a:p>
            <a:pPr marL="0" indent="0" fontAlgn="base">
              <a:buNone/>
            </a:pPr>
            <a:r>
              <a:rPr lang="en-US" dirty="0"/>
              <a:t> </a:t>
            </a:r>
            <a:r>
              <a:rPr lang="en-US" dirty="0" err="1" smtClean="0"/>
              <a:t>Plantago</a:t>
            </a:r>
            <a:r>
              <a:rPr lang="en-US" dirty="0" smtClean="0"/>
              <a:t> </a:t>
            </a:r>
            <a:r>
              <a:rPr lang="he-IL" dirty="0"/>
              <a:t>מעכבת הפרשה של היסטמין מתאים של חולדות ששימשו כמודל לתאי-</a:t>
            </a:r>
            <a:r>
              <a:rPr lang="he-IL" dirty="0" err="1"/>
              <a:t>מאסט</a:t>
            </a:r>
            <a:r>
              <a:rPr lang="he-IL" dirty="0"/>
              <a:t> בעקבות פעילות נוגדני </a:t>
            </a:r>
            <a:r>
              <a:rPr lang="en-US" dirty="0" smtClean="0"/>
              <a:t> </a:t>
            </a:r>
            <a:r>
              <a:rPr lang="en-US" dirty="0" err="1" smtClean="0"/>
              <a:t>IgE</a:t>
            </a:r>
            <a:r>
              <a:rPr lang="en-US" dirty="0"/>
              <a:t>. </a:t>
            </a:r>
            <a:r>
              <a:rPr lang="he-IL" dirty="0"/>
              <a:t>תוצאות המחקר מעידות על כך שהתמצית עשויה לשמש כטיפול באסטמה ומחלות אלרגיות אחרות</a:t>
            </a:r>
            <a:r>
              <a:rPr lang="he-IL" dirty="0" smtClean="0"/>
              <a:t>.</a:t>
            </a:r>
            <a:endParaRPr lang="he-IL" dirty="0"/>
          </a:p>
          <a:p>
            <a:endParaRPr lang="he-IL" dirty="0"/>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17</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extLst>
      <p:ext uri="{BB962C8B-B14F-4D97-AF65-F5344CB8AC3E}">
        <p14:creationId xmlns:p14="http://schemas.microsoft.com/office/powerpoint/2010/main" val="43226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p:cNvSpPr>
            <a:spLocks noGrp="1"/>
          </p:cNvSpPr>
          <p:nvPr>
            <p:ph type="sldNum" sz="quarter" idx="12"/>
          </p:nvPr>
        </p:nvSpPr>
        <p:spPr/>
        <p:txBody>
          <a:bodyPr/>
          <a:lstStyle/>
          <a:p>
            <a:fld id="{C604A9F1-C7A3-4D81-8BD9-93136DBA0951}" type="slidenum">
              <a:rPr lang="he-IL" smtClean="0"/>
              <a:pPr/>
              <a:t>18</a:t>
            </a:fld>
            <a:endParaRPr lang="he-IL"/>
          </a:p>
        </p:txBody>
      </p:sp>
      <p:sp>
        <p:nvSpPr>
          <p:cNvPr id="3" name="TextBox 2"/>
          <p:cNvSpPr txBox="1"/>
          <p:nvPr/>
        </p:nvSpPr>
        <p:spPr>
          <a:xfrm>
            <a:off x="0" y="116632"/>
            <a:ext cx="9144000" cy="5890330"/>
          </a:xfrm>
          <a:prstGeom prst="rect">
            <a:avLst/>
          </a:prstGeom>
          <a:noFill/>
        </p:spPr>
        <p:txBody>
          <a:bodyPr wrap="square" rtlCol="1">
            <a:spAutoFit/>
          </a:bodyPr>
          <a:lstStyle/>
          <a:p>
            <a:pPr algn="ctr">
              <a:lnSpc>
                <a:spcPct val="115000"/>
              </a:lnSpc>
              <a:spcAft>
                <a:spcPts val="1000"/>
              </a:spcAft>
            </a:pPr>
            <a:r>
              <a:rPr lang="he-IL" sz="3200" b="1" dirty="0">
                <a:latin typeface="Calibri" panose="020F0502020204030204" pitchFamily="34" charset="0"/>
                <a:ea typeface="Calibri" panose="020F0502020204030204" pitchFamily="34" charset="0"/>
              </a:rPr>
              <a:t>אסטמה (קצרת)</a:t>
            </a:r>
            <a:endParaRPr lang="en-US" sz="3200" b="1"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sz="2400" dirty="0">
                <a:latin typeface="Calibri" panose="020F0502020204030204" pitchFamily="34" charset="0"/>
                <a:ea typeface="Calibri" panose="020F050202020403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b="1" u="sng" dirty="0" smtClean="0">
                <a:latin typeface="Calibri" panose="020F0502020204030204" pitchFamily="34" charset="0"/>
                <a:ea typeface="Calibri" panose="020F0502020204030204" pitchFamily="34" charset="0"/>
              </a:rPr>
              <a:t>תיאור </a:t>
            </a:r>
            <a:r>
              <a:rPr lang="he-IL" b="1" u="sng" dirty="0">
                <a:latin typeface="Calibri" panose="020F0502020204030204" pitchFamily="34" charset="0"/>
                <a:ea typeface="Calibri" panose="020F0502020204030204" pitchFamily="34" charset="0"/>
              </a:rPr>
              <a:t>המחלה</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dirty="0">
                <a:latin typeface="Calibri" panose="020F0502020204030204" pitchFamily="34" charset="0"/>
                <a:ea typeface="Calibri" panose="020F0502020204030204" pitchFamily="34" charset="0"/>
              </a:rPr>
              <a:t>אסטמה הינה הפרעה אלרגית המאופיינת בעווית של </a:t>
            </a:r>
            <a:r>
              <a:rPr lang="he-IL" dirty="0" err="1">
                <a:latin typeface="Calibri" panose="020F0502020204030204" pitchFamily="34" charset="0"/>
                <a:ea typeface="Calibri" panose="020F0502020204030204" pitchFamily="34" charset="0"/>
              </a:rPr>
              <a:t>הברונכיאידים</a:t>
            </a:r>
            <a:r>
              <a:rPr lang="he-IL" dirty="0">
                <a:latin typeface="Calibri" panose="020F0502020204030204" pitchFamily="34" charset="0"/>
                <a:ea typeface="Calibri" panose="020F0502020204030204" pitchFamily="34" charset="0"/>
              </a:rPr>
              <a:t>, נפיחות הריריות בדרכי הנשימה ויצור עודף של ליחה צמיגה. כל התופעות הנ"ל גורמות בסופו של דבר להתקף הבא לידי ביטוי בנשימה מאומצת ושרקנית, קוצר נשימה, שיעול </a:t>
            </a:r>
            <a:r>
              <a:rPr lang="he-IL" dirty="0" err="1">
                <a:latin typeface="Calibri" panose="020F0502020204030204" pitchFamily="34" charset="0"/>
                <a:ea typeface="Calibri" panose="020F0502020204030204" pitchFamily="34" charset="0"/>
              </a:rPr>
              <a:t>וכיוח</a:t>
            </a:r>
            <a:r>
              <a:rPr lang="he-IL" dirty="0">
                <a:latin typeface="Calibri" panose="020F0502020204030204" pitchFamily="34" charset="0"/>
                <a:ea typeface="Calibri" panose="020F0502020204030204" pitchFamily="34" charset="0"/>
              </a:rPr>
              <a:t> של ליחה ובמילה אחת קצרת. </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dirty="0">
                <a:latin typeface="Calibri" panose="020F0502020204030204" pitchFamily="34" charset="0"/>
                <a:ea typeface="Calibri" panose="020F0502020204030204" pitchFamily="34" charset="0"/>
              </a:rPr>
              <a:t>אסטמה מחולקת ל2 קטגוריות עיקריות: אסטמה חיצונית ואסטמה פנימית.</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b="1" dirty="0">
                <a:latin typeface="Calibri" panose="020F0502020204030204" pitchFamily="34" charset="0"/>
                <a:ea typeface="Calibri" panose="020F0502020204030204" pitchFamily="34" charset="0"/>
              </a:rPr>
              <a:t>חיצונית</a:t>
            </a:r>
            <a:r>
              <a:rPr lang="he-IL" dirty="0">
                <a:latin typeface="Calibri" panose="020F0502020204030204" pitchFamily="34" charset="0"/>
                <a:ea typeface="Calibri" panose="020F0502020204030204" pitchFamily="34" charset="0"/>
              </a:rPr>
              <a:t> – אסטמה המאופיינת באלרגיה, עם עליה אופיינית ברמות </a:t>
            </a:r>
            <a:r>
              <a:rPr lang="he-IL" dirty="0" smtClean="0">
                <a:latin typeface="Calibri" panose="020F0502020204030204" pitchFamily="34" charset="0"/>
                <a:ea typeface="Calibri" panose="020F0502020204030204" pitchFamily="34" charset="0"/>
              </a:rPr>
              <a:t>ה</a:t>
            </a:r>
            <a:r>
              <a:rPr lang="en-US" dirty="0" err="1" smtClean="0">
                <a:latin typeface="Calibri" panose="020F0502020204030204" pitchFamily="34" charset="0"/>
                <a:ea typeface="Calibri" panose="020F0502020204030204" pitchFamily="34" charset="0"/>
                <a:cs typeface="Arial" panose="020B0604020202020204" pitchFamily="34" charset="0"/>
              </a:rPr>
              <a:t>Ige</a:t>
            </a:r>
            <a:r>
              <a:rPr lang="en-US" dirty="0" smtClean="0">
                <a:latin typeface="Arial" panose="020B0604020202020204" pitchFamily="34" charset="0"/>
                <a:ea typeface="Calibri" panose="020F0502020204030204" pitchFamily="34" charset="0"/>
                <a:cs typeface="Arial" panose="020B0604020202020204" pitchFamily="34" charset="0"/>
              </a:rPr>
              <a:t> </a:t>
            </a:r>
            <a:r>
              <a:rPr lang="he-IL" dirty="0" smtClean="0">
                <a:latin typeface="Arial" panose="020B0604020202020204" pitchFamily="34" charset="0"/>
                <a:ea typeface="Calibri" panose="020F0502020204030204" pitchFamily="34" charset="0"/>
                <a:cs typeface="Arial" panose="020B0604020202020204" pitchFamily="34" charset="0"/>
              </a:rPr>
              <a:t> </a:t>
            </a:r>
            <a:r>
              <a:rPr lang="he-IL" dirty="0" smtClean="0">
                <a:latin typeface="Arial" panose="020B0604020202020204" pitchFamily="34" charset="0"/>
                <a:ea typeface="Calibri" panose="020F0502020204030204" pitchFamily="34" charset="0"/>
              </a:rPr>
              <a:t>(</a:t>
            </a:r>
            <a:r>
              <a:rPr lang="he-IL" dirty="0">
                <a:latin typeface="Arial" panose="020B0604020202020204" pitchFamily="34" charset="0"/>
                <a:ea typeface="Calibri" panose="020F0502020204030204" pitchFamily="34" charset="0"/>
              </a:rPr>
              <a:t>נוגדן).</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b="1" dirty="0">
                <a:latin typeface="Calibri" panose="020F0502020204030204" pitchFamily="34" charset="0"/>
                <a:ea typeface="Calibri" panose="020F0502020204030204" pitchFamily="34" charset="0"/>
              </a:rPr>
              <a:t>פנימית</a:t>
            </a:r>
            <a:r>
              <a:rPr lang="he-IL" dirty="0">
                <a:latin typeface="Calibri" panose="020F0502020204030204" pitchFamily="34" charset="0"/>
                <a:ea typeface="Calibri" panose="020F0502020204030204" pitchFamily="34" charset="0"/>
              </a:rPr>
              <a:t> – קשורה לתהליכים נפשיים.</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dirty="0">
                <a:latin typeface="Calibri" panose="020F0502020204030204" pitchFamily="34" charset="0"/>
                <a:ea typeface="Calibri" panose="020F0502020204030204" pitchFamily="34" charset="0"/>
              </a:rPr>
              <a:t>כך או כך 2 קטגוריות אלו גורמות לגופנו לשחרר כימיקלים יוצרי דלקת. אחד מקבוצת החומרים שגורמים לסימפטומים של אסתמה וקדחת השחת הם </a:t>
            </a:r>
            <a:r>
              <a:rPr lang="he-IL" dirty="0" err="1">
                <a:latin typeface="Calibri" panose="020F0502020204030204" pitchFamily="34" charset="0"/>
                <a:ea typeface="Calibri" panose="020F0502020204030204" pitchFamily="34" charset="0"/>
              </a:rPr>
              <a:t>הלויקוטריאנים</a:t>
            </a:r>
            <a:r>
              <a:rPr lang="he-IL" dirty="0">
                <a:latin typeface="Calibri" panose="020F0502020204030204" pitchFamily="34" charset="0"/>
                <a:ea typeface="Calibri" panose="020F0502020204030204" pitchFamily="34" charset="0"/>
              </a:rPr>
              <a:t>, הם משתחררים על-ידי תאי פיטום במהלך התקף ואחראים להתכווצות </a:t>
            </a:r>
            <a:r>
              <a:rPr lang="he-IL" dirty="0" err="1">
                <a:latin typeface="Calibri" panose="020F0502020204030204" pitchFamily="34" charset="0"/>
                <a:ea typeface="Calibri" panose="020F0502020204030204" pitchFamily="34" charset="0"/>
              </a:rPr>
              <a:t>הסימפונות</a:t>
            </a:r>
            <a:r>
              <a:rPr lang="he-IL" dirty="0">
                <a:latin typeface="Calibri" panose="020F0502020204030204" pitchFamily="34" charset="0"/>
                <a:ea typeface="Calibri" panose="020F0502020204030204" pitchFamily="34" charset="0"/>
              </a:rPr>
              <a:t>. </a:t>
            </a:r>
            <a:r>
              <a:rPr lang="he-IL" dirty="0" err="1">
                <a:latin typeface="Calibri" panose="020F0502020204030204" pitchFamily="34" charset="0"/>
                <a:ea typeface="Calibri" panose="020F0502020204030204" pitchFamily="34" charset="0"/>
              </a:rPr>
              <a:t>הלויקוטריאנים</a:t>
            </a:r>
            <a:r>
              <a:rPr lang="he-IL" dirty="0">
                <a:latin typeface="Calibri" panose="020F0502020204030204" pitchFamily="34" charset="0"/>
                <a:ea typeface="Calibri" panose="020F0502020204030204" pitchFamily="34" charset="0"/>
              </a:rPr>
              <a:t> מיוצרים ברקמות שונות מחומצה </a:t>
            </a:r>
            <a:r>
              <a:rPr lang="he-IL" dirty="0" err="1">
                <a:latin typeface="Calibri" panose="020F0502020204030204" pitchFamily="34" charset="0"/>
                <a:ea typeface="Calibri" panose="020F0502020204030204" pitchFamily="34" charset="0"/>
              </a:rPr>
              <a:t>ארכידונית</a:t>
            </a:r>
            <a:r>
              <a:rPr lang="he-IL" dirty="0">
                <a:latin typeface="Calibri" panose="020F0502020204030204" pitchFamily="34" charset="0"/>
                <a:ea typeface="Calibri" panose="020F0502020204030204" pitchFamily="34" charset="0"/>
              </a:rPr>
              <a:t>. </a:t>
            </a:r>
            <a:r>
              <a:rPr lang="he-IL" dirty="0" err="1">
                <a:latin typeface="Calibri" panose="020F0502020204030204" pitchFamily="34" charset="0"/>
                <a:ea typeface="Calibri" panose="020F0502020204030204" pitchFamily="34" charset="0"/>
              </a:rPr>
              <a:t>הלויקוטריאנים</a:t>
            </a:r>
            <a:r>
              <a:rPr lang="he-IL" dirty="0">
                <a:latin typeface="Calibri" panose="020F0502020204030204" pitchFamily="34" charset="0"/>
                <a:ea typeface="Calibri" panose="020F0502020204030204" pitchFamily="34" charset="0"/>
              </a:rPr>
              <a:t> חזקים עד פי 100 ! מהיסטמין בהשפעתם על כיווץ </a:t>
            </a:r>
            <a:r>
              <a:rPr lang="he-IL" dirty="0" err="1">
                <a:latin typeface="Calibri" panose="020F0502020204030204" pitchFamily="34" charset="0"/>
                <a:ea typeface="Calibri" panose="020F0502020204030204" pitchFamily="34" charset="0"/>
              </a:rPr>
              <a:t>הברונכיאידים</a:t>
            </a:r>
            <a:r>
              <a:rPr lang="he-IL" dirty="0">
                <a:latin typeface="Calibri" panose="020F0502020204030204" pitchFamily="34" charset="0"/>
                <a:ea typeface="Calibri" panose="020F050202020403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4" name="תמונה 3" descr="C:\Users\Levy\Pictures\לימודים\99.png"/>
          <p:cNvPicPr/>
          <p:nvPr/>
        </p:nvPicPr>
        <p:blipFill>
          <a:blip r:embed="rId2" cstate="print"/>
          <a:srcRect/>
          <a:stretch>
            <a:fillRect/>
          </a:stretch>
        </p:blipFill>
        <p:spPr bwMode="auto">
          <a:xfrm>
            <a:off x="0" y="0"/>
            <a:ext cx="1475656" cy="1700808"/>
          </a:xfrm>
          <a:prstGeom prst="rect">
            <a:avLst/>
          </a:prstGeom>
          <a:noFill/>
          <a:ln w="9525">
            <a:noFill/>
            <a:miter lim="800000"/>
            <a:headEnd/>
            <a:tailEnd/>
          </a:ln>
        </p:spPr>
      </p:pic>
    </p:spTree>
    <p:extLst>
      <p:ext uri="{BB962C8B-B14F-4D97-AF65-F5344CB8AC3E}">
        <p14:creationId xmlns:p14="http://schemas.microsoft.com/office/powerpoint/2010/main" val="1511478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63688" y="994718"/>
            <a:ext cx="8229600" cy="922114"/>
          </a:xfrm>
        </p:spPr>
        <p:txBody>
          <a:bodyPr>
            <a:noAutofit/>
          </a:bodyPr>
          <a:lstStyle/>
          <a:p>
            <a:r>
              <a:rPr lang="en-US" sz="3600" b="1" dirty="0" smtClean="0">
                <a:solidFill>
                  <a:schemeClr val="accent2">
                    <a:lumMod val="50000"/>
                  </a:schemeClr>
                </a:solidFill>
              </a:rPr>
              <a:t> </a:t>
            </a:r>
            <a:r>
              <a:rPr lang="he-IL" sz="3600" b="1" dirty="0" smtClean="0">
                <a:solidFill>
                  <a:schemeClr val="accent2">
                    <a:lumMod val="50000"/>
                  </a:schemeClr>
                </a:solidFill>
              </a:rPr>
              <a:t>שם בוטני: </a:t>
            </a:r>
            <a:r>
              <a:rPr lang="en-US" sz="3600" b="1" dirty="0" err="1">
                <a:solidFill>
                  <a:schemeClr val="accent2">
                    <a:lumMod val="50000"/>
                  </a:schemeClr>
                </a:solidFill>
              </a:rPr>
              <a:t>Sophora</a:t>
            </a:r>
            <a:r>
              <a:rPr lang="en-US" sz="3600" b="1" dirty="0">
                <a:solidFill>
                  <a:schemeClr val="accent2">
                    <a:lumMod val="50000"/>
                  </a:schemeClr>
                </a:solidFill>
              </a:rPr>
              <a:t> </a:t>
            </a:r>
            <a:r>
              <a:rPr lang="en-US" sz="3600" b="1" dirty="0" err="1">
                <a:solidFill>
                  <a:schemeClr val="accent2">
                    <a:lumMod val="50000"/>
                  </a:schemeClr>
                </a:solidFill>
              </a:rPr>
              <a:t>flavescens</a:t>
            </a:r>
            <a:r>
              <a:rPr lang="he-IL" sz="3600" b="1" dirty="0" smtClean="0">
                <a:solidFill>
                  <a:schemeClr val="accent2">
                    <a:lumMod val="50000"/>
                  </a:schemeClr>
                </a:solidFill>
              </a:rPr>
              <a:t/>
            </a:r>
            <a:br>
              <a:rPr lang="he-IL" sz="3600" b="1" dirty="0" smtClean="0">
                <a:solidFill>
                  <a:schemeClr val="accent2">
                    <a:lumMod val="50000"/>
                  </a:schemeClr>
                </a:solidFill>
              </a:rPr>
            </a:br>
            <a:r>
              <a:rPr lang="he-IL" sz="3600" b="1" dirty="0" smtClean="0">
                <a:solidFill>
                  <a:schemeClr val="accent2">
                    <a:lumMod val="50000"/>
                  </a:schemeClr>
                </a:solidFill>
              </a:rPr>
              <a:t>שם לועזי:</a:t>
            </a:r>
            <a:r>
              <a:rPr lang="en-US" sz="3600" b="1" dirty="0" smtClean="0">
                <a:solidFill>
                  <a:schemeClr val="accent2">
                    <a:lumMod val="50000"/>
                  </a:schemeClr>
                </a:solidFill>
              </a:rPr>
              <a:t> Ku </a:t>
            </a:r>
            <a:r>
              <a:rPr lang="en-US" sz="3600" b="1" dirty="0" err="1" smtClean="0">
                <a:solidFill>
                  <a:schemeClr val="accent2">
                    <a:lumMod val="50000"/>
                  </a:schemeClr>
                </a:solidFill>
              </a:rPr>
              <a:t>Shen</a:t>
            </a:r>
            <a:r>
              <a:rPr lang="en-US" sz="3600" b="1" dirty="0" smtClean="0">
                <a:solidFill>
                  <a:schemeClr val="accent2">
                    <a:lumMod val="50000"/>
                  </a:schemeClr>
                </a:solidFill>
              </a:rPr>
              <a:t> </a:t>
            </a:r>
            <a:r>
              <a:rPr lang="he-IL" sz="3600" b="1" dirty="0" smtClean="0">
                <a:solidFill>
                  <a:schemeClr val="accent2">
                    <a:lumMod val="50000"/>
                  </a:schemeClr>
                </a:solidFill>
              </a:rPr>
              <a:t/>
            </a:r>
            <a:br>
              <a:rPr lang="he-IL" sz="3600" b="1" dirty="0" smtClean="0">
                <a:solidFill>
                  <a:schemeClr val="accent2">
                    <a:lumMod val="50000"/>
                  </a:schemeClr>
                </a:solidFill>
              </a:rPr>
            </a:br>
            <a:r>
              <a:rPr lang="he-IL" sz="3600" b="1" dirty="0" smtClean="0">
                <a:solidFill>
                  <a:schemeClr val="accent2">
                    <a:lumMod val="50000"/>
                  </a:schemeClr>
                </a:solidFill>
              </a:rPr>
              <a:t>שם עברי: </a:t>
            </a:r>
            <a:r>
              <a:rPr lang="he-IL" sz="3600" b="1" dirty="0" err="1" smtClean="0">
                <a:solidFill>
                  <a:schemeClr val="accent2">
                    <a:lumMod val="50000"/>
                  </a:schemeClr>
                </a:solidFill>
              </a:rPr>
              <a:t>סופורה</a:t>
            </a:r>
            <a:r>
              <a:rPr lang="he-IL" sz="3600" b="1" dirty="0" smtClean="0">
                <a:solidFill>
                  <a:schemeClr val="accent2">
                    <a:lumMod val="50000"/>
                  </a:schemeClr>
                </a:solidFill>
              </a:rPr>
              <a:t/>
            </a:r>
            <a:br>
              <a:rPr lang="he-IL" sz="3600" b="1" dirty="0" smtClean="0">
                <a:solidFill>
                  <a:schemeClr val="accent2">
                    <a:lumMod val="50000"/>
                  </a:schemeClr>
                </a:solidFill>
              </a:rPr>
            </a:br>
            <a:r>
              <a:rPr lang="he-IL" sz="3600" b="1" dirty="0" smtClean="0">
                <a:solidFill>
                  <a:schemeClr val="accent2">
                    <a:lumMod val="50000"/>
                  </a:schemeClr>
                </a:solidFill>
              </a:rPr>
              <a:t>משפחה: פרפרניים </a:t>
            </a:r>
            <a:br>
              <a:rPr lang="he-IL" sz="3600" b="1" dirty="0" smtClean="0">
                <a:solidFill>
                  <a:schemeClr val="accent2">
                    <a:lumMod val="50000"/>
                  </a:schemeClr>
                </a:solidFill>
              </a:rPr>
            </a:br>
            <a:endParaRPr lang="he-IL" sz="3600" b="1" dirty="0">
              <a:solidFill>
                <a:schemeClr val="accent2">
                  <a:lumMod val="50000"/>
                </a:schemeClr>
              </a:solidFill>
            </a:endParaRPr>
          </a:p>
        </p:txBody>
      </p:sp>
      <p:sp>
        <p:nvSpPr>
          <p:cNvPr id="3" name="מציין מיקום תוכן 2"/>
          <p:cNvSpPr>
            <a:spLocks noGrp="1"/>
          </p:cNvSpPr>
          <p:nvPr>
            <p:ph idx="1"/>
          </p:nvPr>
        </p:nvSpPr>
        <p:spPr>
          <a:xfrm>
            <a:off x="179512" y="2492896"/>
            <a:ext cx="8712968" cy="4228579"/>
          </a:xfrm>
        </p:spPr>
        <p:txBody>
          <a:bodyPr>
            <a:normAutofit fontScale="85000" lnSpcReduction="10000"/>
          </a:bodyPr>
          <a:lstStyle/>
          <a:p>
            <a:r>
              <a:rPr lang="he-IL" sz="3000" dirty="0" smtClean="0"/>
              <a:t>זהו שיח ירוק עד ממשפחת הפרפרניים המגיע עד לגובה 1.5 מטר. הוא פורח מיולי עד אוגוסט ושורשו נאסף למטרות רפואיות באביב ובסתיו. הצמח גדל באופן טבעי בסין, והוא מקובל מאד בשימוש ברפואה הסינית </a:t>
            </a:r>
            <a:r>
              <a:rPr lang="he-IL" sz="3000" dirty="0" smtClean="0"/>
              <a:t>המסורתית שמו הסיני – שורש מר.</a:t>
            </a:r>
            <a:endParaRPr lang="he-IL" sz="3000" dirty="0" smtClean="0"/>
          </a:p>
          <a:p>
            <a:r>
              <a:rPr lang="he-IL" sz="3000" dirty="0" smtClean="0"/>
              <a:t>ברפואת הצמחים המודרנית מיוחסת לו עוצמת פעילות מתונה עד בינונית והוא נחשב בטוח לשימוש משך פרקי זמן ארוכים.</a:t>
            </a:r>
          </a:p>
          <a:p>
            <a:pPr marL="0" indent="0">
              <a:buNone/>
            </a:pPr>
            <a:r>
              <a:rPr lang="he-IL" sz="3000" dirty="0" smtClean="0"/>
              <a:t/>
            </a:r>
            <a:br>
              <a:rPr lang="he-IL" sz="3000" dirty="0" smtClean="0"/>
            </a:br>
            <a:r>
              <a:rPr lang="he-IL" sz="3000" b="1" dirty="0" smtClean="0"/>
              <a:t>חלקי הצמח בשימוש רפואי</a:t>
            </a:r>
            <a:r>
              <a:rPr lang="he-IL" sz="3000" dirty="0" smtClean="0"/>
              <a:t/>
            </a:r>
            <a:br>
              <a:rPr lang="he-IL" sz="3000" dirty="0" smtClean="0"/>
            </a:br>
            <a:r>
              <a:rPr lang="he-IL" sz="3000" dirty="0" smtClean="0"/>
              <a:t>שורש</a:t>
            </a:r>
            <a:r>
              <a:rPr lang="he-IL" dirty="0" smtClean="0"/>
              <a:t/>
            </a:r>
            <a:br>
              <a:rPr lang="he-IL" dirty="0" smtClean="0"/>
            </a:br>
            <a:r>
              <a:rPr lang="he-IL" dirty="0" smtClean="0"/>
              <a:t/>
            </a:r>
            <a:br>
              <a:rPr lang="he-IL" dirty="0" smtClean="0"/>
            </a:br>
            <a:endParaRPr lang="he-IL" dirty="0"/>
          </a:p>
        </p:txBody>
      </p:sp>
      <p:pic>
        <p:nvPicPr>
          <p:cNvPr id="1026" name="Picture 2" descr="C:\Users\Levy\Pictures\לימודים\pic1x65x608T125.jpg"/>
          <p:cNvPicPr>
            <a:picLocks noChangeAspect="1" noChangeArrowheads="1"/>
          </p:cNvPicPr>
          <p:nvPr/>
        </p:nvPicPr>
        <p:blipFill>
          <a:blip r:embed="rId2" cstate="print"/>
          <a:srcRect/>
          <a:stretch>
            <a:fillRect/>
          </a:stretch>
        </p:blipFill>
        <p:spPr bwMode="auto">
          <a:xfrm>
            <a:off x="8181" y="4790194"/>
            <a:ext cx="1467475" cy="2067806"/>
          </a:xfrm>
          <a:prstGeom prst="rect">
            <a:avLst/>
          </a:prstGeom>
          <a:noFill/>
        </p:spPr>
      </p:pic>
      <p:sp>
        <p:nvSpPr>
          <p:cNvPr id="5" name="מציין מיקום של מספר שקופית 4"/>
          <p:cNvSpPr>
            <a:spLocks noGrp="1"/>
          </p:cNvSpPr>
          <p:nvPr>
            <p:ph type="sldNum" sz="quarter" idx="12"/>
          </p:nvPr>
        </p:nvSpPr>
        <p:spPr/>
        <p:txBody>
          <a:bodyPr/>
          <a:lstStyle/>
          <a:p>
            <a:fld id="{C604A9F1-C7A3-4D81-8BD9-93136DBA0951}" type="slidenum">
              <a:rPr lang="he-IL" smtClean="0"/>
              <a:pPr/>
              <a:t>19</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548680"/>
            <a:ext cx="8507288" cy="6172795"/>
          </a:xfrm>
        </p:spPr>
        <p:txBody>
          <a:bodyPr>
            <a:noAutofit/>
          </a:bodyPr>
          <a:lstStyle/>
          <a:p>
            <a:r>
              <a:rPr lang="he-IL" sz="2000" b="1" dirty="0" smtClean="0"/>
              <a:t>פעילות הצמח:</a:t>
            </a:r>
          </a:p>
          <a:p>
            <a:r>
              <a:rPr lang="he-IL" sz="2000" dirty="0" smtClean="0"/>
              <a:t>נוגד אלרגיה </a:t>
            </a:r>
            <a:r>
              <a:rPr lang="he-IL" sz="2000" dirty="0" err="1" smtClean="0"/>
              <a:t>למע</a:t>
            </a:r>
            <a:r>
              <a:rPr lang="he-IL" sz="2000" dirty="0" smtClean="0"/>
              <a:t>' הנשימה התחתונה – אסטמה, ברונכיטיס, קשיי נשימה.</a:t>
            </a:r>
          </a:p>
          <a:p>
            <a:r>
              <a:rPr lang="he-IL" sz="2000" dirty="0" smtClean="0"/>
              <a:t>נוגד אלרגיה עורית - דלקת עור אטופית, פסוריאזיס, </a:t>
            </a:r>
            <a:r>
              <a:rPr lang="he-IL" sz="2000" dirty="0" err="1" smtClean="0"/>
              <a:t>אקזמות</a:t>
            </a:r>
            <a:r>
              <a:rPr lang="he-IL" sz="2000" dirty="0" smtClean="0"/>
              <a:t>, פריחה, גירודים וגירוי עור שונים.</a:t>
            </a:r>
          </a:p>
          <a:p>
            <a:pPr>
              <a:buNone/>
            </a:pPr>
            <a:endParaRPr lang="he-IL" sz="2000" b="1" dirty="0" smtClean="0"/>
          </a:p>
          <a:p>
            <a:r>
              <a:rPr lang="he-IL" sz="2000" b="1" dirty="0" smtClean="0"/>
              <a:t>איכויות</a:t>
            </a:r>
            <a:r>
              <a:rPr lang="he-IL" sz="2000" dirty="0" smtClean="0"/>
              <a:t/>
            </a:r>
            <a:br>
              <a:rPr lang="he-IL" sz="2000" dirty="0" smtClean="0"/>
            </a:br>
            <a:r>
              <a:rPr lang="he-IL" sz="2000" dirty="0" smtClean="0"/>
              <a:t>מר, קר</a:t>
            </a:r>
            <a:br>
              <a:rPr lang="he-IL" sz="2000" dirty="0" smtClean="0"/>
            </a:br>
            <a:r>
              <a:rPr lang="he-IL" sz="2000" dirty="0" smtClean="0"/>
              <a:t/>
            </a:r>
            <a:br>
              <a:rPr lang="he-IL" sz="2000" dirty="0" smtClean="0"/>
            </a:br>
            <a:r>
              <a:rPr lang="he-IL" sz="2000" b="1" dirty="0" smtClean="0"/>
              <a:t>השפעה מסורתית</a:t>
            </a:r>
            <a:r>
              <a:rPr lang="he-IL" sz="2000" dirty="0" smtClean="0"/>
              <a:t/>
            </a:r>
            <a:br>
              <a:rPr lang="he-IL" sz="2000" dirty="0" smtClean="0"/>
            </a:br>
            <a:r>
              <a:rPr lang="he-IL" sz="2000" dirty="0" smtClean="0"/>
              <a:t>מסלק חום ולחות:</a:t>
            </a:r>
            <a:br>
              <a:rPr lang="he-IL" sz="2000" dirty="0" smtClean="0"/>
            </a:br>
            <a:r>
              <a:rPr lang="he-IL" sz="2000" dirty="0" smtClean="0"/>
              <a:t>- חום ולחות: מהריאות, הפרשות </a:t>
            </a:r>
            <a:r>
              <a:rPr lang="he-IL" sz="2000" dirty="0" err="1" smtClean="0"/>
              <a:t>וגינליות</a:t>
            </a:r>
            <a:r>
              <a:rPr lang="he-IL" sz="2000" dirty="0" smtClean="0"/>
              <a:t> צהובות, שלשולים על רקע של זיהום או דלקת, </a:t>
            </a:r>
            <a:r>
              <a:rPr lang="he-IL" sz="2000" dirty="0" err="1" smtClean="0"/>
              <a:t>דלקת</a:t>
            </a:r>
            <a:r>
              <a:rPr lang="he-IL" sz="2000" dirty="0" smtClean="0"/>
              <a:t> הכבד וצהבת</a:t>
            </a:r>
            <a:br>
              <a:rPr lang="he-IL" sz="2000" dirty="0" smtClean="0"/>
            </a:br>
            <a:r>
              <a:rPr lang="he-IL" sz="2000" dirty="0" smtClean="0"/>
              <a:t>מגרש רוח ומסלק רעילות ולחות מהעור:</a:t>
            </a:r>
            <a:br>
              <a:rPr lang="he-IL" sz="2000" dirty="0" smtClean="0"/>
            </a:br>
            <a:r>
              <a:rPr lang="he-IL" sz="2000" dirty="0" smtClean="0"/>
              <a:t>- לטיפול בנגעים על פני העור: אקזמה, פסוריאזיס, סרפדת, מורסות ואבצסים, גרד</a:t>
            </a:r>
            <a:endParaRPr lang="he-IL" sz="2000" dirty="0"/>
          </a:p>
          <a:p>
            <a:r>
              <a:rPr lang="he-IL" sz="2000" dirty="0" smtClean="0"/>
              <a:t>אופני שימוש ומינונים:</a:t>
            </a:r>
            <a:br>
              <a:rPr lang="he-IL" sz="2000" dirty="0" smtClean="0"/>
            </a:br>
            <a:r>
              <a:rPr lang="he-IL" sz="2000" dirty="0" smtClean="0"/>
              <a:t>טינקטורה 1:3, 45% אלכוהול, 7.5-5 מ"ל בוקר וערב</a:t>
            </a:r>
            <a:br>
              <a:rPr lang="he-IL" sz="2000" dirty="0" smtClean="0"/>
            </a:br>
            <a:r>
              <a:rPr lang="he-IL" sz="2000" dirty="0" smtClean="0"/>
              <a:t>תמצית יבשה 5:1 200-400 מ"ג בוקר וערב</a:t>
            </a:r>
            <a:br>
              <a:rPr lang="he-IL" sz="2000" dirty="0" smtClean="0"/>
            </a:br>
            <a:r>
              <a:rPr lang="he-IL" sz="2000" dirty="0" err="1" smtClean="0"/>
              <a:t>מרתח</a:t>
            </a:r>
            <a:r>
              <a:rPr lang="he-IL" sz="2000" dirty="0" smtClean="0"/>
              <a:t> : 2-4 גרם 3 פעמים ביום</a:t>
            </a:r>
            <a:br>
              <a:rPr lang="he-IL" sz="2000" dirty="0" smtClean="0"/>
            </a:br>
            <a:r>
              <a:rPr lang="he-IL" sz="2000" dirty="0" smtClean="0"/>
              <a:t>כחלק מפורמולה 30%-40% </a:t>
            </a:r>
            <a:br>
              <a:rPr lang="he-IL" sz="2000" dirty="0" smtClean="0"/>
            </a:br>
            <a:r>
              <a:rPr lang="he-IL" sz="2000" dirty="0" smtClean="0"/>
              <a:t/>
            </a:r>
            <a:br>
              <a:rPr lang="he-IL" sz="2000" dirty="0" smtClean="0"/>
            </a:br>
            <a:r>
              <a:rPr lang="he-IL" sz="2000" dirty="0" smtClean="0"/>
              <a:t/>
            </a:r>
            <a:br>
              <a:rPr lang="he-IL" sz="2000" dirty="0" smtClean="0"/>
            </a:br>
            <a:r>
              <a:rPr lang="he-IL" sz="2000" dirty="0" smtClean="0"/>
              <a:t/>
            </a:r>
            <a:br>
              <a:rPr lang="he-IL" sz="2000" dirty="0" smtClean="0"/>
            </a:br>
            <a:endParaRPr lang="he-IL" sz="2000" dirty="0" smtClean="0"/>
          </a:p>
          <a:p>
            <a:endParaRPr lang="he-IL" sz="20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20</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562074"/>
          </a:xfrm>
        </p:spPr>
        <p:txBody>
          <a:bodyPr>
            <a:normAutofit fontScale="90000"/>
          </a:bodyPr>
          <a:lstStyle/>
          <a:p>
            <a:r>
              <a:rPr lang="he-IL" dirty="0" smtClean="0"/>
              <a:t>מחקרים</a:t>
            </a:r>
            <a:endParaRPr lang="he-IL" dirty="0"/>
          </a:p>
        </p:txBody>
      </p:sp>
      <p:sp>
        <p:nvSpPr>
          <p:cNvPr id="3" name="מציין מיקום תוכן 2"/>
          <p:cNvSpPr>
            <a:spLocks noGrp="1"/>
          </p:cNvSpPr>
          <p:nvPr>
            <p:ph idx="1"/>
          </p:nvPr>
        </p:nvSpPr>
        <p:spPr>
          <a:xfrm>
            <a:off x="457200" y="980728"/>
            <a:ext cx="8229600" cy="5145435"/>
          </a:xfrm>
        </p:spPr>
        <p:txBody>
          <a:bodyPr>
            <a:noAutofit/>
          </a:bodyPr>
          <a:lstStyle/>
          <a:p>
            <a:r>
              <a:rPr lang="he-IL" sz="2000" dirty="0" smtClean="0"/>
              <a:t>מחקר יפני משנת 2003, אשר נערך במטרה לזהות חומרים מעכבי גרד, בחן תמציות כוהליות של שבעה צמחים שונים הידועים כמשמשים לטיפול במחלות עור. בניסוי שנערך בעכברים עם מודלים מושרים של גרד אקוטי וכרוני, התמצית אשר הופקה מצמח </a:t>
            </a:r>
            <a:r>
              <a:rPr lang="he-IL" sz="2000" dirty="0" err="1" smtClean="0"/>
              <a:t>הסופורה</a:t>
            </a:r>
            <a:r>
              <a:rPr lang="he-IL" sz="2000" dirty="0" smtClean="0"/>
              <a:t> נמצאה כיעילה ביותר מבין התמציות שנבדקו, וזאת במינון של 200 מ"ג\ק"ג בנטילה פומית. נמצא כי במינון זה עיכבה תמצית הצמח תגובת </a:t>
            </a:r>
            <a:r>
              <a:rPr lang="he-IL" sz="2000" dirty="0"/>
              <a:t>גירוד ב דלקת עור אטופית. </a:t>
            </a:r>
            <a:r>
              <a:rPr lang="he-IL" sz="2000" dirty="0" smtClean="0"/>
              <a:t>לא נצפתה השפעה שלילית על העכברים, וצוות החוקרים מציע כי תמצית הצמח עשויה לשמש כחומר נוגד גרד במצבים אקוטיים וכרוניים.</a:t>
            </a:r>
          </a:p>
          <a:p>
            <a:r>
              <a:rPr lang="he-IL" sz="2000" dirty="0" smtClean="0"/>
              <a:t>השפעתו של הצמח נבדקה במחקר פתוח שכלל מעקב במשך 3 שנים אחר 14 חולים </a:t>
            </a:r>
            <a:r>
              <a:rPr lang="he-IL" sz="2000" dirty="0" err="1" smtClean="0"/>
              <a:t>אסטמתיים</a:t>
            </a:r>
            <a:r>
              <a:rPr lang="he-IL" sz="2000" dirty="0" smtClean="0"/>
              <a:t> כרוניים בגילים 22-70 שטופלו בתמצית הצמח. נמצא שיפור משמעותי באיכות החיים, בתסמינים הקליניים ובתפקוד ריאתי לאורך כל תקופת הניסוי. בנוסף נמצאה הפחתה משמעותית בשימוש בתרופות </a:t>
            </a:r>
            <a:r>
              <a:rPr lang="he-IL" sz="2000" dirty="0" err="1" smtClean="0"/>
              <a:t>סטרואידיאליות</a:t>
            </a:r>
            <a:r>
              <a:rPr lang="he-IL" sz="2000" dirty="0" smtClean="0"/>
              <a:t> סינטטיות ובמרחיבי </a:t>
            </a:r>
            <a:r>
              <a:rPr lang="he-IL" sz="2000" dirty="0" err="1" smtClean="0"/>
              <a:t>סימפונות</a:t>
            </a:r>
            <a:r>
              <a:rPr lang="he-IL" sz="2000" dirty="0" smtClean="0"/>
              <a:t>, עד כדי הפסקה מוחלטת בשימוש בהם בחלק מהמקרים. לא נצפו תופעות לוואי משמעותיות משימוש בצמח, ומתקבל הרושם שהתמצית יעילה ובטוחה </a:t>
            </a:r>
            <a:r>
              <a:rPr lang="he-IL" sz="2000" dirty="0"/>
              <a:t>בטיפול באסטמה </a:t>
            </a:r>
            <a:r>
              <a:rPr lang="he-IL" sz="2000" dirty="0" smtClean="0"/>
              <a:t>כרונית</a:t>
            </a:r>
            <a:endParaRPr lang="he-IL" sz="2000" dirty="0"/>
          </a:p>
          <a:p>
            <a:pPr algn="l"/>
            <a:r>
              <a:rPr lang="en-US" sz="1100" dirty="0" smtClean="0"/>
              <a:t>3. Tomomi Yamaguchi-Miyamoto, Toru </a:t>
            </a:r>
            <a:r>
              <a:rPr lang="en-US" sz="1100" dirty="0" err="1" smtClean="0"/>
              <a:t>Kawasuji</a:t>
            </a:r>
            <a:r>
              <a:rPr lang="en-US" sz="1100" dirty="0" smtClean="0"/>
              <a:t>, Yasushi </a:t>
            </a:r>
            <a:r>
              <a:rPr lang="en-US" sz="1100" dirty="0" err="1" smtClean="0"/>
              <a:t>Kuraishi</a:t>
            </a:r>
            <a:r>
              <a:rPr lang="en-US" sz="1100" dirty="0" smtClean="0"/>
              <a:t>, and </a:t>
            </a:r>
            <a:r>
              <a:rPr lang="en-US" sz="1100" dirty="0" err="1" smtClean="0"/>
              <a:t>Hideyo</a:t>
            </a:r>
            <a:r>
              <a:rPr lang="en-US" sz="1100" dirty="0" smtClean="0"/>
              <a:t> Suzuki, </a:t>
            </a:r>
            <a:r>
              <a:rPr lang="en-US" sz="1100" dirty="0" err="1" smtClean="0"/>
              <a:t>Antipruritic</a:t>
            </a:r>
            <a:r>
              <a:rPr lang="en-US" sz="1100" dirty="0" smtClean="0"/>
              <a:t> Effects of </a:t>
            </a:r>
            <a:r>
              <a:rPr lang="en-US" sz="1100" dirty="0" err="1" smtClean="0"/>
              <a:t>Sophora</a:t>
            </a:r>
            <a:r>
              <a:rPr lang="en-US" sz="1100" dirty="0" smtClean="0"/>
              <a:t> </a:t>
            </a:r>
            <a:r>
              <a:rPr lang="en-US" sz="1100" dirty="0" err="1" smtClean="0"/>
              <a:t>flavescens</a:t>
            </a:r>
            <a:r>
              <a:rPr lang="en-US" sz="1100" dirty="0" smtClean="0"/>
              <a:t> on Acute and Chronic Itch-Related Responses in Mice, Biological &amp; Pharmaceutical Bulletin Vol. 26 (2003) , No. 5 722</a:t>
            </a:r>
            <a:br>
              <a:rPr lang="en-US" sz="1100" dirty="0" smtClean="0"/>
            </a:br>
            <a:r>
              <a:rPr lang="en-US" sz="1100" dirty="0" smtClean="0"/>
              <a:t>4. Hoang BX, Shaw DG, Levine S, Hoang C, Pham P. New approach in asthma treatment using excitatory modulator. </a:t>
            </a:r>
            <a:r>
              <a:rPr lang="en-US" sz="1100" dirty="0" err="1" smtClean="0"/>
              <a:t>Phytotherapy</a:t>
            </a:r>
            <a:r>
              <a:rPr lang="en-US" sz="1100" dirty="0" smtClean="0"/>
              <a:t> Research. 2007 Jun:21(6): 554-7. </a:t>
            </a:r>
            <a:br>
              <a:rPr lang="en-US" sz="1100" dirty="0" smtClean="0"/>
            </a:br>
            <a:r>
              <a:rPr lang="en-US" sz="1100" dirty="0" smtClean="0"/>
              <a:t>5. Hoang BX, Levine SA, Shaw DG, </a:t>
            </a:r>
            <a:r>
              <a:rPr lang="en-US" sz="1100" dirty="0" err="1" smtClean="0"/>
              <a:t>Pha</a:t>
            </a:r>
            <a:r>
              <a:rPr lang="en-US" sz="1100" dirty="0" smtClean="0"/>
              <a:t> P, Hoang C. Bronchial epilepsy or </a:t>
            </a:r>
            <a:r>
              <a:rPr lang="en-US" sz="1100" dirty="0" err="1" smtClean="0"/>
              <a:t>broncho</a:t>
            </a:r>
            <a:r>
              <a:rPr lang="en-US" sz="1100" dirty="0" smtClean="0"/>
              <a:t>-pulmonary </a:t>
            </a:r>
            <a:endParaRPr lang="he-IL" sz="11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21</a:t>
            </a:fld>
            <a:endParaRPr lang="he-IL"/>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Autofit/>
          </a:bodyPr>
          <a:lstStyle/>
          <a:p>
            <a:r>
              <a:rPr lang="he-IL" sz="1600" dirty="0" smtClean="0"/>
              <a:t>במחקר שנערך בביה"ח "הר סיני" בניו-יורק דווח כי הרכב צמחי הכולל תמציות של הצמחים </a:t>
            </a:r>
            <a:r>
              <a:rPr lang="he-IL" sz="1600" dirty="0" err="1" smtClean="0"/>
              <a:t>סופורה</a:t>
            </a:r>
            <a:r>
              <a:rPr lang="he-IL" sz="1600" dirty="0" smtClean="0"/>
              <a:t>, </a:t>
            </a:r>
            <a:r>
              <a:rPr lang="he-IL" sz="1600" dirty="0" err="1" smtClean="0"/>
              <a:t>גנודרמה</a:t>
            </a:r>
            <a:r>
              <a:rPr lang="he-IL" sz="1600" dirty="0" smtClean="0"/>
              <a:t> ושוש סיני נמצא יעיל כמו תרופות </a:t>
            </a:r>
            <a:r>
              <a:rPr lang="he-IL" sz="1600" dirty="0" err="1" smtClean="0"/>
              <a:t>סטרודיאליות</a:t>
            </a:r>
            <a:r>
              <a:rPr lang="he-IL" sz="1600" dirty="0" smtClean="0"/>
              <a:t>, אך ללא תופעות לוואי של עיכוב רמות </a:t>
            </a:r>
            <a:r>
              <a:rPr lang="he-IL" sz="1600" dirty="0" err="1" smtClean="0"/>
              <a:t>הקורטיזול</a:t>
            </a:r>
            <a:r>
              <a:rPr lang="he-IL" sz="1600" dirty="0" smtClean="0"/>
              <a:t> בסרום והתפקוד החיסוני.</a:t>
            </a:r>
          </a:p>
          <a:p>
            <a:r>
              <a:rPr lang="he-IL" sz="1600" dirty="0" smtClean="0"/>
              <a:t>במחקר נטלו חלק 89 חולי אסטמה לא תלויי סטרואידים, שחולקו לשתי קבוצות ניסוי. הקבוצה הראשונה מנתה 45 חולים, שחלקם טופלו בכמוסות המכילות את הרכב הצמחים והיתר בפלצבו. קבוצת ניסוי שנייה מנתה 44 חולים שקיבלו, חלקם, טבליות המכילות 20 מ"ג </a:t>
            </a:r>
            <a:r>
              <a:rPr lang="he-IL" sz="1600" dirty="0" err="1" smtClean="0"/>
              <a:t>פרדניזון</a:t>
            </a:r>
            <a:r>
              <a:rPr lang="he-IL" sz="1600" dirty="0" smtClean="0"/>
              <a:t> ויתרתם כמוסות פלצבו כביקורת. רמות הסרום של </a:t>
            </a:r>
            <a:r>
              <a:rPr lang="he-IL" sz="1600" dirty="0" err="1" smtClean="0"/>
              <a:t>קורטיזול</a:t>
            </a:r>
            <a:r>
              <a:rPr lang="he-IL" sz="1600" dirty="0" smtClean="0"/>
              <a:t>, </a:t>
            </a:r>
            <a:r>
              <a:rPr lang="he-IL" sz="1600" dirty="0" err="1" smtClean="0"/>
              <a:t>ציטוקינים</a:t>
            </a:r>
            <a:r>
              <a:rPr lang="he-IL" sz="1600" dirty="0" smtClean="0"/>
              <a:t> ונוגדני </a:t>
            </a:r>
            <a:r>
              <a:rPr lang="en-US" sz="1600" dirty="0" err="1" smtClean="0"/>
              <a:t>IgE</a:t>
            </a:r>
            <a:r>
              <a:rPr lang="en-US" sz="1600" dirty="0" smtClean="0"/>
              <a:t> </a:t>
            </a:r>
            <a:r>
              <a:rPr lang="he-IL" sz="1600" dirty="0" smtClean="0"/>
              <a:t>עברו הערכה לפני ואחרי הטיפול, כמו גם הערכת תסמינים סובייקטיביים, תופעות לוואי ובדיקה </a:t>
            </a:r>
            <a:r>
              <a:rPr lang="he-IL" sz="1600" dirty="0" err="1" smtClean="0"/>
              <a:t>ספירומטרית</a:t>
            </a:r>
            <a:r>
              <a:rPr lang="he-IL" sz="1600" dirty="0" smtClean="0"/>
              <a:t>. התסמינים אשר נבדקו כללו תכיפות של שיעול, קוצר נשימה, צפצופי נשימה, יקיצה לילית ויקיצה עם שחר הנובעות מקוצר נשימה, אפיזודות אלרגיות ומידת הצורך בשימוש בתרופות מרחיבות </a:t>
            </a:r>
            <a:r>
              <a:rPr lang="he-IL" sz="1600" dirty="0" err="1" smtClean="0"/>
              <a:t>סימפונות</a:t>
            </a:r>
            <a:r>
              <a:rPr lang="he-IL" sz="1600" dirty="0" smtClean="0"/>
              <a:t> בשאיפה. כמו כן, נבדקו רמות של אאוזינופילים בדם </a:t>
            </a:r>
            <a:r>
              <a:rPr lang="he-IL" sz="1600" dirty="0" err="1" smtClean="0"/>
              <a:t>והציטוקינים</a:t>
            </a:r>
            <a:r>
              <a:rPr lang="he-IL" sz="1600" dirty="0" smtClean="0"/>
              <a:t> </a:t>
            </a:r>
            <a:r>
              <a:rPr lang="he-IL" sz="1600" dirty="0" err="1" smtClean="0"/>
              <a:t>אינטרלוקין</a:t>
            </a:r>
            <a:r>
              <a:rPr lang="he-IL" sz="1600" dirty="0" smtClean="0"/>
              <a:t>-5, </a:t>
            </a:r>
            <a:r>
              <a:rPr lang="he-IL" sz="1600" dirty="0" err="1" smtClean="0"/>
              <a:t>אינטרלוקין</a:t>
            </a:r>
            <a:r>
              <a:rPr lang="he-IL" sz="1600" dirty="0" smtClean="0"/>
              <a:t>-13 ואינטרפרון-</a:t>
            </a:r>
            <a:r>
              <a:rPr lang="en-US" sz="1600" dirty="0" smtClean="0"/>
              <a:t>Y.</a:t>
            </a:r>
          </a:p>
          <a:p>
            <a:r>
              <a:rPr lang="he-IL" sz="1600" dirty="0" smtClean="0"/>
              <a:t>בתום ארבעה שבועות הראו חברי שתי הקבוצות שיפור בתסמינים, בתפקוד </a:t>
            </a:r>
            <a:r>
              <a:rPr lang="he-IL" sz="1600" dirty="0" err="1" smtClean="0"/>
              <a:t>הריאתי</a:t>
            </a:r>
            <a:r>
              <a:rPr lang="he-IL" sz="1600" dirty="0" smtClean="0"/>
              <a:t> וברמות האאוזינופילים באופן שווה. יש לציין, כי בשתי הקבוצות רמות </a:t>
            </a:r>
            <a:r>
              <a:rPr lang="he-IL" sz="1600" dirty="0" err="1" smtClean="0"/>
              <a:t>הקורטיזול</a:t>
            </a:r>
            <a:r>
              <a:rPr lang="he-IL" sz="1600" dirty="0" smtClean="0"/>
              <a:t> שלפני הטיפול היו מעט נמוכות מהנורמה, דבר שכיח בקרב הלוקים באסטמה. עם זאת, לאחר הטיפול הראתה הקבוצה אשר קיבלה תרופות </a:t>
            </a:r>
            <a:r>
              <a:rPr lang="he-IL" sz="1600" dirty="0" err="1" smtClean="0"/>
              <a:t>סטרואידיאליות</a:t>
            </a:r>
            <a:r>
              <a:rPr lang="he-IL" sz="1600" dirty="0" smtClean="0"/>
              <a:t> סינטטיות עיכוב בציר ההיפותלמוס-היפופיזה-אדרנל, אשר התבטא </a:t>
            </a:r>
            <a:r>
              <a:rPr lang="he-IL" sz="1600" u="sng" dirty="0" smtClean="0"/>
              <a:t>בירידה ברמות </a:t>
            </a:r>
            <a:r>
              <a:rPr lang="he-IL" sz="1600" u="sng" dirty="0" err="1" smtClean="0"/>
              <a:t>הקורטיזול</a:t>
            </a:r>
            <a:r>
              <a:rPr lang="he-IL" sz="1600" u="sng" dirty="0" smtClean="0"/>
              <a:t>. </a:t>
            </a:r>
            <a:r>
              <a:rPr lang="he-IL" sz="1600" dirty="0" smtClean="0"/>
              <a:t>לעומתה, הראתה קבוצת המטופלים אשר קיבלו את הטיפול הצמחי חזרה לרמות </a:t>
            </a:r>
            <a:r>
              <a:rPr lang="he-IL" sz="1600" dirty="0" err="1" smtClean="0"/>
              <a:t>נורמליות</a:t>
            </a:r>
            <a:r>
              <a:rPr lang="he-IL" sz="1600" dirty="0" smtClean="0"/>
              <a:t> של </a:t>
            </a:r>
            <a:r>
              <a:rPr lang="he-IL" sz="1600" dirty="0" err="1" smtClean="0"/>
              <a:t>קורטיזול</a:t>
            </a:r>
            <a:r>
              <a:rPr lang="he-IL" sz="1600" dirty="0" smtClean="0"/>
              <a:t> בסרום. בנוסף, בתום 4 שבועות נצפתה בקרב חברי הקבוצה שקיבלה </a:t>
            </a:r>
            <a:r>
              <a:rPr lang="he-IL" sz="1600" dirty="0" err="1" smtClean="0"/>
              <a:t>פרדניזון</a:t>
            </a:r>
            <a:r>
              <a:rPr lang="he-IL" sz="1600" dirty="0" smtClean="0"/>
              <a:t> </a:t>
            </a:r>
            <a:r>
              <a:rPr lang="he-IL" sz="1600" u="sng" dirty="0" smtClean="0"/>
              <a:t>עלייה משמעותית במשקל</a:t>
            </a:r>
            <a:r>
              <a:rPr lang="he-IL" sz="1600" dirty="0" smtClean="0"/>
              <a:t>, בעוד שבקבוצה שטופלה בצמחים לא הייתה עלייה שכזו. כמו כן נמצא כי בקבוצה אשר קיבלה את הטיפול הצמחי הייתה הפחתה משמעותית של רמות </a:t>
            </a:r>
            <a:r>
              <a:rPr lang="he-IL" sz="1600" dirty="0" err="1" smtClean="0"/>
              <a:t>אינטרלוקין</a:t>
            </a:r>
            <a:r>
              <a:rPr lang="he-IL" sz="1600" dirty="0" smtClean="0"/>
              <a:t>-3 </a:t>
            </a:r>
            <a:r>
              <a:rPr lang="he-IL" sz="1600" dirty="0" err="1" smtClean="0"/>
              <a:t>ואינטרלוקין</a:t>
            </a:r>
            <a:r>
              <a:rPr lang="he-IL" sz="1600" dirty="0" smtClean="0"/>
              <a:t>-5, וכן עלייה בערכי אינטרפרון-</a:t>
            </a:r>
            <a:r>
              <a:rPr lang="en-US" sz="1600" dirty="0" smtClean="0"/>
              <a:t>Y (</a:t>
            </a:r>
            <a:r>
              <a:rPr lang="he-IL" sz="1600" dirty="0" smtClean="0"/>
              <a:t>חומר אנדוגני בעל פעילות אנטי-ויראלית ומשפעלת חיסונית משמעותית), בעוד בקבוצת </a:t>
            </a:r>
            <a:r>
              <a:rPr lang="he-IL" sz="1600" dirty="0" err="1" smtClean="0"/>
              <a:t>הפרדניזון</a:t>
            </a:r>
            <a:r>
              <a:rPr lang="he-IL" sz="1600" dirty="0" smtClean="0"/>
              <a:t> היה עיכוב של אינטרפרון-</a:t>
            </a:r>
            <a:r>
              <a:rPr lang="en-US" sz="1600" dirty="0" smtClean="0"/>
              <a:t>Y. </a:t>
            </a:r>
            <a:r>
              <a:rPr lang="he-IL" sz="1600" dirty="0" smtClean="0"/>
              <a:t>החוקרים סבורים כי ממצאים אלה מצביעים על השפעה משמעותית של ההרכב הצמחי על התגובה החיסונית בחולי אסטמה.</a:t>
            </a:r>
            <a:r>
              <a:rPr lang="he-IL" sz="1600" baseline="-25000" dirty="0" smtClean="0"/>
              <a:t>6</a:t>
            </a:r>
            <a:endParaRPr lang="he-IL" sz="1600" dirty="0" smtClean="0"/>
          </a:p>
          <a:p>
            <a:pPr algn="l"/>
            <a:r>
              <a:rPr lang="en-US" sz="1100" dirty="0" smtClean="0"/>
              <a:t>6. Wallenstein S, </a:t>
            </a:r>
            <a:r>
              <a:rPr lang="en-US" sz="1100" dirty="0" err="1" smtClean="0"/>
              <a:t>Sapson</a:t>
            </a:r>
            <a:r>
              <a:rPr lang="en-US" sz="1100" dirty="0" smtClean="0"/>
              <a:t> H, </a:t>
            </a:r>
            <a:r>
              <a:rPr lang="en-US" sz="1100" dirty="0" err="1" smtClean="0"/>
              <a:t>Kattan</a:t>
            </a:r>
            <a:r>
              <a:rPr lang="en-US" sz="1100" dirty="0" smtClean="0"/>
              <a:t> M, Li XM. Efficacy and tolerability of anti-asthma herbal medicine intervention in adults with moderate-severe allergic asthma. J Allergy </a:t>
            </a:r>
            <a:r>
              <a:rPr lang="en-US" sz="1100" dirty="0" err="1" smtClean="0"/>
              <a:t>Clin</a:t>
            </a:r>
            <a:r>
              <a:rPr lang="en-US" sz="1100" dirty="0" smtClean="0"/>
              <a:t> </a:t>
            </a:r>
            <a:r>
              <a:rPr lang="en-US" sz="1100" dirty="0" err="1" smtClean="0"/>
              <a:t>Immunol</a:t>
            </a:r>
            <a:r>
              <a:rPr lang="en-US" sz="1100" dirty="0" smtClean="0"/>
              <a:t>. 2005 Sep;116(3):517-24.</a:t>
            </a:r>
            <a:br>
              <a:rPr lang="en-US" sz="1100" dirty="0" smtClean="0"/>
            </a:br>
            <a:r>
              <a:rPr lang="en-US" sz="1100" dirty="0" smtClean="0"/>
              <a:t/>
            </a:r>
            <a:br>
              <a:rPr lang="en-US" sz="1100" dirty="0" smtClean="0"/>
            </a:br>
            <a:r>
              <a:rPr lang="he-IL" sz="1100" dirty="0" smtClean="0"/>
              <a:t/>
            </a:r>
            <a:br>
              <a:rPr lang="he-IL" sz="1100" dirty="0" smtClean="0"/>
            </a:br>
            <a:r>
              <a:rPr lang="he-IL" sz="1100" dirty="0" smtClean="0"/>
              <a:t/>
            </a:r>
            <a:br>
              <a:rPr lang="he-IL" sz="1100" dirty="0" smtClean="0"/>
            </a:br>
            <a:endParaRPr lang="he-IL" sz="11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22</a:t>
            </a:fld>
            <a:endParaRPr lang="he-IL"/>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11560" y="260648"/>
            <a:ext cx="8229600" cy="1728192"/>
          </a:xfrm>
        </p:spPr>
        <p:txBody>
          <a:bodyPr>
            <a:noAutofit/>
          </a:bodyPr>
          <a:lstStyle/>
          <a:p>
            <a:r>
              <a:rPr lang="he-IL" sz="2800" b="1" dirty="0" smtClean="0">
                <a:solidFill>
                  <a:srgbClr val="760000"/>
                </a:solidFill>
              </a:rPr>
              <a:t>שם בוטני:   </a:t>
            </a:r>
            <a:r>
              <a:rPr lang="en-US" sz="2800" b="1" dirty="0" err="1" smtClean="0">
                <a:solidFill>
                  <a:srgbClr val="760000"/>
                </a:solidFill>
              </a:rPr>
              <a:t>Glycyrrhiza</a:t>
            </a:r>
            <a:r>
              <a:rPr lang="en-US" sz="2800" b="1" dirty="0" smtClean="0">
                <a:solidFill>
                  <a:srgbClr val="760000"/>
                </a:solidFill>
              </a:rPr>
              <a:t> </a:t>
            </a:r>
            <a:r>
              <a:rPr lang="en-US" sz="2800" b="1" dirty="0" err="1" smtClean="0">
                <a:solidFill>
                  <a:srgbClr val="760000"/>
                </a:solidFill>
              </a:rPr>
              <a:t>glabra</a:t>
            </a:r>
            <a:r>
              <a:rPr lang="en-US" sz="2800" dirty="0" smtClean="0">
                <a:solidFill>
                  <a:srgbClr val="760000"/>
                </a:solidFill>
              </a:rPr>
              <a:t/>
            </a:r>
            <a:br>
              <a:rPr lang="en-US" sz="2800" dirty="0" smtClean="0">
                <a:solidFill>
                  <a:srgbClr val="760000"/>
                </a:solidFill>
              </a:rPr>
            </a:br>
            <a:r>
              <a:rPr lang="he-IL" sz="2800" b="1" dirty="0" smtClean="0">
                <a:solidFill>
                  <a:srgbClr val="760000"/>
                </a:solidFill>
              </a:rPr>
              <a:t>שם לועזי: </a:t>
            </a:r>
            <a:r>
              <a:rPr lang="en-US" sz="2800" b="1" dirty="0" smtClean="0">
                <a:solidFill>
                  <a:srgbClr val="760000"/>
                </a:solidFill>
              </a:rPr>
              <a:t>Licorice</a:t>
            </a:r>
            <a:r>
              <a:rPr lang="en-US" sz="2800" dirty="0" smtClean="0">
                <a:solidFill>
                  <a:srgbClr val="760000"/>
                </a:solidFill>
              </a:rPr>
              <a:t/>
            </a:r>
            <a:br>
              <a:rPr lang="en-US" sz="2800" dirty="0" smtClean="0">
                <a:solidFill>
                  <a:srgbClr val="760000"/>
                </a:solidFill>
              </a:rPr>
            </a:br>
            <a:r>
              <a:rPr lang="he-IL" sz="2800" b="1" dirty="0" smtClean="0">
                <a:solidFill>
                  <a:srgbClr val="760000"/>
                </a:solidFill>
              </a:rPr>
              <a:t>שם עממי : שוש קרח </a:t>
            </a:r>
            <a:r>
              <a:rPr lang="en-US" sz="2800" dirty="0" smtClean="0">
                <a:solidFill>
                  <a:srgbClr val="760000"/>
                </a:solidFill>
              </a:rPr>
              <a:t/>
            </a:r>
            <a:br>
              <a:rPr lang="en-US" sz="2800" dirty="0" smtClean="0">
                <a:solidFill>
                  <a:srgbClr val="760000"/>
                </a:solidFill>
              </a:rPr>
            </a:br>
            <a:r>
              <a:rPr lang="he-IL" sz="2800" b="1" dirty="0" smtClean="0">
                <a:solidFill>
                  <a:srgbClr val="760000"/>
                </a:solidFill>
              </a:rPr>
              <a:t>משפחה: פרפרניים</a:t>
            </a:r>
            <a:r>
              <a:rPr lang="en-US" sz="2800" dirty="0" smtClean="0">
                <a:solidFill>
                  <a:srgbClr val="760000"/>
                </a:solidFill>
              </a:rPr>
              <a:t/>
            </a:r>
            <a:br>
              <a:rPr lang="en-US" sz="2800" dirty="0" smtClean="0">
                <a:solidFill>
                  <a:srgbClr val="760000"/>
                </a:solidFill>
              </a:rPr>
            </a:br>
            <a:endParaRPr lang="he-IL" sz="2800" dirty="0">
              <a:solidFill>
                <a:srgbClr val="760000"/>
              </a:solidFill>
            </a:endParaRPr>
          </a:p>
        </p:txBody>
      </p:sp>
      <p:sp>
        <p:nvSpPr>
          <p:cNvPr id="3" name="מציין מיקום תוכן 2"/>
          <p:cNvSpPr>
            <a:spLocks noGrp="1"/>
          </p:cNvSpPr>
          <p:nvPr>
            <p:ph idx="1"/>
          </p:nvPr>
        </p:nvSpPr>
        <p:spPr>
          <a:xfrm>
            <a:off x="806896" y="1772816"/>
            <a:ext cx="8229600" cy="5328592"/>
          </a:xfrm>
        </p:spPr>
        <p:txBody>
          <a:bodyPr>
            <a:noAutofit/>
          </a:bodyPr>
          <a:lstStyle/>
          <a:p>
            <a:r>
              <a:rPr lang="he-IL" sz="2200" dirty="0" smtClean="0"/>
              <a:t>הסינים מייחסים לו השפעה על 12 </a:t>
            </a:r>
            <a:r>
              <a:rPr lang="he-IL" sz="2200" dirty="0" err="1" smtClean="0"/>
              <a:t>המרידיאנים</a:t>
            </a:r>
            <a:r>
              <a:rPr lang="he-IL" sz="2200" dirty="0" smtClean="0"/>
              <a:t>, וגם ההודים מייחסים לו סגולות רבות. הוא שימש ברפואה היוונית העתיקה כמו גם ברפואה הערבית העתיקה, והתגלה באתרים ארכיאולוגיים שגילם נאמד באלפי שנים. טעמו מתוק למדי, פי-500 בקירוב מטעמו של קנה הסוכר.</a:t>
            </a:r>
          </a:p>
          <a:p>
            <a:r>
              <a:rPr lang="he-IL" sz="2200" dirty="0" smtClean="0"/>
              <a:t>ברפואת הצמחים המודרנית מיוחסת לצמח עוצמת פעילות מתונה, והוא מותווה בעיקר לטיפול במערכות הנשימה והעיכול. טעמו של הצמח וטווח הפעילות הרחב שלו הופכים אותו לאחד הצמחים הנפוצים ביותר בפורמולות מודרניות, ומרבים להשתמש בו לצורך "איזון" הפורמולה ו"חיבור הרמוני" בין מרכיביה השונים,</a:t>
            </a:r>
          </a:p>
          <a:p>
            <a:pPr>
              <a:buNone/>
            </a:pPr>
            <a:r>
              <a:rPr lang="he-IL" sz="2200" dirty="0" smtClean="0"/>
              <a:t>    כמו גם לשיפור טעמה ולשם הגנה על</a:t>
            </a:r>
          </a:p>
          <a:p>
            <a:pPr>
              <a:buNone/>
            </a:pPr>
            <a:r>
              <a:rPr lang="he-IL" sz="2200" dirty="0" smtClean="0"/>
              <a:t>    </a:t>
            </a:r>
            <a:r>
              <a:rPr lang="he-IL" sz="2200" dirty="0" err="1" smtClean="0"/>
              <a:t>מע</a:t>
            </a:r>
            <a:r>
              <a:rPr lang="he-IL" sz="2200" dirty="0" smtClean="0"/>
              <a:t>' העיכול,</a:t>
            </a:r>
          </a:p>
          <a:p>
            <a:pPr>
              <a:buNone/>
            </a:pPr>
            <a:r>
              <a:rPr lang="he-IL" sz="2200" dirty="0" smtClean="0"/>
              <a:t>    מפני צמחים אחרים המשולבים בפורמולה.</a:t>
            </a:r>
          </a:p>
          <a:p>
            <a:endParaRPr lang="he-IL" sz="2200" dirty="0"/>
          </a:p>
        </p:txBody>
      </p:sp>
      <p:pic>
        <p:nvPicPr>
          <p:cNvPr id="4" name="Picture 4" descr="Licorice"/>
          <p:cNvPicPr>
            <a:picLocks noChangeAspect="1" noChangeArrowheads="1"/>
          </p:cNvPicPr>
          <p:nvPr/>
        </p:nvPicPr>
        <p:blipFill>
          <a:blip r:embed="rId2" cstate="print"/>
          <a:srcRect/>
          <a:stretch>
            <a:fillRect/>
          </a:stretch>
        </p:blipFill>
        <p:spPr bwMode="auto">
          <a:xfrm>
            <a:off x="0" y="4869160"/>
            <a:ext cx="2771799" cy="1996713"/>
          </a:xfrm>
          <a:prstGeom prst="rect">
            <a:avLst/>
          </a:prstGeom>
          <a:noFill/>
        </p:spPr>
      </p:pic>
      <p:sp>
        <p:nvSpPr>
          <p:cNvPr id="5" name="מציין מיקום של מספר שקופית 4"/>
          <p:cNvSpPr>
            <a:spLocks noGrp="1"/>
          </p:cNvSpPr>
          <p:nvPr>
            <p:ph type="sldNum" sz="quarter" idx="12"/>
          </p:nvPr>
        </p:nvSpPr>
        <p:spPr/>
        <p:txBody>
          <a:bodyPr/>
          <a:lstStyle/>
          <a:p>
            <a:fld id="{C604A9F1-C7A3-4D81-8BD9-93136DBA0951}" type="slidenum">
              <a:rPr lang="he-IL" smtClean="0"/>
              <a:pPr/>
              <a:t>23</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048672"/>
          </a:xfrm>
        </p:spPr>
        <p:txBody>
          <a:bodyPr>
            <a:normAutofit fontScale="92500" lnSpcReduction="20000"/>
          </a:bodyPr>
          <a:lstStyle/>
          <a:p>
            <a:r>
              <a:rPr lang="he-IL" b="1" dirty="0" smtClean="0"/>
              <a:t>פעילות הצמח:</a:t>
            </a:r>
            <a:endParaRPr lang="en-US" b="1" dirty="0" smtClean="0"/>
          </a:p>
          <a:p>
            <a:pPr lvl="0"/>
            <a:r>
              <a:rPr lang="he-IL" dirty="0" smtClean="0"/>
              <a:t>אלרגיה נשימתית – אסטמה, ברונכיטיס, סינוסיטיס, נזלת כרונית, אלרגיה עונתית, קדחת השחת, דמע וגירוי עיניים. </a:t>
            </a:r>
            <a:endParaRPr lang="en-US" dirty="0" smtClean="0"/>
          </a:p>
          <a:p>
            <a:pPr lvl="0"/>
            <a:r>
              <a:rPr lang="he-IL" dirty="0" smtClean="0"/>
              <a:t>נוגד דלקת – לטיפול במחלות קיבה ומעי דלקתיות –</a:t>
            </a:r>
            <a:r>
              <a:rPr lang="en-US" dirty="0" smtClean="0"/>
              <a:t>IBD </a:t>
            </a:r>
            <a:r>
              <a:rPr lang="he-IL" dirty="0" smtClean="0"/>
              <a:t> (</a:t>
            </a:r>
            <a:r>
              <a:rPr lang="he-IL" dirty="0" err="1" smtClean="0"/>
              <a:t>קרוהן</a:t>
            </a:r>
            <a:r>
              <a:rPr lang="he-IL" dirty="0" smtClean="0"/>
              <a:t>, קוליטיס, אולקוס, </a:t>
            </a:r>
            <a:r>
              <a:rPr lang="he-IL" dirty="0" err="1" smtClean="0"/>
              <a:t>גסטריטיס</a:t>
            </a:r>
            <a:r>
              <a:rPr lang="he-IL" dirty="0" smtClean="0"/>
              <a:t>, </a:t>
            </a:r>
            <a:r>
              <a:rPr lang="he-IL" dirty="0" err="1" smtClean="0"/>
              <a:t>אנטריטיס</a:t>
            </a:r>
            <a:r>
              <a:rPr lang="he-IL" dirty="0" smtClean="0"/>
              <a:t>, </a:t>
            </a:r>
            <a:r>
              <a:rPr lang="he-IL" dirty="0" err="1" smtClean="0"/>
              <a:t>דברטיקוליטיס</a:t>
            </a:r>
            <a:r>
              <a:rPr lang="he-IL" dirty="0" smtClean="0"/>
              <a:t>).</a:t>
            </a:r>
            <a:endParaRPr lang="en-US" dirty="0" smtClean="0"/>
          </a:p>
          <a:p>
            <a:pPr lvl="0"/>
            <a:r>
              <a:rPr lang="he-IL" dirty="0" smtClean="0"/>
              <a:t>רסטורטיבי – מעודד שיקום רקמות וריריות פגועות.</a:t>
            </a:r>
            <a:endParaRPr lang="en-US" dirty="0" smtClean="0"/>
          </a:p>
          <a:p>
            <a:pPr lvl="0"/>
            <a:r>
              <a:rPr lang="he-IL" dirty="0" err="1" smtClean="0"/>
              <a:t>אדפטוגן</a:t>
            </a:r>
            <a:r>
              <a:rPr lang="he-IL" dirty="0" smtClean="0"/>
              <a:t> (מאתן) – מחזק ומזין את מערכות הגוף והעצבים פיזית ומנטלית</a:t>
            </a:r>
            <a:r>
              <a:rPr lang="he-IL" dirty="0"/>
              <a:t> </a:t>
            </a:r>
            <a:r>
              <a:rPr lang="he-IL" dirty="0" smtClean="0"/>
              <a:t>(במינון גבוה בלבד).</a:t>
            </a:r>
            <a:endParaRPr lang="en-US" dirty="0" smtClean="0"/>
          </a:p>
          <a:p>
            <a:pPr lvl="0"/>
            <a:r>
              <a:rPr lang="he-IL" dirty="0" smtClean="0"/>
              <a:t>קריסת מערכות – חיזוק הגוף במידי, כחלק מטיפול במחלות אוטואימוניות.</a:t>
            </a:r>
            <a:endParaRPr lang="en-US" dirty="0" smtClean="0"/>
          </a:p>
          <a:p>
            <a:pPr lvl="0"/>
            <a:r>
              <a:rPr lang="he-IL" dirty="0" smtClean="0"/>
              <a:t>נוגד חמצון (במיוחד </a:t>
            </a:r>
            <a:r>
              <a:rPr lang="he-IL" dirty="0" err="1" smtClean="0"/>
              <a:t>לאתרוסקלרוזיס</a:t>
            </a:r>
            <a:r>
              <a:rPr lang="he-IL" dirty="0" smtClean="0"/>
              <a:t>).</a:t>
            </a:r>
            <a:endParaRPr lang="en-US" dirty="0" smtClean="0"/>
          </a:p>
          <a:p>
            <a:pPr lvl="0"/>
            <a:r>
              <a:rPr lang="he-IL" dirty="0" smtClean="0"/>
              <a:t>לחץ דם נמוך.</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24</a:t>
            </a:fld>
            <a:endParaRPr lang="he-IL"/>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55576" y="1013495"/>
            <a:ext cx="8229600" cy="5721499"/>
          </a:xfrm>
        </p:spPr>
        <p:txBody>
          <a:bodyPr>
            <a:normAutofit fontScale="85000" lnSpcReduction="10000"/>
          </a:bodyPr>
          <a:lstStyle/>
          <a:p>
            <a:r>
              <a:rPr lang="he-IL" sz="2400" b="1" dirty="0" smtClean="0"/>
              <a:t>רכיבים נוספים בצמח:</a:t>
            </a:r>
            <a:endParaRPr lang="en-US" sz="2400" b="1" dirty="0" smtClean="0"/>
          </a:p>
          <a:p>
            <a:r>
              <a:rPr lang="he-IL" sz="2400" dirty="0" smtClean="0"/>
              <a:t>*מכיל קבוצת חומרים בשם </a:t>
            </a:r>
            <a:r>
              <a:rPr lang="he-IL" sz="2400" dirty="0" err="1" smtClean="0"/>
              <a:t>ספונינים</a:t>
            </a:r>
            <a:r>
              <a:rPr lang="he-IL" sz="2400" dirty="0" smtClean="0"/>
              <a:t> </a:t>
            </a:r>
            <a:r>
              <a:rPr lang="he-IL" sz="2400" dirty="0" err="1" smtClean="0"/>
              <a:t>טריטרפנואידים</a:t>
            </a:r>
            <a:r>
              <a:rPr lang="he-IL" sz="2400" dirty="0" smtClean="0"/>
              <a:t> והעיקרי שבהם הוא </a:t>
            </a:r>
            <a:r>
              <a:rPr lang="he-IL" sz="2400" dirty="0" err="1" smtClean="0"/>
              <a:t>הגליצריזין</a:t>
            </a:r>
            <a:r>
              <a:rPr lang="he-IL" sz="2400" dirty="0" smtClean="0"/>
              <a:t> – חומר דמוי קורטיזון אשר משפיע על </a:t>
            </a:r>
            <a:r>
              <a:rPr lang="he-IL" sz="2400" dirty="0" err="1" smtClean="0"/>
              <a:t>המע</a:t>
            </a:r>
            <a:r>
              <a:rPr lang="he-IL" sz="2400" dirty="0" smtClean="0"/>
              <a:t>' ההורמונלית - אנדוקרינית (וכן מקדם אסטרוגן) ובפרט על בלוטת האדרנל. </a:t>
            </a:r>
            <a:endParaRPr lang="en-US" sz="2400" dirty="0" smtClean="0"/>
          </a:p>
          <a:p>
            <a:r>
              <a:rPr lang="he-IL" sz="2400" dirty="0" smtClean="0"/>
              <a:t>מכיל </a:t>
            </a:r>
            <a:r>
              <a:rPr lang="he-IL" sz="2400" dirty="0" err="1" smtClean="0"/>
              <a:t>פלבנואידים</a:t>
            </a:r>
            <a:r>
              <a:rPr lang="he-IL" sz="2400" dirty="0" smtClean="0"/>
              <a:t> רבים. </a:t>
            </a:r>
            <a:endParaRPr lang="en-US" sz="2400" dirty="0" smtClean="0"/>
          </a:p>
          <a:p>
            <a:r>
              <a:rPr lang="he-IL" sz="2400" dirty="0" smtClean="0"/>
              <a:t> מכיל גם את הרכיב </a:t>
            </a:r>
            <a:r>
              <a:rPr lang="he-IL" sz="2400" dirty="0" err="1" smtClean="0"/>
              <a:t>גלברדין</a:t>
            </a:r>
            <a:r>
              <a:rPr lang="he-IL" sz="2400" dirty="0" smtClean="0"/>
              <a:t> אשר נמצא כנוגד חמצון רב עוצמה לכלי הדם.</a:t>
            </a:r>
            <a:endParaRPr lang="en-US" sz="2400" dirty="0" smtClean="0"/>
          </a:p>
          <a:p>
            <a:r>
              <a:rPr lang="he-IL" sz="2400" b="1" dirty="0" smtClean="0"/>
              <a:t>תופעות לוואי והתוויות נגד:</a:t>
            </a:r>
            <a:endParaRPr lang="en-US" sz="2400" b="1" dirty="0" smtClean="0"/>
          </a:p>
          <a:p>
            <a:r>
              <a:rPr lang="he-IL" sz="2400" dirty="0" smtClean="0"/>
              <a:t>בנטילת הצמח לאורך זמן (למעלה מ4 שבועות רצופים) נמצא שעלול לגרום לאצירת נוזלים, בצקות בעיקר בגפיים התחתונות ולעליית לחץ הדם (10%-15% מעל הנורמה).</a:t>
            </a:r>
          </a:p>
          <a:p>
            <a:r>
              <a:rPr lang="he-IL" sz="2400" dirty="0" smtClean="0"/>
              <a:t>כדי לנטרל את ההשפעה הלא רצויה, מומלץ להשתמש בצמח הנטול מהחומצה </a:t>
            </a:r>
            <a:r>
              <a:rPr lang="he-IL" sz="2400" dirty="0" err="1" smtClean="0"/>
              <a:t>הגליצריזית</a:t>
            </a:r>
            <a:r>
              <a:rPr lang="he-IL" sz="2400" dirty="0" smtClean="0"/>
              <a:t>, </a:t>
            </a:r>
            <a:r>
              <a:rPr lang="en-US" sz="2400" dirty="0" smtClean="0"/>
              <a:t> (</a:t>
            </a:r>
            <a:r>
              <a:rPr lang="en-US" sz="2400" b="1" dirty="0" smtClean="0"/>
              <a:t>DGL</a:t>
            </a:r>
            <a:r>
              <a:rPr lang="en-US" sz="2400" dirty="0" smtClean="0"/>
              <a:t> – </a:t>
            </a:r>
            <a:r>
              <a:rPr lang="en-US" sz="2400" dirty="0" err="1" smtClean="0"/>
              <a:t>Deglycyrrhizinated</a:t>
            </a:r>
            <a:r>
              <a:rPr lang="en-US" sz="2400" dirty="0" smtClean="0"/>
              <a:t> Licorice) </a:t>
            </a:r>
            <a:r>
              <a:rPr lang="he-IL" sz="2400" dirty="0" smtClean="0"/>
              <a:t>צורה חדשה זו אינה גורמת לתופעות הלוואי</a:t>
            </a:r>
            <a:r>
              <a:rPr lang="he-IL" sz="2400" dirty="0"/>
              <a:t> </a:t>
            </a:r>
            <a:r>
              <a:rPr lang="he-IL" sz="2400" dirty="0" smtClean="0"/>
              <a:t>שכן היא מכילה עד 1% חומר פעיל.</a:t>
            </a:r>
          </a:p>
          <a:p>
            <a:pPr>
              <a:buNone/>
            </a:pPr>
            <a:endParaRPr lang="en-US" sz="2400" dirty="0" smtClean="0"/>
          </a:p>
          <a:p>
            <a:r>
              <a:rPr lang="he-IL" sz="2400" b="1" dirty="0" smtClean="0"/>
              <a:t>הריון והנקה:</a:t>
            </a:r>
            <a:r>
              <a:rPr lang="he-IL" sz="2400" dirty="0" smtClean="0"/>
              <a:t> הצמח לא מומלץ לשימוש.</a:t>
            </a:r>
            <a:endParaRPr lang="en-US" sz="2400" dirty="0" smtClean="0"/>
          </a:p>
          <a:p>
            <a:pPr>
              <a:buNone/>
            </a:pPr>
            <a:r>
              <a:rPr lang="he-IL" sz="2400" dirty="0" smtClean="0"/>
              <a:t/>
            </a:r>
            <a:br>
              <a:rPr lang="he-IL" sz="2400" dirty="0" smtClean="0"/>
            </a:br>
            <a:r>
              <a:rPr lang="he-IL" sz="2400" dirty="0" smtClean="0"/>
              <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25</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Autofit/>
          </a:bodyPr>
          <a:lstStyle/>
          <a:p>
            <a:r>
              <a:rPr lang="he-IL" sz="2000" b="1" dirty="0" smtClean="0"/>
              <a:t>איכויות</a:t>
            </a:r>
            <a:r>
              <a:rPr lang="he-IL" sz="2000" dirty="0" smtClean="0"/>
              <a:t/>
            </a:r>
            <a:br>
              <a:rPr lang="he-IL" sz="2000" dirty="0" smtClean="0"/>
            </a:br>
            <a:r>
              <a:rPr lang="he-IL" sz="2000" dirty="0" smtClean="0"/>
              <a:t>מתוק מאד, </a:t>
            </a:r>
            <a:r>
              <a:rPr lang="he-IL" sz="2000" dirty="0" err="1" smtClean="0"/>
              <a:t>ניטרלי</a:t>
            </a:r>
            <a:r>
              <a:rPr lang="he-IL" sz="2000" dirty="0" smtClean="0"/>
              <a:t>, מלחלח.</a:t>
            </a:r>
          </a:p>
          <a:p>
            <a:pPr>
              <a:buNone/>
            </a:pPr>
            <a:r>
              <a:rPr lang="he-IL" sz="2000" dirty="0" smtClean="0"/>
              <a:t/>
            </a:r>
            <a:br>
              <a:rPr lang="he-IL" sz="2000" dirty="0" smtClean="0"/>
            </a:br>
            <a:r>
              <a:rPr lang="he-IL" sz="2000" b="1" dirty="0" smtClean="0"/>
              <a:t>השפעה מסורתית</a:t>
            </a:r>
            <a:r>
              <a:rPr lang="he-IL" sz="2000" dirty="0" smtClean="0"/>
              <a:t/>
            </a:r>
            <a:br>
              <a:rPr lang="he-IL" sz="2000" dirty="0" smtClean="0"/>
            </a:br>
            <a:r>
              <a:rPr lang="he-IL" sz="2000" dirty="0" smtClean="0"/>
              <a:t>מעצים את </a:t>
            </a:r>
            <a:r>
              <a:rPr lang="he-IL" sz="2000" dirty="0" err="1" smtClean="0"/>
              <a:t>צ'י</a:t>
            </a:r>
            <a:r>
              <a:rPr lang="he-IL" sz="2000" dirty="0" smtClean="0"/>
              <a:t> הטחול והריאה:</a:t>
            </a:r>
            <a:br>
              <a:rPr lang="he-IL" sz="2000" dirty="0" smtClean="0"/>
            </a:br>
            <a:r>
              <a:rPr lang="he-IL" sz="2000" dirty="0" smtClean="0"/>
              <a:t>- חוסר </a:t>
            </a:r>
            <a:r>
              <a:rPr lang="he-IL" sz="2000" dirty="0" err="1" smtClean="0"/>
              <a:t>צ'י</a:t>
            </a:r>
            <a:r>
              <a:rPr lang="he-IL" sz="2000" dirty="0" smtClean="0"/>
              <a:t> הטחול: חולשה, חוסר תיאבון, ירידה במשקל.</a:t>
            </a:r>
            <a:br>
              <a:rPr lang="he-IL" sz="2000" dirty="0" smtClean="0"/>
            </a:br>
            <a:r>
              <a:rPr lang="he-IL" sz="2000" dirty="0" smtClean="0"/>
              <a:t>- חוסר </a:t>
            </a:r>
            <a:r>
              <a:rPr lang="he-IL" sz="2000" dirty="0" err="1" smtClean="0"/>
              <a:t>צ'י</a:t>
            </a:r>
            <a:r>
              <a:rPr lang="he-IL" sz="2000" dirty="0" smtClean="0"/>
              <a:t> הריאה: קוצר נשימה, חולשה חיסונית, הזעה ספונטנית.</a:t>
            </a:r>
            <a:br>
              <a:rPr lang="he-IL" sz="2000" dirty="0" smtClean="0"/>
            </a:br>
            <a:r>
              <a:rPr lang="he-IL" sz="2000" dirty="0" smtClean="0"/>
              <a:t>- תקיעות </a:t>
            </a:r>
            <a:r>
              <a:rPr lang="he-IL" sz="2000" dirty="0" err="1" smtClean="0"/>
              <a:t>צ'י</a:t>
            </a:r>
            <a:r>
              <a:rPr lang="he-IL" sz="2000" dirty="0" smtClean="0"/>
              <a:t> המעיים: הפרעות עיכול, כאבים עוויתיים של המעיים.</a:t>
            </a:r>
            <a:br>
              <a:rPr lang="he-IL" sz="2000" dirty="0" smtClean="0"/>
            </a:br>
            <a:r>
              <a:rPr lang="he-IL" sz="2000" dirty="0" smtClean="0"/>
              <a:t>- תקיעות </a:t>
            </a:r>
            <a:r>
              <a:rPr lang="he-IL" sz="2000" dirty="0" err="1" smtClean="0"/>
              <a:t>צ'י</a:t>
            </a:r>
            <a:r>
              <a:rPr lang="he-IL" sz="2000" dirty="0" smtClean="0"/>
              <a:t> הריאה: אסטמה, ברונכיטיס עוויתי.</a:t>
            </a:r>
            <a:br>
              <a:rPr lang="he-IL" sz="2000" dirty="0" smtClean="0"/>
            </a:br>
            <a:r>
              <a:rPr lang="he-IL" sz="2000" dirty="0" smtClean="0"/>
              <a:t/>
            </a:r>
            <a:br>
              <a:rPr lang="he-IL" sz="2000" dirty="0" smtClean="0"/>
            </a:br>
            <a:r>
              <a:rPr lang="he-IL" sz="2000" dirty="0" smtClean="0"/>
              <a:t>מזין יין, מלחלח, מכייח ומטפל בשיעול:</a:t>
            </a:r>
            <a:br>
              <a:rPr lang="he-IL" sz="2000" dirty="0" smtClean="0"/>
            </a:br>
            <a:r>
              <a:rPr lang="he-IL" sz="2000" dirty="0" smtClean="0"/>
              <a:t>- יובש בריאות: שיעול יבש, צימאון, צרידות, חום, יובש בפה, אף, גרון.</a:t>
            </a:r>
            <a:br>
              <a:rPr lang="he-IL" sz="2000" dirty="0" smtClean="0"/>
            </a:br>
            <a:r>
              <a:rPr lang="he-IL" sz="2000" dirty="0" smtClean="0"/>
              <a:t>- ליחה יבשה בריאות: קוצר נשימה, שיעול המלווה בכאב,ליחה צמיגה וצפצופים.</a:t>
            </a:r>
            <a:br>
              <a:rPr lang="he-IL" sz="2000" dirty="0" smtClean="0"/>
            </a:br>
            <a:r>
              <a:rPr lang="he-IL" sz="2000" dirty="0" smtClean="0"/>
              <a:t>- יובש וחום בקיבה: עודף חומציות בקיבה, דלקת הקיבה, כיבים.</a:t>
            </a:r>
            <a:br>
              <a:rPr lang="he-IL" sz="2000" dirty="0" smtClean="0"/>
            </a:br>
            <a:r>
              <a:rPr lang="he-IL" sz="2000" dirty="0" smtClean="0"/>
              <a:t/>
            </a:r>
            <a:br>
              <a:rPr lang="he-IL" sz="2000" dirty="0" smtClean="0"/>
            </a:br>
            <a:r>
              <a:rPr lang="he-IL" sz="2000" dirty="0" smtClean="0"/>
              <a:t>מסלק חום ורעילות:</a:t>
            </a:r>
            <a:br>
              <a:rPr lang="he-IL" sz="2000" dirty="0" smtClean="0"/>
            </a:br>
            <a:r>
              <a:rPr lang="he-IL" sz="2000" dirty="0" smtClean="0"/>
              <a:t>- זיהומים ויראליים וחיידקיים במערכת הנשימה, העיכול, הכבד, מערכת השתן והרבייה.</a:t>
            </a:r>
            <a:br>
              <a:rPr lang="he-IL" sz="2000" dirty="0" smtClean="0"/>
            </a:br>
            <a:r>
              <a:rPr lang="he-IL" sz="2000" dirty="0" smtClean="0"/>
              <a:t>- דלקות בפה, עיניים, דלקות מפרקים כרוניות, הרעלות מזון.</a:t>
            </a:r>
            <a:br>
              <a:rPr lang="he-IL" sz="2000" dirty="0" smtClean="0"/>
            </a:br>
            <a:r>
              <a:rPr lang="he-IL" sz="2000" dirty="0" smtClean="0"/>
              <a:t>- מחלות עור רעלניות: </a:t>
            </a:r>
            <a:r>
              <a:rPr lang="he-IL" sz="2000" dirty="0" err="1" smtClean="0"/>
              <a:t>דרמטיטיס</a:t>
            </a:r>
            <a:r>
              <a:rPr lang="he-IL" sz="2000" dirty="0" smtClean="0"/>
              <a:t>, אקזמה, סרפדת, פסוריאזיס.</a:t>
            </a:r>
            <a:br>
              <a:rPr lang="he-IL" sz="2000" dirty="0" smtClean="0"/>
            </a:br>
            <a:r>
              <a:rPr lang="he-IL" sz="2000" dirty="0" smtClean="0"/>
              <a:t/>
            </a:r>
            <a:br>
              <a:rPr lang="he-IL" sz="2000" dirty="0" smtClean="0"/>
            </a:br>
            <a:endParaRPr lang="he-IL" sz="2000" dirty="0" smtClean="0"/>
          </a:p>
          <a:p>
            <a:endParaRPr lang="he-IL" sz="20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26</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6048672"/>
          </a:xfrm>
        </p:spPr>
        <p:txBody>
          <a:bodyPr>
            <a:normAutofit fontScale="85000" lnSpcReduction="20000"/>
          </a:bodyPr>
          <a:lstStyle/>
          <a:p>
            <a:r>
              <a:rPr lang="he-IL" sz="3100" dirty="0" smtClean="0"/>
              <a:t>אופני שימוש ומינונים בשורש הצמח:</a:t>
            </a:r>
          </a:p>
          <a:p>
            <a:r>
              <a:rPr lang="he-IL" sz="2400" dirty="0" err="1" smtClean="0"/>
              <a:t>תשרית</a:t>
            </a:r>
            <a:r>
              <a:rPr lang="he-IL" sz="2400" dirty="0" smtClean="0"/>
              <a:t> (טינקטורה): 1:3, 7.5-15 מ"ל בחלוקה יומית. </a:t>
            </a:r>
          </a:p>
          <a:p>
            <a:r>
              <a:rPr lang="he-IL" sz="2400" dirty="0" smtClean="0"/>
              <a:t>1:1 3-5 מ"ל בחלוקה יומית.</a:t>
            </a:r>
            <a:r>
              <a:rPr lang="en-US" sz="2400" dirty="0" smtClean="0"/>
              <a:t/>
            </a:r>
            <a:br>
              <a:rPr lang="en-US" sz="2400" dirty="0" smtClean="0"/>
            </a:br>
            <a:r>
              <a:rPr lang="he-IL" sz="2400" dirty="0" smtClean="0"/>
              <a:t>כמוסה מרוכזת: 100-750 מ"ג בחלוקה יומית.</a:t>
            </a:r>
            <a:r>
              <a:rPr lang="en-US" sz="2400" dirty="0" smtClean="0"/>
              <a:t/>
            </a:r>
            <a:br>
              <a:rPr lang="en-US" sz="2400" dirty="0" smtClean="0"/>
            </a:br>
            <a:r>
              <a:rPr lang="he-IL" sz="2400" dirty="0" smtClean="0"/>
              <a:t>בישול: כפית לכוס מים, 3 פעמים ביום.</a:t>
            </a:r>
            <a:r>
              <a:rPr lang="en-US" sz="2400" dirty="0" smtClean="0"/>
              <a:t/>
            </a:r>
            <a:br>
              <a:rPr lang="en-US" sz="2400" dirty="0" smtClean="0"/>
            </a:br>
            <a:r>
              <a:rPr lang="he-IL" sz="2400" dirty="0" smtClean="0"/>
              <a:t>כחלק מפורמולה: 30%-5%.</a:t>
            </a:r>
            <a:endParaRPr lang="en-US" sz="2400" dirty="0" smtClean="0"/>
          </a:p>
          <a:p>
            <a:r>
              <a:rPr lang="he-IL" sz="2400" dirty="0" smtClean="0"/>
              <a:t>**הערה- מינון נמוך בפורמולה 5%-10% </a:t>
            </a:r>
            <a:r>
              <a:rPr lang="he-IL" sz="2400" dirty="0" err="1" smtClean="0"/>
              <a:t>בטינקטורה</a:t>
            </a:r>
            <a:r>
              <a:rPr lang="he-IL" sz="2400" dirty="0" smtClean="0"/>
              <a:t> או 30-50 גר' בכמוסות יתאים להגנה על ריריות הקיבה, "הדבקת הצמחים בפורמולה" ושיפור הטעם, אך לא יעשה עבודה רפואית ממשית. </a:t>
            </a:r>
            <a:endParaRPr lang="en-US" sz="2400" dirty="0" smtClean="0"/>
          </a:p>
          <a:p>
            <a:r>
              <a:rPr lang="he-IL" sz="2400" dirty="0" smtClean="0"/>
              <a:t>לטיפול בפתולוגיות שהוזכרו לעיל מומלץ להגיע למינון של15%-30% מסה"כ הפורמולה.</a:t>
            </a:r>
            <a:endParaRPr lang="en-US" sz="2400" dirty="0" smtClean="0"/>
          </a:p>
          <a:p>
            <a:endParaRPr lang="he-IL" sz="2800" dirty="0" smtClean="0"/>
          </a:p>
          <a:p>
            <a:pPr>
              <a:buNone/>
            </a:pPr>
            <a:endParaRPr lang="he-IL" sz="2600" dirty="0" smtClean="0"/>
          </a:p>
          <a:p>
            <a:r>
              <a:rPr lang="he-IL" sz="2600" dirty="0" smtClean="0"/>
              <a:t> מחקר: נגזרת אשר נמצאת בצמח</a:t>
            </a:r>
            <a:r>
              <a:rPr lang="en-US" sz="2600" dirty="0" err="1" smtClean="0"/>
              <a:t>Glycyrrhetinic</a:t>
            </a:r>
            <a:r>
              <a:rPr lang="en-US" sz="2600" dirty="0" smtClean="0"/>
              <a:t> Acid) </a:t>
            </a:r>
            <a:r>
              <a:rPr lang="he-IL" sz="2600" dirty="0" smtClean="0"/>
              <a:t>) נמצאה כבעלת פעילות </a:t>
            </a:r>
            <a:r>
              <a:rPr lang="he-IL" sz="2600" b="1" dirty="0" smtClean="0"/>
              <a:t>מכייחת, נוגדת-דלקת ואנטי-אלרגית</a:t>
            </a:r>
            <a:r>
              <a:rPr lang="he-IL" sz="2600" dirty="0" smtClean="0"/>
              <a:t> - עובדה העוזרת להסביר את השפעתו החיובית של הצמח על חולי אסטמה.</a:t>
            </a:r>
            <a:r>
              <a:rPr lang="he-IL" sz="2600" baseline="-25000" dirty="0" smtClean="0"/>
              <a:t>1</a:t>
            </a:r>
            <a:r>
              <a:rPr lang="he-IL" sz="2600" dirty="0" smtClean="0"/>
              <a:t> לחומר זה, שמבנהו הכימי דומה מאד למבנה הקורטיזון, מיוחסת גם פעילות נוגדת-כיבים </a:t>
            </a:r>
            <a:r>
              <a:rPr lang="he-IL" sz="1400" dirty="0" smtClean="0"/>
              <a:t>2</a:t>
            </a:r>
            <a:r>
              <a:rPr lang="he-IL" sz="2600" dirty="0" smtClean="0"/>
              <a:t>.</a:t>
            </a:r>
            <a:r>
              <a:rPr lang="he-IL" sz="2600" baseline="-25000" dirty="0" smtClean="0"/>
              <a:t>.</a:t>
            </a:r>
            <a:r>
              <a:rPr lang="he-IL" sz="2600" dirty="0" smtClean="0"/>
              <a:t> </a:t>
            </a:r>
            <a:br>
              <a:rPr lang="he-IL" sz="2600" dirty="0" smtClean="0"/>
            </a:br>
            <a:r>
              <a:rPr lang="he-IL" sz="2600" dirty="0" smtClean="0"/>
              <a:t/>
            </a:r>
            <a:br>
              <a:rPr lang="he-IL" sz="2600" dirty="0" smtClean="0"/>
            </a:br>
            <a:r>
              <a:rPr lang="en-US" sz="2600" dirty="0" smtClean="0"/>
              <a:t> 1. J. Pharm. Sci. 1985;74(1):79.</a:t>
            </a:r>
            <a:br>
              <a:rPr lang="en-US" sz="2600" dirty="0" smtClean="0"/>
            </a:br>
            <a:r>
              <a:rPr lang="en-US" sz="2600" dirty="0" smtClean="0"/>
              <a:t>2. Weiss, R.F. : Herbal Medicine (1988) p. 59-61.</a:t>
            </a:r>
            <a:br>
              <a:rPr lang="en-US" sz="2600" dirty="0" smtClean="0"/>
            </a:br>
            <a:endParaRPr lang="he-IL" sz="2600" dirty="0"/>
          </a:p>
        </p:txBody>
      </p:sp>
      <p:pic>
        <p:nvPicPr>
          <p:cNvPr id="1026" name="Picture 2" descr="C:\Users\Levy\Pictures\לימודים\imagesCA6JUM0A.jpg"/>
          <p:cNvPicPr>
            <a:picLocks noChangeAspect="1" noChangeArrowheads="1"/>
          </p:cNvPicPr>
          <p:nvPr/>
        </p:nvPicPr>
        <p:blipFill>
          <a:blip r:embed="rId2" cstate="print"/>
          <a:srcRect/>
          <a:stretch>
            <a:fillRect/>
          </a:stretch>
        </p:blipFill>
        <p:spPr bwMode="auto">
          <a:xfrm>
            <a:off x="35496" y="5343212"/>
            <a:ext cx="1440160" cy="1470163"/>
          </a:xfrm>
          <a:prstGeom prst="rect">
            <a:avLst/>
          </a:prstGeom>
          <a:noFill/>
        </p:spPr>
      </p:pic>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27</a:t>
            </a:fld>
            <a:endParaRPr lang="he-IL"/>
          </a:p>
        </p:txBody>
      </p:sp>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34888" y="917848"/>
            <a:ext cx="8229600" cy="1143000"/>
          </a:xfrm>
        </p:spPr>
        <p:txBody>
          <a:bodyPr>
            <a:noAutofit/>
          </a:bodyPr>
          <a:lstStyle/>
          <a:p>
            <a:r>
              <a:rPr lang="he-IL" sz="3200" b="1" dirty="0" smtClean="0">
                <a:solidFill>
                  <a:srgbClr val="C09200"/>
                </a:solidFill>
              </a:rPr>
              <a:t>שם בוטני:   </a:t>
            </a:r>
            <a:r>
              <a:rPr lang="en-US" sz="3200" b="1" dirty="0" err="1" smtClean="0">
                <a:solidFill>
                  <a:srgbClr val="C09200"/>
                </a:solidFill>
              </a:rPr>
              <a:t>Inula</a:t>
            </a:r>
            <a:r>
              <a:rPr lang="en-US" sz="3200" b="1" dirty="0" smtClean="0">
                <a:solidFill>
                  <a:srgbClr val="C09200"/>
                </a:solidFill>
              </a:rPr>
              <a:t> </a:t>
            </a:r>
            <a:r>
              <a:rPr lang="en-US" sz="3200" b="1" dirty="0" err="1" smtClean="0">
                <a:solidFill>
                  <a:srgbClr val="C09200"/>
                </a:solidFill>
              </a:rPr>
              <a:t>helenium</a:t>
            </a:r>
            <a:r>
              <a:rPr lang="en-US" sz="3200" dirty="0" smtClean="0">
                <a:solidFill>
                  <a:srgbClr val="C09200"/>
                </a:solidFill>
              </a:rPr>
              <a:t/>
            </a:r>
            <a:br>
              <a:rPr lang="en-US" sz="3200" dirty="0" smtClean="0">
                <a:solidFill>
                  <a:srgbClr val="C09200"/>
                </a:solidFill>
              </a:rPr>
            </a:br>
            <a:r>
              <a:rPr lang="he-IL" sz="3200" b="1" dirty="0" smtClean="0">
                <a:solidFill>
                  <a:srgbClr val="C09200"/>
                </a:solidFill>
              </a:rPr>
              <a:t>שם לועזי: </a:t>
            </a:r>
            <a:r>
              <a:rPr lang="en-US" sz="3200" b="1" dirty="0" smtClean="0">
                <a:solidFill>
                  <a:srgbClr val="C09200"/>
                </a:solidFill>
              </a:rPr>
              <a:t>Elecampane root</a:t>
            </a:r>
            <a:r>
              <a:rPr lang="en-US" sz="3200" dirty="0" smtClean="0">
                <a:solidFill>
                  <a:srgbClr val="C09200"/>
                </a:solidFill>
              </a:rPr>
              <a:t/>
            </a:r>
            <a:br>
              <a:rPr lang="en-US" sz="3200" dirty="0" smtClean="0">
                <a:solidFill>
                  <a:srgbClr val="C09200"/>
                </a:solidFill>
              </a:rPr>
            </a:br>
            <a:r>
              <a:rPr lang="he-IL" sz="3200" b="1" dirty="0" smtClean="0">
                <a:solidFill>
                  <a:srgbClr val="C09200"/>
                </a:solidFill>
              </a:rPr>
              <a:t>שם עממי : טיון השמש</a:t>
            </a:r>
            <a:r>
              <a:rPr lang="en-US" sz="3200" dirty="0" smtClean="0">
                <a:solidFill>
                  <a:srgbClr val="C09200"/>
                </a:solidFill>
              </a:rPr>
              <a:t/>
            </a:r>
            <a:br>
              <a:rPr lang="en-US" sz="3200" dirty="0" smtClean="0">
                <a:solidFill>
                  <a:srgbClr val="C09200"/>
                </a:solidFill>
              </a:rPr>
            </a:br>
            <a:r>
              <a:rPr lang="he-IL" sz="3200" b="1" dirty="0" smtClean="0">
                <a:solidFill>
                  <a:srgbClr val="C09200"/>
                </a:solidFill>
              </a:rPr>
              <a:t>משפחה: מורכבים</a:t>
            </a:r>
            <a:r>
              <a:rPr lang="en-US" sz="3200" dirty="0" smtClean="0">
                <a:solidFill>
                  <a:srgbClr val="C09200"/>
                </a:solidFill>
              </a:rPr>
              <a:t/>
            </a:r>
            <a:br>
              <a:rPr lang="en-US" sz="3200" dirty="0" smtClean="0">
                <a:solidFill>
                  <a:srgbClr val="C09200"/>
                </a:solidFill>
              </a:rPr>
            </a:br>
            <a:endParaRPr lang="he-IL" sz="3200" dirty="0">
              <a:solidFill>
                <a:srgbClr val="C09200"/>
              </a:solidFill>
            </a:endParaRPr>
          </a:p>
        </p:txBody>
      </p:sp>
      <p:sp>
        <p:nvSpPr>
          <p:cNvPr id="3" name="מציין מיקום תוכן 2"/>
          <p:cNvSpPr>
            <a:spLocks noGrp="1"/>
          </p:cNvSpPr>
          <p:nvPr>
            <p:ph idx="1"/>
          </p:nvPr>
        </p:nvSpPr>
        <p:spPr>
          <a:xfrm>
            <a:off x="457200" y="2348880"/>
            <a:ext cx="8229600" cy="4320480"/>
          </a:xfrm>
        </p:spPr>
        <p:txBody>
          <a:bodyPr>
            <a:normAutofit fontScale="85000" lnSpcReduction="10000"/>
          </a:bodyPr>
          <a:lstStyle/>
          <a:p>
            <a:r>
              <a:rPr lang="he-IL" b="1" dirty="0" smtClean="0"/>
              <a:t>פעילות הצמח:</a:t>
            </a:r>
            <a:endParaRPr lang="en-US" b="1" dirty="0" smtClean="0"/>
          </a:p>
          <a:p>
            <a:pPr lvl="0"/>
            <a:r>
              <a:rPr lang="he-IL" dirty="0" smtClean="0"/>
              <a:t>מחזק מערכת הנשימה – ניתן ומומלץ לקחת לפרק זמן רצוף של מס' חודשים. ניתן לטיפול בזמן המחלה וכן למניעה של מחלות חורף עם דגש על מע' הנשימה התחתונה. </a:t>
            </a:r>
            <a:endParaRPr lang="en-US" dirty="0" smtClean="0"/>
          </a:p>
          <a:p>
            <a:pPr lvl="0"/>
            <a:r>
              <a:rPr lang="he-IL" dirty="0" smtClean="0"/>
              <a:t>מפחית ומסלק ליחה עודפת מהריאות והסמפונות – ברונכיטיס, דלקת ריאות. </a:t>
            </a:r>
            <a:endParaRPr lang="en-US" dirty="0" smtClean="0"/>
          </a:p>
          <a:p>
            <a:pPr lvl="0"/>
            <a:r>
              <a:rPr lang="he-IL" dirty="0" smtClean="0"/>
              <a:t>מכייח </a:t>
            </a:r>
            <a:r>
              <a:rPr lang="he-IL" dirty="0" err="1" smtClean="0"/>
              <a:t>ארומתי</a:t>
            </a:r>
            <a:r>
              <a:rPr lang="he-IL" dirty="0" smtClean="0"/>
              <a:t> – מחטא דרכי נשימה, לשיעול ליחתי ו/או צמיגי. </a:t>
            </a:r>
            <a:endParaRPr lang="en-US" dirty="0" smtClean="0"/>
          </a:p>
          <a:p>
            <a:pPr lvl="0"/>
            <a:r>
              <a:rPr lang="he-IL" dirty="0" smtClean="0"/>
              <a:t>מייבש לחות </a:t>
            </a:r>
            <a:r>
              <a:rPr lang="he-IL" dirty="0" err="1" smtClean="0"/>
              <a:t>במע</a:t>
            </a:r>
            <a:r>
              <a:rPr lang="he-IL" dirty="0" smtClean="0"/>
              <a:t>' העיכול – לטיפול ביציאות רכות ומרובות.</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28</a:t>
            </a:fld>
            <a:endParaRPr lang="he-IL"/>
          </a:p>
        </p:txBody>
      </p:sp>
      <p:pic>
        <p:nvPicPr>
          <p:cNvPr id="1026" name="Picture 2" descr="C:\Users\Levy\Pictures\לימודים\pic1x65x335T125.jpg"/>
          <p:cNvPicPr>
            <a:picLocks noChangeAspect="1" noChangeArrowheads="1"/>
          </p:cNvPicPr>
          <p:nvPr/>
        </p:nvPicPr>
        <p:blipFill>
          <a:blip r:embed="rId2" cstate="print"/>
          <a:srcRect/>
          <a:stretch>
            <a:fillRect/>
          </a:stretch>
        </p:blipFill>
        <p:spPr bwMode="auto">
          <a:xfrm>
            <a:off x="0" y="0"/>
            <a:ext cx="2267744" cy="272858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62500" lnSpcReduction="20000"/>
          </a:bodyPr>
          <a:lstStyle/>
          <a:p>
            <a:r>
              <a:rPr lang="he-IL" dirty="0" smtClean="0"/>
              <a:t>לא ידוע על תופעות לוואי חריפות. יחד עם זאת דווח בעבר על מס' מקרים בודדים של </a:t>
            </a:r>
            <a:r>
              <a:rPr lang="he-IL" dirty="0" smtClean="0"/>
              <a:t>אלרגיה לצמח כנראה עקב שייכותו למשפחת המורכבים.</a:t>
            </a:r>
            <a:endParaRPr lang="he-IL" dirty="0" smtClean="0"/>
          </a:p>
          <a:p>
            <a:r>
              <a:rPr lang="he-IL" b="1" dirty="0" smtClean="0"/>
              <a:t>איכויות</a:t>
            </a:r>
            <a:r>
              <a:rPr lang="he-IL" dirty="0" smtClean="0"/>
              <a:t/>
            </a:r>
            <a:br>
              <a:rPr lang="he-IL" dirty="0" smtClean="0"/>
            </a:br>
            <a:r>
              <a:rPr lang="he-IL" dirty="0" smtClean="0"/>
              <a:t>מריר, מעט פיקנטי, חמים ומייבש</a:t>
            </a:r>
            <a:br>
              <a:rPr lang="he-IL" dirty="0" smtClean="0"/>
            </a:br>
            <a:r>
              <a:rPr lang="he-IL" dirty="0" smtClean="0"/>
              <a:t/>
            </a:r>
            <a:br>
              <a:rPr lang="he-IL" dirty="0" smtClean="0"/>
            </a:br>
            <a:r>
              <a:rPr lang="he-IL" b="1" dirty="0" smtClean="0"/>
              <a:t>סינדרומים</a:t>
            </a:r>
            <a:r>
              <a:rPr lang="he-IL" dirty="0" smtClean="0"/>
              <a:t/>
            </a:r>
            <a:br>
              <a:rPr lang="he-IL" dirty="0" smtClean="0"/>
            </a:br>
            <a:r>
              <a:rPr lang="he-IL" dirty="0" smtClean="0"/>
              <a:t>מעצים את צ'י הטחול, הריאה והלב:</a:t>
            </a:r>
            <a:br>
              <a:rPr lang="he-IL" dirty="0" smtClean="0"/>
            </a:br>
            <a:r>
              <a:rPr lang="he-IL" dirty="0" smtClean="0"/>
              <a:t>- חוסר צ'י הטחול: חוסר תיאבון, עייפות, יציאות רכות.</a:t>
            </a:r>
            <a:br>
              <a:rPr lang="he-IL" dirty="0" smtClean="0"/>
            </a:br>
            <a:r>
              <a:rPr lang="he-IL" dirty="0" smtClean="0"/>
              <a:t>- חוסר </a:t>
            </a:r>
            <a:r>
              <a:rPr lang="he-IL" dirty="0" err="1" smtClean="0"/>
              <a:t>צ'י</a:t>
            </a:r>
            <a:r>
              <a:rPr lang="he-IL" dirty="0" smtClean="0"/>
              <a:t> הריאות: קוצר נשימה, שיעול, התקררויות תכופות, חולשה חיסונית.</a:t>
            </a:r>
            <a:br>
              <a:rPr lang="he-IL" dirty="0" smtClean="0"/>
            </a:br>
            <a:r>
              <a:rPr lang="he-IL" dirty="0" smtClean="0"/>
              <a:t>- חוסר </a:t>
            </a:r>
            <a:r>
              <a:rPr lang="he-IL" dirty="0" err="1" smtClean="0"/>
              <a:t>צ'י</a:t>
            </a:r>
            <a:r>
              <a:rPr lang="he-IL" dirty="0" smtClean="0"/>
              <a:t> הלב: דפיקות לב המוחמרות במאמץ, לחץ דם נמוך.</a:t>
            </a:r>
            <a:br>
              <a:rPr lang="he-IL" dirty="0" smtClean="0"/>
            </a:br>
            <a:r>
              <a:rPr lang="he-IL" dirty="0" smtClean="0"/>
              <a:t/>
            </a:r>
            <a:br>
              <a:rPr lang="he-IL" dirty="0" smtClean="0"/>
            </a:br>
            <a:r>
              <a:rPr lang="he-IL" dirty="0" smtClean="0"/>
              <a:t>מייבש ומסלק לחות:</a:t>
            </a:r>
            <a:br>
              <a:rPr lang="he-IL" dirty="0" smtClean="0"/>
            </a:br>
            <a:r>
              <a:rPr lang="he-IL" dirty="0" smtClean="0"/>
              <a:t>- מסלק לחות מהטחול: הפרעות עיכול, נפיחות, יציאות רכות.</a:t>
            </a:r>
            <a:br>
              <a:rPr lang="he-IL" dirty="0" smtClean="0"/>
            </a:br>
            <a:r>
              <a:rPr lang="he-IL" dirty="0" smtClean="0"/>
              <a:t>- לחות קרה במחמם תחתון: הפרשות וגינאליות לבנות, שתן עכור.</a:t>
            </a:r>
            <a:br>
              <a:rPr lang="he-IL" dirty="0" smtClean="0"/>
            </a:br>
            <a:r>
              <a:rPr lang="he-IL" dirty="0" smtClean="0"/>
              <a:t/>
            </a:r>
            <a:br>
              <a:rPr lang="he-IL" dirty="0" smtClean="0"/>
            </a:br>
            <a:r>
              <a:rPr lang="he-IL" dirty="0" smtClean="0"/>
              <a:t>מכייח, מסלק ליחה ומקל על שיעול, מזין את יין הריאות:</a:t>
            </a:r>
            <a:br>
              <a:rPr lang="he-IL" dirty="0" smtClean="0"/>
            </a:br>
            <a:r>
              <a:rPr lang="he-IL" dirty="0" smtClean="0"/>
              <a:t>- ליחת קור בריאות: שיעול עם כיח לבן, ברונכיטיס כרוני.</a:t>
            </a:r>
            <a:br>
              <a:rPr lang="he-IL" dirty="0" smtClean="0"/>
            </a:br>
            <a:r>
              <a:rPr lang="he-IL" dirty="0" smtClean="0"/>
              <a:t>- חוסר יין בריאות: הזעות לילה, שיעול יבש ומגורה.</a:t>
            </a:r>
            <a:br>
              <a:rPr lang="he-IL" dirty="0" smtClean="0"/>
            </a:br>
            <a:r>
              <a:rPr lang="he-IL" dirty="0" smtClean="0"/>
              <a:t/>
            </a:r>
            <a:br>
              <a:rPr lang="he-IL" dirty="0" smtClean="0"/>
            </a:br>
            <a:r>
              <a:rPr lang="he-IL" dirty="0" smtClean="0"/>
              <a:t>מניע </a:t>
            </a:r>
            <a:r>
              <a:rPr lang="he-IL" dirty="0" err="1" smtClean="0"/>
              <a:t>צ'י</a:t>
            </a:r>
            <a:r>
              <a:rPr lang="he-IL" dirty="0" smtClean="0"/>
              <a:t> הרחם,מקדם את המחזור:</a:t>
            </a:r>
            <a:br>
              <a:rPr lang="he-IL" dirty="0" smtClean="0"/>
            </a:br>
            <a:r>
              <a:rPr lang="he-IL" dirty="0" smtClean="0"/>
              <a:t>- תקיעות </a:t>
            </a:r>
            <a:r>
              <a:rPr lang="he-IL" dirty="0" err="1" smtClean="0"/>
              <a:t>צ'י</a:t>
            </a:r>
            <a:r>
              <a:rPr lang="he-IL" dirty="0" smtClean="0"/>
              <a:t> ברחם: וסת מאחר, וסת מועט עם קרישים, כאבי מחזור, תסמונת קדם וסתית.</a:t>
            </a: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29</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85000" lnSpcReduction="20000"/>
          </a:bodyPr>
          <a:lstStyle/>
          <a:p>
            <a:r>
              <a:rPr lang="he-IL" dirty="0" smtClean="0"/>
              <a:t>חלק בשימוש: שורש</a:t>
            </a:r>
          </a:p>
          <a:p>
            <a:r>
              <a:rPr lang="he-IL" dirty="0" smtClean="0"/>
              <a:t>אופני שימוש ומינונים:</a:t>
            </a:r>
          </a:p>
          <a:p>
            <a:pPr>
              <a:buNone/>
            </a:pPr>
            <a:r>
              <a:rPr lang="he-IL" dirty="0" smtClean="0"/>
              <a:t>   </a:t>
            </a:r>
            <a:r>
              <a:rPr lang="he-IL" dirty="0"/>
              <a:t>תמצית נוזלית: 1:3, 45% אלכוהול</a:t>
            </a:r>
            <a:r>
              <a:rPr lang="he-IL" dirty="0" smtClean="0"/>
              <a:t>,</a:t>
            </a:r>
          </a:p>
          <a:p>
            <a:pPr>
              <a:buNone/>
            </a:pPr>
            <a:r>
              <a:rPr lang="he-IL" dirty="0"/>
              <a:t> </a:t>
            </a:r>
            <a:r>
              <a:rPr lang="he-IL" dirty="0" smtClean="0"/>
              <a:t>  </a:t>
            </a:r>
            <a:r>
              <a:rPr lang="he-IL" dirty="0"/>
              <a:t>7.5-5 מ"ל בוקר וערב.</a:t>
            </a:r>
            <a:br>
              <a:rPr lang="he-IL" dirty="0"/>
            </a:br>
            <a:r>
              <a:rPr lang="he-IL" dirty="0"/>
              <a:t>תמצית יבשה: 5:1 300-500 מ"ג בוקר וערב.</a:t>
            </a:r>
            <a:br>
              <a:rPr lang="he-IL" dirty="0"/>
            </a:br>
            <a:r>
              <a:rPr lang="he-IL" dirty="0"/>
              <a:t>בישול: 10 גרם שורש לחצי ליטר מים.</a:t>
            </a:r>
            <a:br>
              <a:rPr lang="he-IL" dirty="0"/>
            </a:br>
            <a:r>
              <a:rPr lang="he-IL" dirty="0"/>
              <a:t>כחלק מפורמולה: 30%-25%.</a:t>
            </a:r>
            <a:br>
              <a:rPr lang="he-IL" dirty="0"/>
            </a:br>
            <a:r>
              <a:rPr lang="he-IL" dirty="0"/>
              <a:t>• ילד חצי המינון ממבוגר.</a:t>
            </a:r>
            <a:endParaRPr lang="he-IL" dirty="0" smtClean="0"/>
          </a:p>
          <a:p>
            <a:pPr>
              <a:buNone/>
            </a:pPr>
            <a:r>
              <a:rPr lang="he-IL" dirty="0" smtClean="0"/>
              <a:t>*מחקר פולני (2005) מצא כי מרכיב עיקרי משורשי הצמח, -</a:t>
            </a:r>
            <a:r>
              <a:rPr lang="en-US" dirty="0" smtClean="0"/>
              <a:t>Isobutyryloxy-8,9-epoxythymol </a:t>
            </a:r>
            <a:r>
              <a:rPr lang="en-US" dirty="0" err="1" smtClean="0"/>
              <a:t>isobutyrate</a:t>
            </a:r>
            <a:r>
              <a:rPr lang="en-US" dirty="0" smtClean="0"/>
              <a:t>, </a:t>
            </a:r>
            <a:r>
              <a:rPr lang="he-IL" dirty="0" smtClean="0"/>
              <a:t> הינו בעל </a:t>
            </a:r>
            <a:r>
              <a:rPr lang="he-IL" b="1" dirty="0" smtClean="0"/>
              <a:t>פעילות אנטי-</a:t>
            </a:r>
            <a:r>
              <a:rPr lang="he-IL" b="1" dirty="0" err="1" smtClean="0"/>
              <a:t>מיקרוביאלית</a:t>
            </a:r>
            <a:r>
              <a:rPr lang="he-IL" b="1" dirty="0" smtClean="0"/>
              <a:t> </a:t>
            </a:r>
            <a:r>
              <a:rPr lang="he-IL" dirty="0" smtClean="0"/>
              <a:t>כנגד </a:t>
            </a:r>
            <a:r>
              <a:rPr lang="en-US" dirty="0" smtClean="0"/>
              <a:t>Staphylococcus </a:t>
            </a:r>
            <a:r>
              <a:rPr lang="en-US" dirty="0" err="1" smtClean="0"/>
              <a:t>aureus</a:t>
            </a:r>
            <a:r>
              <a:rPr lang="en-US" dirty="0" smtClean="0"/>
              <a:t>, </a:t>
            </a:r>
            <a:r>
              <a:rPr lang="en-US" dirty="0" err="1" smtClean="0"/>
              <a:t>Enterococcus</a:t>
            </a:r>
            <a:r>
              <a:rPr lang="en-US" dirty="0" smtClean="0"/>
              <a:t> </a:t>
            </a:r>
            <a:r>
              <a:rPr lang="en-US" dirty="0" err="1" smtClean="0"/>
              <a:t>faecalis</a:t>
            </a:r>
            <a:r>
              <a:rPr lang="en-US" dirty="0" smtClean="0"/>
              <a:t>, </a:t>
            </a:r>
            <a:r>
              <a:rPr lang="en-US" dirty="0" err="1" smtClean="0"/>
              <a:t>Escherischia</a:t>
            </a:r>
            <a:r>
              <a:rPr lang="en-US" dirty="0" smtClean="0"/>
              <a:t> coli, Pseudomonas </a:t>
            </a:r>
            <a:r>
              <a:rPr lang="en-US" dirty="0" err="1" smtClean="0"/>
              <a:t>aeruginosa</a:t>
            </a:r>
            <a:r>
              <a:rPr lang="en-US" dirty="0" smtClean="0"/>
              <a:t> </a:t>
            </a:r>
            <a:r>
              <a:rPr lang="he-IL" dirty="0" smtClean="0"/>
              <a:t>ו- </a:t>
            </a:r>
            <a:r>
              <a:rPr lang="en-US" dirty="0" smtClean="0"/>
              <a:t>Candida albicans.</a:t>
            </a:r>
            <a:r>
              <a:rPr lang="en-US" baseline="-25000" dirty="0" smtClean="0"/>
              <a:t>3</a:t>
            </a:r>
            <a:endParaRPr lang="en-US" dirty="0" smtClean="0"/>
          </a:p>
          <a:p>
            <a:pPr algn="l">
              <a:buNone/>
            </a:pPr>
            <a:r>
              <a:rPr lang="he-IL" dirty="0" smtClean="0"/>
              <a:t/>
            </a:r>
            <a:br>
              <a:rPr lang="he-IL" dirty="0" smtClean="0"/>
            </a:br>
            <a:r>
              <a:rPr lang="en-US" dirty="0" err="1" smtClean="0"/>
              <a:t>Fitoterapia</a:t>
            </a:r>
            <a:r>
              <a:rPr lang="en-US" dirty="0" smtClean="0"/>
              <a:t>. 2005 Dec;76(7-8):687-90</a:t>
            </a: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30</a:t>
            </a:fld>
            <a:endParaRPr lang="he-IL"/>
          </a:p>
        </p:txBody>
      </p:sp>
      <p:pic>
        <p:nvPicPr>
          <p:cNvPr id="3074" name="Picture 2" descr="Inula helen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55088" cy="18448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31640" y="626367"/>
            <a:ext cx="8229600" cy="1143000"/>
          </a:xfrm>
        </p:spPr>
        <p:txBody>
          <a:bodyPr>
            <a:noAutofit/>
          </a:bodyPr>
          <a:lstStyle/>
          <a:p>
            <a:r>
              <a:rPr lang="he-IL" sz="3200" b="1" dirty="0" smtClean="0">
                <a:solidFill>
                  <a:schemeClr val="accent5">
                    <a:lumMod val="75000"/>
                  </a:schemeClr>
                </a:solidFill>
              </a:rPr>
              <a:t>שם בוטני:   </a:t>
            </a:r>
            <a:r>
              <a:rPr lang="en-US" sz="3200" b="1" dirty="0" smtClean="0">
                <a:solidFill>
                  <a:schemeClr val="accent5">
                    <a:lumMod val="75000"/>
                  </a:schemeClr>
                </a:solidFill>
              </a:rPr>
              <a:t>Thymus </a:t>
            </a:r>
            <a:r>
              <a:rPr lang="en-US" sz="3200" b="1" dirty="0" err="1" smtClean="0">
                <a:solidFill>
                  <a:schemeClr val="accent5">
                    <a:lumMod val="75000"/>
                  </a:schemeClr>
                </a:solidFill>
              </a:rPr>
              <a:t>vulgaris</a:t>
            </a:r>
            <a:r>
              <a:rPr lang="en-US" sz="3200" dirty="0" smtClean="0">
                <a:solidFill>
                  <a:schemeClr val="accent5">
                    <a:lumMod val="75000"/>
                  </a:schemeClr>
                </a:solidFill>
              </a:rPr>
              <a:t/>
            </a:r>
            <a:br>
              <a:rPr lang="en-US" sz="3200" dirty="0" smtClean="0">
                <a:solidFill>
                  <a:schemeClr val="accent5">
                    <a:lumMod val="75000"/>
                  </a:schemeClr>
                </a:solidFill>
              </a:rPr>
            </a:br>
            <a:r>
              <a:rPr lang="he-IL" sz="3200" b="1" dirty="0" smtClean="0">
                <a:solidFill>
                  <a:schemeClr val="accent5">
                    <a:lumMod val="75000"/>
                  </a:schemeClr>
                </a:solidFill>
              </a:rPr>
              <a:t>שם לועזי: </a:t>
            </a:r>
            <a:r>
              <a:rPr lang="en-US" sz="3200" b="1" dirty="0" smtClean="0">
                <a:solidFill>
                  <a:schemeClr val="accent5">
                    <a:lumMod val="75000"/>
                  </a:schemeClr>
                </a:solidFill>
              </a:rPr>
              <a:t>Thyme</a:t>
            </a:r>
            <a:r>
              <a:rPr lang="en-US" sz="3200" dirty="0" smtClean="0">
                <a:solidFill>
                  <a:schemeClr val="accent5">
                    <a:lumMod val="75000"/>
                  </a:schemeClr>
                </a:solidFill>
              </a:rPr>
              <a:t/>
            </a:r>
            <a:br>
              <a:rPr lang="en-US" sz="3200" dirty="0" smtClean="0">
                <a:solidFill>
                  <a:schemeClr val="accent5">
                    <a:lumMod val="75000"/>
                  </a:schemeClr>
                </a:solidFill>
              </a:rPr>
            </a:br>
            <a:r>
              <a:rPr lang="he-IL" sz="3200" b="1" dirty="0" smtClean="0">
                <a:solidFill>
                  <a:schemeClr val="accent5">
                    <a:lumMod val="75000"/>
                  </a:schemeClr>
                </a:solidFill>
              </a:rPr>
              <a:t>שם עממי : בת קורנית מצויה</a:t>
            </a:r>
            <a:r>
              <a:rPr lang="en-US" sz="3200" dirty="0" smtClean="0">
                <a:solidFill>
                  <a:schemeClr val="accent5">
                    <a:lumMod val="75000"/>
                  </a:schemeClr>
                </a:solidFill>
              </a:rPr>
              <a:t/>
            </a:r>
            <a:br>
              <a:rPr lang="en-US" sz="3200" dirty="0" smtClean="0">
                <a:solidFill>
                  <a:schemeClr val="accent5">
                    <a:lumMod val="75000"/>
                  </a:schemeClr>
                </a:solidFill>
              </a:rPr>
            </a:br>
            <a:r>
              <a:rPr lang="he-IL" sz="3200" b="1" dirty="0" smtClean="0">
                <a:solidFill>
                  <a:schemeClr val="accent5">
                    <a:lumMod val="75000"/>
                  </a:schemeClr>
                </a:solidFill>
              </a:rPr>
              <a:t>משפחה: שפתניים</a:t>
            </a:r>
            <a:r>
              <a:rPr lang="en-US" sz="3200" dirty="0" smtClean="0">
                <a:solidFill>
                  <a:schemeClr val="accent5">
                    <a:lumMod val="75000"/>
                  </a:schemeClr>
                </a:solidFill>
              </a:rPr>
              <a:t/>
            </a:r>
            <a:br>
              <a:rPr lang="en-US" sz="3200" dirty="0" smtClean="0">
                <a:solidFill>
                  <a:schemeClr val="accent5">
                    <a:lumMod val="75000"/>
                  </a:schemeClr>
                </a:solidFill>
              </a:rPr>
            </a:br>
            <a:endParaRPr lang="he-IL" sz="3200" dirty="0">
              <a:solidFill>
                <a:schemeClr val="accent5">
                  <a:lumMod val="75000"/>
                </a:schemeClr>
              </a:solidFill>
            </a:endParaRPr>
          </a:p>
        </p:txBody>
      </p:sp>
      <p:sp>
        <p:nvSpPr>
          <p:cNvPr id="3" name="מציין מיקום תוכן 2"/>
          <p:cNvSpPr>
            <a:spLocks noGrp="1"/>
          </p:cNvSpPr>
          <p:nvPr>
            <p:ph idx="1"/>
          </p:nvPr>
        </p:nvSpPr>
        <p:spPr>
          <a:xfrm>
            <a:off x="0" y="1927373"/>
            <a:ext cx="9144000" cy="4930627"/>
          </a:xfrm>
        </p:spPr>
        <p:txBody>
          <a:bodyPr>
            <a:normAutofit fontScale="70000" lnSpcReduction="20000"/>
          </a:bodyPr>
          <a:lstStyle/>
          <a:p>
            <a:r>
              <a:rPr lang="he-IL" dirty="0" smtClean="0"/>
              <a:t>הצמח, ממשפחת השפתניים, מוצאו באזורי מערב הים התיכון ודרום אירופה.</a:t>
            </a:r>
          </a:p>
          <a:p>
            <a:r>
              <a:rPr lang="he-IL" dirty="0" smtClean="0"/>
              <a:t>בת קורנית נחשבת לאחד מצמחי המרפא החשובים והעתיקים ביותר שבשימוש, מתועדים שימוש בצמח לצרכים רפואיים כבר במצרים העתיקה ואילו שניים מאבות הרפואה, </a:t>
            </a:r>
            <a:r>
              <a:rPr lang="he-IL" dirty="0" err="1" smtClean="0"/>
              <a:t>דיוסקורידס</a:t>
            </a:r>
            <a:r>
              <a:rPr lang="he-IL" dirty="0" smtClean="0"/>
              <a:t> </a:t>
            </a:r>
            <a:r>
              <a:rPr lang="he-IL" dirty="0" err="1" smtClean="0"/>
              <a:t>ופליניוס</a:t>
            </a:r>
            <a:r>
              <a:rPr lang="he-IL" dirty="0" smtClean="0"/>
              <a:t> מזכירים את הצמח בכתביהם. החל מהמאה ה-11 החל השימוש בו למטרות רפואה להתפשט ברחבי אירופה ובריטניה. בתקופה ההיא חליטת בת קורנית ממותקת בדבש נחשבה כתרופה בדוקה לשעלת, לכאבי גרון ולעודף ליחה. חליטת תה מהצמח שימשה גם לספיחת גזים, לעווית מעיים </a:t>
            </a:r>
            <a:r>
              <a:rPr lang="en-US" dirty="0" smtClean="0"/>
              <a:t>colic) </a:t>
            </a:r>
            <a:r>
              <a:rPr lang="he-IL" dirty="0" smtClean="0"/>
              <a:t>) לליקויי עיכול </a:t>
            </a:r>
            <a:r>
              <a:rPr lang="en-US" dirty="0" smtClean="0"/>
              <a:t>(dyspepsia) </a:t>
            </a:r>
            <a:r>
              <a:rPr lang="he-IL" dirty="0" smtClean="0"/>
              <a:t>ולהורדת חום בהצטננות. השמן הנדיף שימש לעיסוי במחלות מפרקים ובכאבי עצבים. </a:t>
            </a:r>
          </a:p>
          <a:p>
            <a:r>
              <a:rPr lang="he-IL" dirty="0" smtClean="0"/>
              <a:t>כיום נהוג לייחס חלק ניכר מפעילותו של הצמח לשמן הנדיף שהוא מכיל, לרבות השפעת הצמח על תפקודי ההפרשה ועל הפעולה השרירית בסמפונות. מנגנון הפעולה של תמצית הצמח כאשר היא ניטלת בבליעה, כולל הפרשת השמן הנדיף ברובו דרך נאדיות הריאה: כך הוא מגיע אל האזור בו נדרשת פעולתו. אזור פעילותו העיקרית של השמן הוא דרכי הנשימה, ומיוחסת לו פעילות מחטאת, מכייחת ומרפה.</a:t>
            </a:r>
          </a:p>
          <a:p>
            <a:r>
              <a:rPr lang="he-IL" dirty="0" err="1" smtClean="0"/>
              <a:t>הטימין</a:t>
            </a:r>
            <a:r>
              <a:rPr lang="he-IL" dirty="0" smtClean="0"/>
              <a:t> נחשב לצמח עדין, מתאים במיוחד לטיפול בילדים,</a:t>
            </a:r>
          </a:p>
          <a:p>
            <a:pPr>
              <a:buNone/>
            </a:pPr>
            <a:r>
              <a:rPr lang="he-IL" dirty="0" smtClean="0"/>
              <a:t>    ולשימוש מניעתי ארוך טווח.</a:t>
            </a:r>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31</a:t>
            </a:fld>
            <a:endParaRPr lang="he-IL"/>
          </a:p>
        </p:txBody>
      </p:sp>
      <p:pic>
        <p:nvPicPr>
          <p:cNvPr id="2050" name="Picture 2" descr="C:\Users\Levy\Pictures\לימודים\11.jpg"/>
          <p:cNvPicPr>
            <a:picLocks noChangeAspect="1" noChangeArrowheads="1"/>
          </p:cNvPicPr>
          <p:nvPr/>
        </p:nvPicPr>
        <p:blipFill>
          <a:blip r:embed="rId2" cstate="print"/>
          <a:srcRect/>
          <a:stretch>
            <a:fillRect/>
          </a:stretch>
        </p:blipFill>
        <p:spPr bwMode="auto">
          <a:xfrm>
            <a:off x="0" y="-27384"/>
            <a:ext cx="2403359" cy="18002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38064" y="524094"/>
            <a:ext cx="8229600" cy="6192688"/>
          </a:xfrm>
        </p:spPr>
        <p:txBody>
          <a:bodyPr>
            <a:normAutofit fontScale="85000" lnSpcReduction="10000"/>
          </a:bodyPr>
          <a:lstStyle/>
          <a:p>
            <a:r>
              <a:rPr lang="he-IL" b="1" dirty="0" smtClean="0"/>
              <a:t>פעילות הצמח:</a:t>
            </a:r>
            <a:endParaRPr lang="en-US" b="1" dirty="0" smtClean="0"/>
          </a:p>
          <a:p>
            <a:pPr lvl="0"/>
            <a:r>
              <a:rPr lang="he-IL" dirty="0" smtClean="0"/>
              <a:t>מפחית </a:t>
            </a:r>
            <a:r>
              <a:rPr lang="he-IL" dirty="0" smtClean="0"/>
              <a:t>ומסלק ליחה עודפת מהריאות והסמפונות – ברונכיטיס, דלקת ריאות. </a:t>
            </a:r>
            <a:endParaRPr lang="en-US" dirty="0" smtClean="0"/>
          </a:p>
          <a:p>
            <a:pPr lvl="0"/>
            <a:r>
              <a:rPr lang="he-IL" dirty="0" smtClean="0"/>
              <a:t>מכייח </a:t>
            </a:r>
            <a:r>
              <a:rPr lang="he-IL" dirty="0" err="1" smtClean="0"/>
              <a:t>ארומתי</a:t>
            </a:r>
            <a:r>
              <a:rPr lang="he-IL" dirty="0" smtClean="0"/>
              <a:t> ואנטי </a:t>
            </a:r>
            <a:r>
              <a:rPr lang="he-IL" dirty="0" err="1" smtClean="0"/>
              <a:t>ספזמודי</a:t>
            </a:r>
            <a:r>
              <a:rPr lang="he-IL" dirty="0" smtClean="0"/>
              <a:t> ריאתי – מחטא דרכי נשימה, לשיעול ליחתי, טורדני, עוויתי. </a:t>
            </a:r>
            <a:endParaRPr lang="en-US" dirty="0" smtClean="0"/>
          </a:p>
          <a:p>
            <a:pPr lvl="0"/>
            <a:r>
              <a:rPr lang="he-IL" dirty="0" smtClean="0"/>
              <a:t>נוגד עווית </a:t>
            </a:r>
            <a:r>
              <a:rPr lang="he-IL" dirty="0" err="1" smtClean="0"/>
              <a:t>למע</a:t>
            </a:r>
            <a:r>
              <a:rPr lang="he-IL" dirty="0" smtClean="0"/>
              <a:t>' העיכול והנשימה – מפיג </a:t>
            </a:r>
            <a:r>
              <a:rPr lang="he-IL" dirty="0" err="1" smtClean="0"/>
              <a:t>גאזים</a:t>
            </a:r>
            <a:r>
              <a:rPr lang="he-IL" dirty="0" smtClean="0"/>
              <a:t>, קשיי עיכול, כבדות לאחר ארוחה</a:t>
            </a:r>
            <a:r>
              <a:rPr lang="he-IL" dirty="0" smtClean="0"/>
              <a:t>.</a:t>
            </a:r>
          </a:p>
          <a:p>
            <a:r>
              <a:rPr lang="he-IL" dirty="0"/>
              <a:t>חיזוק והמרצת מערכת החיסון – אנטי בקטריאלי, לטיפול ומניעה של מחלות חורף עם דגש על מע' הנשימה התחתונה. </a:t>
            </a:r>
            <a:endParaRPr lang="en-US" dirty="0" smtClean="0"/>
          </a:p>
          <a:p>
            <a:pPr lvl="0"/>
            <a:r>
              <a:rPr lang="he-IL" dirty="0" smtClean="0"/>
              <a:t>אנטי פרזיטי – מטפל בתולעי מעיים ופרזיטים אחרים </a:t>
            </a:r>
            <a:r>
              <a:rPr lang="he-IL" dirty="0" err="1" smtClean="0"/>
              <a:t>במע</a:t>
            </a:r>
            <a:r>
              <a:rPr lang="he-IL" dirty="0" smtClean="0"/>
              <a:t>' העיכול.</a:t>
            </a:r>
            <a:endParaRPr lang="en-US" dirty="0" smtClean="0"/>
          </a:p>
          <a:p>
            <a:pPr lvl="0"/>
            <a:r>
              <a:rPr lang="he-IL" dirty="0" smtClean="0"/>
              <a:t>מייבש לחות </a:t>
            </a:r>
            <a:r>
              <a:rPr lang="he-IL" dirty="0" err="1" smtClean="0"/>
              <a:t>במע</a:t>
            </a:r>
            <a:r>
              <a:rPr lang="he-IL" dirty="0" smtClean="0"/>
              <a:t>' העיכול – לטיפול ביציאות רכות ומרובות.</a:t>
            </a:r>
            <a:endParaRPr lang="en-US" dirty="0" smtClean="0"/>
          </a:p>
          <a:p>
            <a:pPr lvl="0"/>
            <a:r>
              <a:rPr lang="he-IL" dirty="0" smtClean="0"/>
              <a:t>נוגד חמצון.</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32</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16632"/>
            <a:ext cx="8229600" cy="6741368"/>
          </a:xfrm>
        </p:spPr>
        <p:txBody>
          <a:bodyPr>
            <a:noAutofit/>
          </a:bodyPr>
          <a:lstStyle/>
          <a:p>
            <a:r>
              <a:rPr lang="he-IL" sz="2100" dirty="0" smtClean="0"/>
              <a:t>נמצאו מקרים בודדים של רגישות לצמח.</a:t>
            </a:r>
          </a:p>
          <a:p>
            <a:r>
              <a:rPr lang="he-IL" sz="2100" dirty="0" smtClean="0"/>
              <a:t>הריון והנקה: הצמח בטוח לשימוש בטווח המינונים המחקרי.</a:t>
            </a:r>
          </a:p>
          <a:p>
            <a:r>
              <a:rPr lang="he-IL" sz="2100" b="1" dirty="0" smtClean="0"/>
              <a:t>איכויות</a:t>
            </a:r>
            <a:r>
              <a:rPr lang="he-IL" sz="2100" dirty="0" smtClean="0"/>
              <a:t/>
            </a:r>
            <a:br>
              <a:rPr lang="he-IL" sz="2100" dirty="0" smtClean="0"/>
            </a:br>
            <a:r>
              <a:rPr lang="he-IL" sz="2100" dirty="0" smtClean="0"/>
              <a:t>פיקנטי, מריר, חמים, יבש.</a:t>
            </a:r>
            <a:br>
              <a:rPr lang="he-IL" sz="2100" dirty="0" smtClean="0"/>
            </a:br>
            <a:r>
              <a:rPr lang="he-IL" sz="2100" dirty="0" smtClean="0"/>
              <a:t/>
            </a:r>
            <a:br>
              <a:rPr lang="he-IL" sz="2100" dirty="0" smtClean="0"/>
            </a:br>
            <a:r>
              <a:rPr lang="he-IL" sz="2100" b="1" dirty="0" smtClean="0"/>
              <a:t>השפעה רפואית</a:t>
            </a:r>
            <a:r>
              <a:rPr lang="he-IL" sz="2100" dirty="0" smtClean="0"/>
              <a:t/>
            </a:r>
            <a:br>
              <a:rPr lang="he-IL" sz="2100" dirty="0" smtClean="0"/>
            </a:br>
            <a:r>
              <a:rPr lang="he-IL" sz="2100" dirty="0" smtClean="0"/>
              <a:t>מניע את </a:t>
            </a:r>
            <a:r>
              <a:rPr lang="he-IL" sz="2100" dirty="0" err="1" smtClean="0"/>
              <a:t>צ'י</a:t>
            </a:r>
            <a:r>
              <a:rPr lang="he-IL" sz="2100" dirty="0" smtClean="0"/>
              <a:t> הריאות ומסלק ליחת קור.</a:t>
            </a:r>
            <a:br>
              <a:rPr lang="he-IL" sz="2100" dirty="0" smtClean="0"/>
            </a:br>
            <a:r>
              <a:rPr lang="he-IL" sz="2100" dirty="0" smtClean="0"/>
              <a:t>- תקיעות </a:t>
            </a:r>
            <a:r>
              <a:rPr lang="he-IL" sz="2100" dirty="0" err="1" smtClean="0"/>
              <a:t>צ'י</a:t>
            </a:r>
            <a:r>
              <a:rPr lang="he-IL" sz="2100" dirty="0" smtClean="0"/>
              <a:t> הריאות: שיעול עוויתי, קוצר נשימה, שעלת, אסטמה. </a:t>
            </a:r>
            <a:br>
              <a:rPr lang="he-IL" sz="2100" dirty="0" smtClean="0"/>
            </a:br>
            <a:r>
              <a:rPr lang="he-IL" sz="2100" dirty="0" smtClean="0"/>
              <a:t>- ליחת קור בריאות: שיעול יצרני עם כיח לבן\דליל, צפצופי נשימה.</a:t>
            </a:r>
            <a:br>
              <a:rPr lang="he-IL" sz="2100" dirty="0" smtClean="0"/>
            </a:br>
            <a:r>
              <a:rPr lang="he-IL" sz="2100" dirty="0" smtClean="0"/>
              <a:t>- חוסר יאנג בריאות ובכליות: צמרמורות, תשישות, ברונכיטיס כרוני, נפחת </a:t>
            </a:r>
            <a:r>
              <a:rPr lang="he-IL" sz="2100" dirty="0" err="1" smtClean="0"/>
              <a:t>הסימפונות</a:t>
            </a:r>
            <a:r>
              <a:rPr lang="he-IL" sz="2100" dirty="0" smtClean="0"/>
              <a:t>.</a:t>
            </a:r>
            <a:br>
              <a:rPr lang="he-IL" sz="2100" dirty="0" smtClean="0"/>
            </a:br>
            <a:r>
              <a:rPr lang="he-IL" sz="2100" dirty="0" smtClean="0"/>
              <a:t>מעצים את </a:t>
            </a:r>
            <a:r>
              <a:rPr lang="he-IL" sz="2100" dirty="0" err="1" smtClean="0"/>
              <a:t>צ'י</a:t>
            </a:r>
            <a:r>
              <a:rPr lang="he-IL" sz="2100" dirty="0" smtClean="0"/>
              <a:t> הריאות והטחול.</a:t>
            </a:r>
            <a:br>
              <a:rPr lang="he-IL" sz="2100" dirty="0" smtClean="0"/>
            </a:br>
            <a:r>
              <a:rPr lang="he-IL" sz="2100" dirty="0" smtClean="0"/>
              <a:t>- חוסר </a:t>
            </a:r>
            <a:r>
              <a:rPr lang="he-IL" sz="2100" dirty="0" err="1" smtClean="0"/>
              <a:t>צ'י</a:t>
            </a:r>
            <a:r>
              <a:rPr lang="he-IL" sz="2100" dirty="0" smtClean="0"/>
              <a:t>: עייפות, חיוורון, חוסר תיאבון, קוצר נשימה, </a:t>
            </a:r>
            <a:r>
              <a:rPr lang="he-IL" sz="2100" dirty="0" err="1" smtClean="0"/>
              <a:t>נשימה</a:t>
            </a:r>
            <a:r>
              <a:rPr lang="he-IL" sz="2100" dirty="0" smtClean="0"/>
              <a:t> שטחית.</a:t>
            </a:r>
            <a:br>
              <a:rPr lang="he-IL" sz="2100" dirty="0" smtClean="0"/>
            </a:br>
            <a:r>
              <a:rPr lang="he-IL" sz="2100" dirty="0" smtClean="0"/>
              <a:t>- חוסר יאנג בכליות: חולשה, בלבול, הפרעות ריכוז וזיכרון.</a:t>
            </a:r>
            <a:br>
              <a:rPr lang="he-IL" sz="2100" dirty="0" smtClean="0"/>
            </a:br>
            <a:r>
              <a:rPr lang="he-IL" sz="2100" dirty="0" smtClean="0"/>
              <a:t>מסלק רוח לחות וקור.</a:t>
            </a:r>
            <a:br>
              <a:rPr lang="he-IL" sz="2100" dirty="0" smtClean="0"/>
            </a:br>
            <a:r>
              <a:rPr lang="he-IL" sz="2100" dirty="0" smtClean="0"/>
              <a:t>- רוח קור: נוקשות שרירים, כאבים בגוף, צמרמורת, נזלת מימית, גודש בסינוסים.</a:t>
            </a:r>
            <a:br>
              <a:rPr lang="he-IL" sz="2100" dirty="0" smtClean="0"/>
            </a:br>
            <a:r>
              <a:rPr lang="he-IL" sz="2100" dirty="0" smtClean="0"/>
              <a:t>- רוח לחות קור: כאבי שרירים ומפרקים.</a:t>
            </a:r>
            <a:br>
              <a:rPr lang="he-IL" sz="2100" dirty="0" smtClean="0"/>
            </a:br>
            <a:r>
              <a:rPr lang="he-IL" sz="2100" dirty="0" smtClean="0"/>
              <a:t>- לחות בטחול: בחילות, הפרעות עיכול, גזים, יציאות רכות.</a:t>
            </a:r>
            <a:br>
              <a:rPr lang="he-IL" sz="2100" dirty="0" smtClean="0"/>
            </a:br>
            <a:r>
              <a:rPr lang="he-IL" sz="2100" dirty="0" smtClean="0"/>
              <a:t/>
            </a:r>
            <a:br>
              <a:rPr lang="he-IL" sz="2100" dirty="0" smtClean="0"/>
            </a:br>
            <a:endParaRPr lang="he-IL" sz="2100" dirty="0" smtClean="0"/>
          </a:p>
          <a:p>
            <a:endParaRPr lang="he-IL" sz="2100"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33</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88640"/>
            <a:ext cx="8229600" cy="5937523"/>
          </a:xfrm>
        </p:spPr>
        <p:txBody>
          <a:bodyPr>
            <a:normAutofit lnSpcReduction="10000"/>
          </a:bodyPr>
          <a:lstStyle/>
          <a:p>
            <a:r>
              <a:rPr lang="he-IL" dirty="0" smtClean="0"/>
              <a:t>חלק שימוש: עלים.</a:t>
            </a:r>
          </a:p>
          <a:p>
            <a:r>
              <a:rPr lang="he-IL" dirty="0" smtClean="0"/>
              <a:t>אופני שימוש ומינונים:</a:t>
            </a:r>
          </a:p>
          <a:p>
            <a:pPr>
              <a:buNone/>
            </a:pPr>
            <a:r>
              <a:rPr lang="he-IL" dirty="0"/>
              <a:t>תמצית נוזלית: 1:3, 45% אלכוהול, 5-10 מ"ל בוקר וערב/או בעת הצורך.</a:t>
            </a:r>
            <a:br>
              <a:rPr lang="he-IL" dirty="0"/>
            </a:br>
            <a:r>
              <a:rPr lang="he-IL" dirty="0"/>
              <a:t>תמצית יבשה: 5:1, 400-800 מ"ג בחלוקה יומית.</a:t>
            </a:r>
            <a:br>
              <a:rPr lang="he-IL" dirty="0"/>
            </a:br>
            <a:r>
              <a:rPr lang="he-IL" dirty="0"/>
              <a:t>בישול: 10-20 גרם לחצי ליטר מים.</a:t>
            </a:r>
            <a:br>
              <a:rPr lang="he-IL" dirty="0"/>
            </a:br>
            <a:r>
              <a:rPr lang="he-IL" dirty="0"/>
              <a:t>כחלק מפורמולה: 30%-25%.</a:t>
            </a:r>
            <a:r>
              <a:rPr lang="he-IL" dirty="0" smtClean="0"/>
              <a:t/>
            </a:r>
            <a:br>
              <a:rPr lang="he-IL" dirty="0" smtClean="0"/>
            </a:br>
            <a:r>
              <a:rPr lang="he-IL" dirty="0" smtClean="0"/>
              <a:t>*ילדים חצי מכמות המבוגרים.</a:t>
            </a:r>
            <a:br>
              <a:rPr lang="he-IL" dirty="0" smtClean="0"/>
            </a:br>
            <a:r>
              <a:rPr lang="he-IL" dirty="0" smtClean="0"/>
              <a:t>הצמח מכיל 1.0-2.5% שמן נדיף שמרכיביו העיקריים הם </a:t>
            </a:r>
            <a:r>
              <a:rPr lang="en-US" dirty="0" err="1" smtClean="0"/>
              <a:t>thymol</a:t>
            </a:r>
            <a:r>
              <a:rPr lang="en-US" dirty="0" smtClean="0"/>
              <a:t>, </a:t>
            </a:r>
            <a:r>
              <a:rPr lang="en-US" dirty="0" err="1" smtClean="0"/>
              <a:t>carvacrol</a:t>
            </a:r>
            <a:r>
              <a:rPr lang="en-US" dirty="0" smtClean="0"/>
              <a:t> </a:t>
            </a:r>
            <a:r>
              <a:rPr lang="he-IL" dirty="0" smtClean="0"/>
              <a:t>ובנוסף, מגוון תרכובות </a:t>
            </a:r>
            <a:r>
              <a:rPr lang="he-IL" dirty="0" err="1" smtClean="0"/>
              <a:t>פיטוכימיות</a:t>
            </a:r>
            <a:r>
              <a:rPr lang="he-IL" dirty="0" smtClean="0"/>
              <a:t>.</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34</a:t>
            </a:fld>
            <a:endParaRPr lang="he-IL"/>
          </a:p>
        </p:txBody>
      </p:sp>
      <p:pic>
        <p:nvPicPr>
          <p:cNvPr id="3074" name="Picture 2" descr="C:\Users\Levy\Pictures\לימודים\untitled.png"/>
          <p:cNvPicPr>
            <a:picLocks noChangeAspect="1" noChangeArrowheads="1"/>
          </p:cNvPicPr>
          <p:nvPr/>
        </p:nvPicPr>
        <p:blipFill>
          <a:blip r:embed="rId2" cstate="print"/>
          <a:srcRect/>
          <a:stretch>
            <a:fillRect/>
          </a:stretch>
        </p:blipFill>
        <p:spPr bwMode="auto">
          <a:xfrm>
            <a:off x="1403648" y="4926075"/>
            <a:ext cx="3168352" cy="1795400"/>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7504" y="116632"/>
            <a:ext cx="8928992" cy="6741368"/>
          </a:xfrm>
        </p:spPr>
        <p:txBody>
          <a:bodyPr>
            <a:normAutofit fontScale="55000" lnSpcReduction="20000"/>
          </a:bodyPr>
          <a:lstStyle/>
          <a:p>
            <a:r>
              <a:rPr lang="he-IL" dirty="0"/>
              <a:t>לפי עבודות משנות ה-80 לשמן הנדיף, </a:t>
            </a:r>
            <a:r>
              <a:rPr lang="he-IL" dirty="0" err="1"/>
              <a:t>לתימול</a:t>
            </a:r>
            <a:r>
              <a:rPr lang="he-IL" dirty="0"/>
              <a:t> </a:t>
            </a:r>
            <a:r>
              <a:rPr lang="he-IL" dirty="0" err="1"/>
              <a:t>ולקרווקרול</a:t>
            </a:r>
            <a:r>
              <a:rPr lang="he-IL" dirty="0"/>
              <a:t> </a:t>
            </a:r>
            <a:r>
              <a:rPr lang="he-IL" dirty="0" smtClean="0"/>
              <a:t>ישנה השפעה </a:t>
            </a:r>
            <a:r>
              <a:rPr lang="he-IL" b="1" dirty="0"/>
              <a:t>נוגדת עווית על השריר החלק של קנה </a:t>
            </a:r>
            <a:r>
              <a:rPr lang="he-IL" b="1" dirty="0" smtClean="0"/>
              <a:t>הנשימה.</a:t>
            </a:r>
            <a:r>
              <a:rPr lang="he-IL" b="1" dirty="0"/>
              <a:t/>
            </a:r>
            <a:br>
              <a:rPr lang="he-IL" b="1" dirty="0"/>
            </a:br>
            <a:r>
              <a:rPr lang="he-IL" dirty="0"/>
              <a:t/>
            </a:r>
            <a:br>
              <a:rPr lang="he-IL" dirty="0"/>
            </a:br>
            <a:r>
              <a:rPr lang="he-IL" dirty="0"/>
              <a:t/>
            </a:r>
            <a:br>
              <a:rPr lang="he-IL" dirty="0"/>
            </a:br>
            <a:r>
              <a:rPr lang="he-IL" dirty="0"/>
              <a:t>תימול, </a:t>
            </a:r>
            <a:r>
              <a:rPr lang="he-IL" dirty="0" err="1"/>
              <a:t>קרווקרול</a:t>
            </a:r>
            <a:r>
              <a:rPr lang="he-IL" dirty="0"/>
              <a:t>, </a:t>
            </a:r>
            <a:r>
              <a:rPr lang="he-IL" dirty="0" err="1"/>
              <a:t>סינאם</a:t>
            </a:r>
            <a:r>
              <a:rPr lang="he-IL" dirty="0"/>
              <a:t>-אלדהיד </a:t>
            </a:r>
            <a:r>
              <a:rPr lang="he-IL" dirty="0" err="1"/>
              <a:t>ואאוגנול</a:t>
            </a:r>
            <a:r>
              <a:rPr lang="he-IL" dirty="0"/>
              <a:t> הראו </a:t>
            </a:r>
            <a:r>
              <a:rPr lang="he-IL" b="1" dirty="0"/>
              <a:t>פעילות נוגדת חיידקים על 7 מיני </a:t>
            </a:r>
            <a:r>
              <a:rPr lang="he-IL" b="1" dirty="0" smtClean="0"/>
              <a:t>חיידקים</a:t>
            </a:r>
            <a:r>
              <a:rPr lang="he-IL" dirty="0" smtClean="0"/>
              <a:t>. </a:t>
            </a:r>
            <a:r>
              <a:rPr lang="he-IL" dirty="0"/>
              <a:t>כמו כן, הודגמה השפעה </a:t>
            </a:r>
            <a:r>
              <a:rPr lang="he-IL" dirty="0" err="1"/>
              <a:t>סינרגיסטית</a:t>
            </a:r>
            <a:r>
              <a:rPr lang="he-IL" dirty="0"/>
              <a:t> הדדית של מרכיבים </a:t>
            </a:r>
            <a:r>
              <a:rPr lang="he-IL" dirty="0" smtClean="0"/>
              <a:t>אלו.</a:t>
            </a:r>
            <a:r>
              <a:rPr lang="he-IL" dirty="0"/>
              <a:t/>
            </a:r>
            <a:br>
              <a:rPr lang="he-IL" dirty="0"/>
            </a:br>
            <a:r>
              <a:rPr lang="he-IL" dirty="0"/>
              <a:t/>
            </a:r>
            <a:br>
              <a:rPr lang="he-IL" dirty="0"/>
            </a:br>
            <a:r>
              <a:rPr lang="he-IL" dirty="0"/>
              <a:t>מרכיבי השמן של הצמח נמצאו יעילים נגד 7 זנים תקניים של </a:t>
            </a:r>
            <a:r>
              <a:rPr lang="he-IL" b="1" dirty="0"/>
              <a:t>חיידקים </a:t>
            </a:r>
            <a:r>
              <a:rPr lang="he-IL" b="1" dirty="0" err="1"/>
              <a:t>גראם</a:t>
            </a:r>
            <a:r>
              <a:rPr lang="he-IL" b="1" dirty="0"/>
              <a:t> חיוביים </a:t>
            </a:r>
            <a:r>
              <a:rPr lang="he-IL" b="1" dirty="0" err="1"/>
              <a:t>וגראם</a:t>
            </a:r>
            <a:r>
              <a:rPr lang="he-IL" b="1" dirty="0"/>
              <a:t> </a:t>
            </a:r>
            <a:r>
              <a:rPr lang="he-IL" b="1" dirty="0" smtClean="0"/>
              <a:t>שליליים.</a:t>
            </a:r>
            <a:r>
              <a:rPr lang="he-IL" b="1" dirty="0"/>
              <a:t/>
            </a:r>
            <a:br>
              <a:rPr lang="he-IL" b="1" dirty="0"/>
            </a:br>
            <a:r>
              <a:rPr lang="he-IL" dirty="0"/>
              <a:t/>
            </a:r>
            <a:br>
              <a:rPr lang="he-IL" dirty="0"/>
            </a:br>
            <a:r>
              <a:rPr lang="he-IL" dirty="0"/>
              <a:t>פעילות נוגדת חיידקים משמעותית של תימול </a:t>
            </a:r>
            <a:r>
              <a:rPr lang="he-IL" dirty="0" err="1"/>
              <a:t>וקרווקרול</a:t>
            </a:r>
            <a:r>
              <a:rPr lang="he-IL" dirty="0"/>
              <a:t> נצפתה </a:t>
            </a:r>
            <a:r>
              <a:rPr lang="he-IL" b="1" dirty="0"/>
              <a:t>בזיהומי מערכת הנשימה </a:t>
            </a:r>
            <a:r>
              <a:rPr lang="he-IL" b="1" dirty="0" smtClean="0"/>
              <a:t>העליונה.</a:t>
            </a:r>
            <a:r>
              <a:rPr lang="he-IL" b="1" dirty="0"/>
              <a:t/>
            </a:r>
            <a:br>
              <a:rPr lang="he-IL" b="1" dirty="0"/>
            </a:br>
            <a:r>
              <a:rPr lang="he-IL" dirty="0"/>
              <a:t/>
            </a:r>
            <a:br>
              <a:rPr lang="he-IL" dirty="0"/>
            </a:br>
            <a:r>
              <a:rPr lang="he-IL" dirty="0"/>
              <a:t>נצפה </a:t>
            </a:r>
            <a:r>
              <a:rPr lang="he-IL" b="1" dirty="0"/>
              <a:t>עיכוב משמעותי של </a:t>
            </a:r>
            <a:r>
              <a:rPr lang="he-IL" b="1" dirty="0" err="1"/>
              <a:t>הליקובקטר</a:t>
            </a:r>
            <a:r>
              <a:rPr lang="he-IL" b="1" dirty="0"/>
              <a:t> </a:t>
            </a:r>
            <a:r>
              <a:rPr lang="he-IL" b="1" dirty="0" err="1"/>
              <a:t>פילורי</a:t>
            </a:r>
            <a:r>
              <a:rPr lang="he-IL" b="1" dirty="0"/>
              <a:t> </a:t>
            </a:r>
            <a:r>
              <a:rPr lang="he-IL" dirty="0"/>
              <a:t>בתגובה על מיצויים מימיים </a:t>
            </a:r>
            <a:r>
              <a:rPr lang="he-IL" dirty="0" err="1"/>
              <a:t>ואתנוליים</a:t>
            </a:r>
            <a:r>
              <a:rPr lang="he-IL" dirty="0"/>
              <a:t> של בת קורנית בתנאי </a:t>
            </a:r>
            <a:r>
              <a:rPr lang="he-IL" dirty="0" smtClean="0"/>
              <a:t>מעבדה.</a:t>
            </a:r>
            <a:r>
              <a:rPr lang="he-IL" dirty="0"/>
              <a:t/>
            </a:r>
            <a:br>
              <a:rPr lang="he-IL" dirty="0"/>
            </a:br>
            <a:r>
              <a:rPr lang="he-IL" dirty="0"/>
              <a:t/>
            </a:r>
            <a:br>
              <a:rPr lang="he-IL" dirty="0"/>
            </a:br>
            <a:r>
              <a:rPr lang="he-IL" dirty="0"/>
              <a:t>התצפית מתחזקת מול עבודות רבות משנות ה-90 </a:t>
            </a:r>
            <a:r>
              <a:rPr lang="he-IL" dirty="0" smtClean="0"/>
              <a:t>לפיהן </a:t>
            </a:r>
            <a:r>
              <a:rPr lang="he-IL" dirty="0"/>
              <a:t>אחת התכונות הבולטות של הצמח מתגלמת </a:t>
            </a:r>
            <a:r>
              <a:rPr lang="he-IL" b="1" dirty="0"/>
              <a:t>ביכולתו להחליף טיפולים אנטיביוטיים לריסון החיידק </a:t>
            </a:r>
            <a:r>
              <a:rPr lang="he-IL" b="1" dirty="0" err="1"/>
              <a:t>הליקובקטר</a:t>
            </a:r>
            <a:r>
              <a:rPr lang="he-IL" b="1" dirty="0"/>
              <a:t> </a:t>
            </a:r>
            <a:r>
              <a:rPr lang="he-IL" b="1" dirty="0" err="1" smtClean="0"/>
              <a:t>פילורי</a:t>
            </a:r>
            <a:r>
              <a:rPr lang="he-IL" b="1" dirty="0" smtClean="0"/>
              <a:t>.</a:t>
            </a:r>
            <a:r>
              <a:rPr lang="he-IL" dirty="0"/>
              <a:t/>
            </a:r>
            <a:br>
              <a:rPr lang="he-IL" dirty="0"/>
            </a:br>
            <a:r>
              <a:rPr lang="he-IL" dirty="0"/>
              <a:t/>
            </a:r>
            <a:br>
              <a:rPr lang="he-IL" dirty="0"/>
            </a:br>
            <a:r>
              <a:rPr lang="he-IL" dirty="0"/>
              <a:t>תימול </a:t>
            </a:r>
            <a:r>
              <a:rPr lang="he-IL" dirty="0" err="1"/>
              <a:t>וקרווקרול</a:t>
            </a:r>
            <a:r>
              <a:rPr lang="he-IL" dirty="0"/>
              <a:t> הוכיחו גם </a:t>
            </a:r>
            <a:r>
              <a:rPr lang="he-IL" b="1" dirty="0"/>
              <a:t>פעילות נוגדת פטריות חזקה</a:t>
            </a:r>
            <a:r>
              <a:rPr lang="he-IL" dirty="0"/>
              <a:t>, על פטריות ועובשים מסוג </a:t>
            </a:r>
            <a:r>
              <a:rPr lang="he-IL" dirty="0" err="1"/>
              <a:t>קריפטוקוקוס</a:t>
            </a:r>
            <a:r>
              <a:rPr lang="he-IL" dirty="0"/>
              <a:t> </a:t>
            </a:r>
            <a:r>
              <a:rPr lang="he-IL" dirty="0" err="1"/>
              <a:t>ופניציליום</a:t>
            </a:r>
            <a:r>
              <a:rPr lang="he-IL" dirty="0" smtClean="0"/>
              <a:t>.</a:t>
            </a:r>
            <a:r>
              <a:rPr lang="he-IL" dirty="0"/>
              <a:t> </a:t>
            </a:r>
            <a:br>
              <a:rPr lang="he-IL" dirty="0"/>
            </a:br>
            <a:r>
              <a:rPr lang="he-IL" dirty="0"/>
              <a:t/>
            </a:r>
            <a:br>
              <a:rPr lang="he-IL" dirty="0"/>
            </a:br>
            <a:r>
              <a:rPr lang="he-IL" dirty="0"/>
              <a:t>שמן בת-קורנית </a:t>
            </a:r>
            <a:r>
              <a:rPr lang="he-IL" b="1" dirty="0"/>
              <a:t>עיכב התפתחותם של סוגים רבים של פטריות </a:t>
            </a:r>
            <a:r>
              <a:rPr lang="he-IL" b="1" dirty="0" smtClean="0"/>
              <a:t>פתוגניות.</a:t>
            </a:r>
            <a:r>
              <a:rPr lang="he-IL" dirty="0"/>
              <a:t/>
            </a:r>
            <a:br>
              <a:rPr lang="he-IL" dirty="0"/>
            </a:br>
            <a:r>
              <a:rPr lang="he-IL" dirty="0" smtClean="0"/>
              <a:t>עיקר </a:t>
            </a:r>
            <a:r>
              <a:rPr lang="he-IL" dirty="0"/>
              <a:t>הפעילות קוטלת הפטריות מיוחסת </a:t>
            </a:r>
            <a:r>
              <a:rPr lang="he-IL" dirty="0" err="1"/>
              <a:t>לתימול</a:t>
            </a:r>
            <a:r>
              <a:rPr lang="he-IL" dirty="0"/>
              <a:t>. 12  </a:t>
            </a:r>
            <a:br>
              <a:rPr lang="he-IL" dirty="0"/>
            </a:br>
            <a:r>
              <a:rPr lang="he-IL" dirty="0"/>
              <a:t/>
            </a:r>
            <a:br>
              <a:rPr lang="he-IL" dirty="0"/>
            </a:br>
            <a:r>
              <a:rPr lang="he-IL" dirty="0"/>
              <a:t>במחקר קליני אקראי כפול-סמיות, בהשתתפות 60 חולים עם </a:t>
            </a:r>
            <a:r>
              <a:rPr lang="he-IL" b="1" dirty="0"/>
              <a:t>שיעול פרודוקטיבי, </a:t>
            </a:r>
            <a:r>
              <a:rPr lang="he-IL" dirty="0"/>
              <a:t>ניתנו במשך חמישה ימים סירופ בת קורנית או </a:t>
            </a:r>
            <a:r>
              <a:rPr lang="en-US" dirty="0" err="1"/>
              <a:t>Bromhexine</a:t>
            </a:r>
            <a:r>
              <a:rPr lang="en-US" dirty="0"/>
              <a:t> - </a:t>
            </a:r>
            <a:r>
              <a:rPr lang="he-IL" dirty="0" smtClean="0"/>
              <a:t> חומר </a:t>
            </a:r>
            <a:r>
              <a:rPr lang="he-IL" dirty="0"/>
              <a:t>מכייח הנמצא בתרופות קונבנציונליות שונות להקלת שיעול. לא נמצאו כל הבדלים בין שתי קבוצות הטיפול לגבי שיפור בתסמינים, ובכל מקרה </a:t>
            </a:r>
            <a:r>
              <a:rPr lang="he-IL" b="1" dirty="0"/>
              <a:t>נצפו בשתי הקבוצות יתרונות שימוש זהים</a:t>
            </a:r>
            <a:r>
              <a:rPr lang="he-IL" b="1" dirty="0" smtClean="0"/>
              <a:t>.</a:t>
            </a:r>
            <a:endParaRPr lang="he-IL" b="1"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35</a:t>
            </a:fld>
            <a:endParaRPr lang="he-IL"/>
          </a:p>
        </p:txBody>
      </p:sp>
    </p:spTree>
    <p:extLst>
      <p:ext uri="{BB962C8B-B14F-4D97-AF65-F5344CB8AC3E}">
        <p14:creationId xmlns:p14="http://schemas.microsoft.com/office/powerpoint/2010/main" val="2625178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267744" y="1052736"/>
            <a:ext cx="8229600" cy="1143000"/>
          </a:xfrm>
        </p:spPr>
        <p:txBody>
          <a:bodyPr>
            <a:noAutofit/>
          </a:bodyPr>
          <a:lstStyle/>
          <a:p>
            <a:r>
              <a:rPr lang="he-IL" sz="3200" b="1" dirty="0">
                <a:solidFill>
                  <a:srgbClr val="006C31"/>
                </a:solidFill>
              </a:rPr>
              <a:t>שם בוטני: </a:t>
            </a:r>
            <a:r>
              <a:rPr lang="en-US" sz="3200" b="1" dirty="0" err="1">
                <a:solidFill>
                  <a:srgbClr val="006C31"/>
                </a:solidFill>
              </a:rPr>
              <a:t>Marrubium</a:t>
            </a:r>
            <a:r>
              <a:rPr lang="en-US" sz="3200" b="1" dirty="0">
                <a:solidFill>
                  <a:srgbClr val="006C31"/>
                </a:solidFill>
              </a:rPr>
              <a:t> vulgaris</a:t>
            </a:r>
            <a:br>
              <a:rPr lang="en-US" sz="3200" b="1" dirty="0">
                <a:solidFill>
                  <a:srgbClr val="006C31"/>
                </a:solidFill>
              </a:rPr>
            </a:br>
            <a:r>
              <a:rPr lang="he-IL" sz="3200" b="1" dirty="0">
                <a:solidFill>
                  <a:srgbClr val="006C31"/>
                </a:solidFill>
              </a:rPr>
              <a:t>שם לועזי: </a:t>
            </a:r>
            <a:r>
              <a:rPr lang="en-US" sz="3200" b="1" dirty="0">
                <a:solidFill>
                  <a:srgbClr val="006C31"/>
                </a:solidFill>
              </a:rPr>
              <a:t>white horehound</a:t>
            </a:r>
            <a:br>
              <a:rPr lang="en-US" sz="3200" b="1" dirty="0">
                <a:solidFill>
                  <a:srgbClr val="006C31"/>
                </a:solidFill>
              </a:rPr>
            </a:br>
            <a:r>
              <a:rPr lang="he-IL" sz="3200" b="1" dirty="0">
                <a:solidFill>
                  <a:srgbClr val="006C31"/>
                </a:solidFill>
              </a:rPr>
              <a:t>שם עממי : </a:t>
            </a:r>
            <a:r>
              <a:rPr lang="he-IL" sz="3200" b="1" dirty="0" err="1">
                <a:solidFill>
                  <a:srgbClr val="006C31"/>
                </a:solidFill>
              </a:rPr>
              <a:t>מרוביון</a:t>
            </a:r>
            <a:r>
              <a:rPr lang="he-IL" sz="3200" b="1" dirty="0">
                <a:solidFill>
                  <a:srgbClr val="006C31"/>
                </a:solidFill>
              </a:rPr>
              <a:t> מצוי</a:t>
            </a:r>
            <a:br>
              <a:rPr lang="he-IL" sz="3200" b="1" dirty="0">
                <a:solidFill>
                  <a:srgbClr val="006C31"/>
                </a:solidFill>
              </a:rPr>
            </a:br>
            <a:r>
              <a:rPr lang="he-IL" sz="3200" b="1" dirty="0">
                <a:solidFill>
                  <a:srgbClr val="006C31"/>
                </a:solidFill>
              </a:rPr>
              <a:t>משפחה: שפתניים</a:t>
            </a:r>
            <a:br>
              <a:rPr lang="he-IL" sz="3200" b="1" dirty="0">
                <a:solidFill>
                  <a:srgbClr val="006C31"/>
                </a:solidFill>
              </a:rPr>
            </a:br>
            <a:endParaRPr lang="he-IL" sz="3200" b="1" dirty="0">
              <a:solidFill>
                <a:srgbClr val="006C31"/>
              </a:solidFill>
            </a:endParaRPr>
          </a:p>
        </p:txBody>
      </p:sp>
      <p:sp>
        <p:nvSpPr>
          <p:cNvPr id="3" name="מציין מיקום תוכן 2"/>
          <p:cNvSpPr>
            <a:spLocks noGrp="1"/>
          </p:cNvSpPr>
          <p:nvPr>
            <p:ph idx="1"/>
          </p:nvPr>
        </p:nvSpPr>
        <p:spPr>
          <a:xfrm>
            <a:off x="0" y="2924944"/>
            <a:ext cx="9144000" cy="3933056"/>
          </a:xfrm>
        </p:spPr>
        <p:txBody>
          <a:bodyPr>
            <a:normAutofit/>
          </a:bodyPr>
          <a:lstStyle/>
          <a:p>
            <a:r>
              <a:rPr lang="he-IL" dirty="0"/>
              <a:t>מוצאו של הצמח בבריטניה והוא נפוץ ברוב ארצות אירופה. הוא גדל בר גם </a:t>
            </a:r>
            <a:r>
              <a:rPr lang="he-IL" dirty="0" err="1"/>
              <a:t>בישראל.ברפואת</a:t>
            </a:r>
            <a:r>
              <a:rPr lang="he-IL" dirty="0"/>
              <a:t> הצמחים המודרנית נחשב </a:t>
            </a:r>
            <a:r>
              <a:rPr lang="he-IL" dirty="0" err="1"/>
              <a:t>המרוביון</a:t>
            </a:r>
            <a:r>
              <a:rPr lang="he-IL" dirty="0"/>
              <a:t> לצמח עדין, המותווה בעיקר </a:t>
            </a:r>
            <a:r>
              <a:rPr lang="he-IL" dirty="0" smtClean="0"/>
              <a:t>לטיפול </a:t>
            </a:r>
            <a:r>
              <a:rPr lang="he-IL" dirty="0"/>
              <a:t>בבעיות אקוטיות וכרוניות של מערכת </a:t>
            </a:r>
            <a:r>
              <a:rPr lang="he-IL" dirty="0" smtClean="0"/>
              <a:t>הנשימה.</a:t>
            </a:r>
          </a:p>
          <a:p>
            <a:pPr marL="0" indent="0">
              <a:buNone/>
            </a:pP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solidFill>
                  <a:prstClr val="black">
                    <a:tint val="75000"/>
                  </a:prstClr>
                </a:solidFill>
              </a:rPr>
              <a:pPr/>
              <a:t>36</a:t>
            </a:fld>
            <a:endParaRPr lang="he-IL">
              <a:solidFill>
                <a:prstClr val="black">
                  <a:tint val="75000"/>
                </a:prstClr>
              </a:solidFill>
            </a:endParaRPr>
          </a:p>
        </p:txBody>
      </p:sp>
      <p:pic>
        <p:nvPicPr>
          <p:cNvPr id="5" name="תמונה 4"/>
          <p:cNvPicPr>
            <a:picLocks noChangeAspect="1"/>
          </p:cNvPicPr>
          <p:nvPr/>
        </p:nvPicPr>
        <p:blipFill>
          <a:blip r:embed="rId2"/>
          <a:stretch>
            <a:fillRect/>
          </a:stretch>
        </p:blipFill>
        <p:spPr>
          <a:xfrm>
            <a:off x="11494" y="-1"/>
            <a:ext cx="3447598" cy="2348881"/>
          </a:xfrm>
          <a:prstGeom prst="rect">
            <a:avLst/>
          </a:prstGeom>
        </p:spPr>
      </p:pic>
    </p:spTree>
    <p:extLst>
      <p:ext uri="{BB962C8B-B14F-4D97-AF65-F5344CB8AC3E}">
        <p14:creationId xmlns:p14="http://schemas.microsoft.com/office/powerpoint/2010/main" val="16571248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rmAutofit fontScale="92500"/>
          </a:bodyPr>
          <a:lstStyle/>
          <a:p>
            <a:pPr marL="0" indent="0">
              <a:buNone/>
            </a:pPr>
            <a:r>
              <a:rPr lang="he-IL" b="1" dirty="0" smtClean="0"/>
              <a:t>פעילות רפואית:</a:t>
            </a:r>
          </a:p>
          <a:p>
            <a:pPr marL="0" indent="0">
              <a:buNone/>
            </a:pPr>
            <a:r>
              <a:rPr lang="he-IL" dirty="0"/>
              <a:t>1.	חיזוק והמרצת מערכת החיסון – לטיפול ומניעה של מחלות חורף עם דגש על מע' הנשימה התחתונה. </a:t>
            </a:r>
          </a:p>
          <a:p>
            <a:pPr marL="0" indent="0">
              <a:buNone/>
            </a:pPr>
            <a:r>
              <a:rPr lang="he-IL" dirty="0"/>
              <a:t>2.	מפחית ומסלק ליחה עודפת מהריאות והסמפונות – מחטא דרכי נשימה, ברונכיטיס, דלקת ריאות. </a:t>
            </a:r>
          </a:p>
          <a:p>
            <a:pPr marL="514350" indent="-514350">
              <a:buAutoNum type="arabicPeriod" startAt="3"/>
            </a:pPr>
            <a:r>
              <a:rPr lang="he-IL" dirty="0" smtClean="0"/>
              <a:t>מכייח </a:t>
            </a:r>
            <a:r>
              <a:rPr lang="he-IL" dirty="0" err="1"/>
              <a:t>ארומתי</a:t>
            </a:r>
            <a:r>
              <a:rPr lang="he-IL" dirty="0"/>
              <a:t> ואנטי </a:t>
            </a:r>
            <a:r>
              <a:rPr lang="he-IL" dirty="0" err="1"/>
              <a:t>ספזמודי</a:t>
            </a:r>
            <a:r>
              <a:rPr lang="he-IL" dirty="0"/>
              <a:t> ריאתי – לשיעול ליחתי, טורדני, עוויתי. </a:t>
            </a:r>
          </a:p>
          <a:p>
            <a:pPr marL="0" indent="0">
              <a:buNone/>
            </a:pPr>
            <a:r>
              <a:rPr lang="he-IL" dirty="0" smtClean="0"/>
              <a:t>4. נוגד </a:t>
            </a:r>
            <a:r>
              <a:rPr lang="he-IL" dirty="0"/>
              <a:t>חמצון.</a:t>
            </a:r>
          </a:p>
          <a:p>
            <a:pPr marL="0" indent="0">
              <a:buNone/>
            </a:pPr>
            <a:endParaRPr lang="he-IL" dirty="0"/>
          </a:p>
          <a:p>
            <a:pPr marL="0" indent="0">
              <a:buNone/>
            </a:pPr>
            <a:r>
              <a:rPr lang="he-IL" dirty="0" smtClean="0"/>
              <a:t>*</a:t>
            </a:r>
            <a:r>
              <a:rPr lang="he-IL" dirty="0" err="1" smtClean="0"/>
              <a:t>מרוביון</a:t>
            </a:r>
            <a:r>
              <a:rPr lang="he-IL" dirty="0" smtClean="0"/>
              <a:t> </a:t>
            </a:r>
            <a:r>
              <a:rPr lang="he-IL" dirty="0"/>
              <a:t>מכיל שמנים נדיפים וחומרים מרירים </a:t>
            </a:r>
            <a:r>
              <a:rPr lang="he-IL" dirty="0" smtClean="0"/>
              <a:t>נוספים ונחשב לחזק יותר בעוצמתו מבת קורנית.</a:t>
            </a:r>
            <a:endParaRPr lang="he-IL" dirty="0"/>
          </a:p>
          <a:p>
            <a:pPr marL="0" indent="0">
              <a:buNone/>
            </a:pPr>
            <a:endParaRPr lang="he-IL" dirty="0" smtClean="0"/>
          </a:p>
          <a:p>
            <a:pPr marL="0" indent="0">
              <a:buNone/>
            </a:pP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37</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extLst>
      <p:ext uri="{BB962C8B-B14F-4D97-AF65-F5344CB8AC3E}">
        <p14:creationId xmlns:p14="http://schemas.microsoft.com/office/powerpoint/2010/main" val="1914343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70000" lnSpcReduction="20000"/>
          </a:bodyPr>
          <a:lstStyle/>
          <a:p>
            <a:r>
              <a:rPr lang="he-IL" b="1" dirty="0"/>
              <a:t>תופעות לוואי והתוויות נגד:</a:t>
            </a:r>
          </a:p>
          <a:p>
            <a:r>
              <a:rPr lang="he-IL" dirty="0"/>
              <a:t>בטוח לשימוש.</a:t>
            </a:r>
          </a:p>
          <a:p>
            <a:r>
              <a:rPr lang="he-IL" dirty="0"/>
              <a:t>הריון והנקה: אפשרי לשימוש מומלץ אך להישאר בטווח המינונים הנמוכים.</a:t>
            </a:r>
          </a:p>
          <a:p>
            <a:endParaRPr lang="he-IL" dirty="0"/>
          </a:p>
          <a:p>
            <a:r>
              <a:rPr lang="he-IL" b="1" dirty="0"/>
              <a:t>טעמים ותכונות הצמח:</a:t>
            </a:r>
          </a:p>
          <a:p>
            <a:r>
              <a:rPr lang="he-IL" dirty="0" err="1" smtClean="0"/>
              <a:t>ארומתי</a:t>
            </a:r>
            <a:endParaRPr lang="he-IL" dirty="0"/>
          </a:p>
          <a:p>
            <a:r>
              <a:rPr lang="he-IL" dirty="0" smtClean="0"/>
              <a:t>סופח </a:t>
            </a:r>
            <a:r>
              <a:rPr lang="he-IL" dirty="0"/>
              <a:t>ומייבש </a:t>
            </a:r>
          </a:p>
          <a:p>
            <a:r>
              <a:rPr lang="he-IL" dirty="0" smtClean="0"/>
              <a:t>מזג </a:t>
            </a:r>
            <a:r>
              <a:rPr lang="he-IL" dirty="0"/>
              <a:t>נטרלי</a:t>
            </a:r>
          </a:p>
          <a:p>
            <a:endParaRPr lang="he-IL" dirty="0"/>
          </a:p>
          <a:p>
            <a:r>
              <a:rPr lang="he-IL" b="1" dirty="0"/>
              <a:t>חלקי הצמח בשימוש: </a:t>
            </a:r>
            <a:r>
              <a:rPr lang="he-IL" dirty="0"/>
              <a:t>עלווה.</a:t>
            </a:r>
          </a:p>
          <a:p>
            <a:endParaRPr lang="he-IL" dirty="0"/>
          </a:p>
          <a:p>
            <a:r>
              <a:rPr lang="he-IL" b="1" dirty="0"/>
              <a:t>אופני נטילה ומינונים:</a:t>
            </a:r>
          </a:p>
          <a:p>
            <a:r>
              <a:rPr lang="he-IL" dirty="0" smtClean="0"/>
              <a:t>תמצית </a:t>
            </a:r>
            <a:r>
              <a:rPr lang="he-IL" dirty="0"/>
              <a:t>נוזלית: 1:3, 45% אלכוהול, </a:t>
            </a:r>
            <a:r>
              <a:rPr lang="he-IL" dirty="0" smtClean="0"/>
              <a:t>2.5-5 </a:t>
            </a:r>
            <a:r>
              <a:rPr lang="he-IL" dirty="0"/>
              <a:t>מ"ל בוקר וערב (עד 6 מנות ביום בעת הצורך).</a:t>
            </a:r>
          </a:p>
          <a:p>
            <a:r>
              <a:rPr lang="he-IL" dirty="0"/>
              <a:t>חליטה: כף גדושה לכוס מים, 3-4 פעמים ביום.</a:t>
            </a:r>
          </a:p>
          <a:p>
            <a:r>
              <a:rPr lang="he-IL" dirty="0"/>
              <a:t>כחלק מפורמולה: 30%-25%. *ילד חצי המינון ממבוגר. **תינוק חצי מינון מילד.</a:t>
            </a:r>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extLst>
      <p:ext uri="{BB962C8B-B14F-4D97-AF65-F5344CB8AC3E}">
        <p14:creationId xmlns:p14="http://schemas.microsoft.com/office/powerpoint/2010/main" val="1029505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66936" y="778694"/>
            <a:ext cx="8229600" cy="634082"/>
          </a:xfrm>
        </p:spPr>
        <p:txBody>
          <a:bodyPr>
            <a:noAutofit/>
          </a:bodyPr>
          <a:lstStyle/>
          <a:p>
            <a:r>
              <a:rPr lang="he-IL" sz="2800" b="1" dirty="0" smtClean="0"/>
              <a:t>שם בוטני:   </a:t>
            </a:r>
            <a:r>
              <a:rPr lang="en-US" sz="2800" b="1" dirty="0" err="1" smtClean="0"/>
              <a:t>Lactuca</a:t>
            </a:r>
            <a:r>
              <a:rPr lang="en-US" sz="2800" b="1" dirty="0" smtClean="0"/>
              <a:t> </a:t>
            </a:r>
            <a:r>
              <a:rPr lang="en-US" sz="2800" b="1" dirty="0" err="1" smtClean="0"/>
              <a:t>virosa</a:t>
            </a:r>
            <a:r>
              <a:rPr lang="en-US" sz="2800" dirty="0" smtClean="0"/>
              <a:t/>
            </a:r>
            <a:br>
              <a:rPr lang="en-US" sz="2800" dirty="0" smtClean="0"/>
            </a:br>
            <a:r>
              <a:rPr lang="he-IL" sz="2800" b="1" dirty="0" smtClean="0"/>
              <a:t>שם לועזי: </a:t>
            </a:r>
            <a:r>
              <a:rPr lang="en-US" sz="2800" b="1" dirty="0" smtClean="0"/>
              <a:t>Wild </a:t>
            </a:r>
            <a:r>
              <a:rPr lang="en-US" sz="2800" b="1" dirty="0" err="1" smtClean="0"/>
              <a:t>lettuca</a:t>
            </a:r>
            <a:r>
              <a:rPr lang="en-US" sz="2800" dirty="0" smtClean="0"/>
              <a:t/>
            </a:r>
            <a:br>
              <a:rPr lang="en-US" sz="2800" dirty="0" smtClean="0"/>
            </a:br>
            <a:r>
              <a:rPr lang="he-IL" sz="2800" b="1" dirty="0" smtClean="0"/>
              <a:t>שם עממי : חסת המצפן</a:t>
            </a:r>
            <a:r>
              <a:rPr lang="en-US" sz="2800" dirty="0" smtClean="0"/>
              <a:t/>
            </a:r>
            <a:br>
              <a:rPr lang="en-US" sz="2800" dirty="0" smtClean="0"/>
            </a:br>
            <a:r>
              <a:rPr lang="he-IL" sz="2800" b="1" dirty="0" smtClean="0"/>
              <a:t>משפחה: מורכבים</a:t>
            </a:r>
            <a:r>
              <a:rPr lang="en-US" sz="2800" dirty="0" smtClean="0"/>
              <a:t/>
            </a:r>
            <a:br>
              <a:rPr lang="en-US" sz="2800" dirty="0" smtClean="0"/>
            </a:br>
            <a:endParaRPr lang="he-IL" sz="2800" dirty="0"/>
          </a:p>
        </p:txBody>
      </p:sp>
      <p:sp>
        <p:nvSpPr>
          <p:cNvPr id="3" name="מציין מיקום תוכן 2"/>
          <p:cNvSpPr>
            <a:spLocks noGrp="1"/>
          </p:cNvSpPr>
          <p:nvPr>
            <p:ph idx="1"/>
          </p:nvPr>
        </p:nvSpPr>
        <p:spPr>
          <a:xfrm>
            <a:off x="2339752" y="1844824"/>
            <a:ext cx="6347048" cy="5013176"/>
          </a:xfrm>
        </p:spPr>
        <p:txBody>
          <a:bodyPr>
            <a:normAutofit fontScale="92500" lnSpcReduction="10000"/>
          </a:bodyPr>
          <a:lstStyle/>
          <a:p>
            <a:r>
              <a:rPr lang="he-IL" dirty="0" smtClean="0"/>
              <a:t>מוצאו של הצמח באירופה ובאסיה. </a:t>
            </a:r>
          </a:p>
          <a:p>
            <a:r>
              <a:rPr lang="he-IL" dirty="0" smtClean="0"/>
              <a:t>המיץ החלבי בעלי הצמח נקרא     </a:t>
            </a:r>
            <a:r>
              <a:rPr lang="en-US" dirty="0" err="1" smtClean="0"/>
              <a:t>Lactucarium</a:t>
            </a:r>
            <a:r>
              <a:rPr lang="en-US" dirty="0" smtClean="0"/>
              <a:t>, </a:t>
            </a:r>
            <a:r>
              <a:rPr lang="he-IL" dirty="0" smtClean="0"/>
              <a:t>ומיוחסת לו השפעה מרגיעה על מערכת הנשימה בדומה לקודאין ולמורפין, אולם בעוצמה חלשה יותר. אין חשש לסבילות ולהתמכרות וניתן להשתמש בצמח לפרקי זמן ארוכים.</a:t>
            </a:r>
          </a:p>
          <a:p>
            <a:r>
              <a:rPr lang="he-IL" dirty="0" smtClean="0"/>
              <a:t>ברפואת הצמחים המודרנית הוא מותווה בעיקר לטיפול בגירוי יתר של מערכת העצבים, כגון – אסטמה, שעלת, ברונכיט</a:t>
            </a:r>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39</a:t>
            </a:fld>
            <a:endParaRPr lang="he-IL"/>
          </a:p>
        </p:txBody>
      </p:sp>
      <p:pic>
        <p:nvPicPr>
          <p:cNvPr id="1026" name="Picture 2" descr="C:\Users\Levy\Pictures\לימודים\images.jpg"/>
          <p:cNvPicPr>
            <a:picLocks noChangeAspect="1" noChangeArrowheads="1"/>
          </p:cNvPicPr>
          <p:nvPr/>
        </p:nvPicPr>
        <p:blipFill>
          <a:blip r:embed="rId2" cstate="print"/>
          <a:srcRect/>
          <a:stretch>
            <a:fillRect/>
          </a:stretch>
        </p:blipFill>
        <p:spPr bwMode="auto">
          <a:xfrm>
            <a:off x="0" y="5010150"/>
            <a:ext cx="2339751" cy="1847850"/>
          </a:xfrm>
          <a:prstGeom prst="rect">
            <a:avLst/>
          </a:prstGeom>
          <a:noFill/>
        </p:spPr>
      </p:pic>
      <p:pic>
        <p:nvPicPr>
          <p:cNvPr id="1027" name="Picture 3" descr="C:\Users\Levy\Pictures\לימודים\imagesCAQP6NFF.jpg"/>
          <p:cNvPicPr>
            <a:picLocks noChangeAspect="1" noChangeArrowheads="1"/>
          </p:cNvPicPr>
          <p:nvPr/>
        </p:nvPicPr>
        <p:blipFill>
          <a:blip r:embed="rId3" cstate="print"/>
          <a:srcRect/>
          <a:stretch>
            <a:fillRect/>
          </a:stretch>
        </p:blipFill>
        <p:spPr bwMode="auto">
          <a:xfrm>
            <a:off x="107504" y="1628800"/>
            <a:ext cx="2038350" cy="2238375"/>
          </a:xfrm>
          <a:prstGeom prst="rect">
            <a:avLst/>
          </a:prstGeom>
          <a:noFill/>
        </p:spPr>
      </p:pic>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6336704"/>
          </a:xfrm>
        </p:spPr>
        <p:txBody>
          <a:bodyPr>
            <a:normAutofit fontScale="85000" lnSpcReduction="20000"/>
          </a:bodyPr>
          <a:lstStyle/>
          <a:p>
            <a:r>
              <a:rPr lang="he-IL" b="1" dirty="0" smtClean="0"/>
              <a:t>פעילות הצמח:</a:t>
            </a:r>
            <a:endParaRPr lang="en-US" b="1" dirty="0" smtClean="0"/>
          </a:p>
          <a:p>
            <a:pPr lvl="0"/>
            <a:r>
              <a:rPr lang="he-IL" dirty="0" smtClean="0"/>
              <a:t>מרגיע כללי ונוגד חרדה – מותווה בעיקר לילדים, היפראקטיביים/עצבניים, קשיי הירדמות.</a:t>
            </a:r>
            <a:endParaRPr lang="en-US" dirty="0" smtClean="0"/>
          </a:p>
          <a:p>
            <a:pPr lvl="0"/>
            <a:r>
              <a:rPr lang="he-IL" dirty="0" smtClean="0"/>
              <a:t>מרגיע עצב </a:t>
            </a:r>
            <a:r>
              <a:rPr lang="he-IL" dirty="0" err="1" smtClean="0"/>
              <a:t>הוואגוס</a:t>
            </a:r>
            <a:r>
              <a:rPr lang="he-IL" dirty="0" smtClean="0"/>
              <a:t> – </a:t>
            </a:r>
            <a:r>
              <a:rPr lang="he-IL" dirty="0" err="1" smtClean="0"/>
              <a:t>למע</a:t>
            </a:r>
            <a:r>
              <a:rPr lang="he-IL" dirty="0" smtClean="0"/>
              <a:t>' נשימה מגורת, שיעול עוויתי לח/יבש, אסטמה, שעלת, ברונכיטיס, כאבים בצלעות ובצידי הגוף.</a:t>
            </a:r>
            <a:endParaRPr lang="en-US" dirty="0" smtClean="0"/>
          </a:p>
          <a:p>
            <a:pPr>
              <a:buNone/>
            </a:pPr>
            <a:r>
              <a:rPr lang="he-IL" dirty="0" smtClean="0"/>
              <a:t/>
            </a:r>
            <a:br>
              <a:rPr lang="he-IL" dirty="0" smtClean="0"/>
            </a:br>
            <a:r>
              <a:rPr lang="he-IL" dirty="0" smtClean="0"/>
              <a:t/>
            </a:r>
            <a:br>
              <a:rPr lang="he-IL" dirty="0" smtClean="0"/>
            </a:br>
            <a:r>
              <a:rPr lang="he-IL" b="1" dirty="0" smtClean="0"/>
              <a:t>רגישות, תופעות לוואי, תגובות ביניים, התוויות נגד ורעילות</a:t>
            </a:r>
            <a:r>
              <a:rPr lang="he-IL" dirty="0" smtClean="0"/>
              <a:t/>
            </a:r>
            <a:br>
              <a:rPr lang="he-IL" dirty="0" smtClean="0"/>
            </a:br>
            <a:r>
              <a:rPr lang="he-IL" dirty="0" smtClean="0"/>
              <a:t>ידועים מקרים בודדים של אלרגיה שנגרמה משימוש פנימי או חיצוני בצמח; לא ידועות תופעות לוואי נוספות. </a:t>
            </a:r>
            <a:br>
              <a:rPr lang="he-IL" dirty="0" smtClean="0"/>
            </a:br>
            <a:r>
              <a:rPr lang="he-IL" dirty="0" smtClean="0"/>
              <a:t/>
            </a:r>
            <a:br>
              <a:rPr lang="he-IL" dirty="0" smtClean="0"/>
            </a:br>
            <a:r>
              <a:rPr lang="he-IL" dirty="0" smtClean="0"/>
              <a:t>הריון: לא ידוע על נזק או רעילות עקב נטילת הצמח בתקופה זו. </a:t>
            </a:r>
            <a:br>
              <a:rPr lang="he-IL" dirty="0" smtClean="0"/>
            </a:br>
            <a:r>
              <a:rPr lang="he-IL" dirty="0" smtClean="0"/>
              <a:t>הנקה: הצמח מתאים לשימוש בהנקה.</a:t>
            </a:r>
            <a:br>
              <a:rPr lang="he-IL" dirty="0" smtClean="0"/>
            </a:br>
            <a:endParaRPr lang="he-IL" dirty="0" smtClean="0"/>
          </a:p>
          <a:p>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40</a:t>
            </a:fld>
            <a:endParaRPr lang="he-IL"/>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70000" lnSpcReduction="20000"/>
          </a:bodyPr>
          <a:lstStyle/>
          <a:p>
            <a:r>
              <a:rPr lang="he-IL" b="1" dirty="0" smtClean="0"/>
              <a:t>איכויות</a:t>
            </a:r>
            <a:r>
              <a:rPr lang="he-IL" dirty="0" smtClean="0"/>
              <a:t/>
            </a:r>
            <a:br>
              <a:rPr lang="he-IL" dirty="0" smtClean="0"/>
            </a:br>
            <a:r>
              <a:rPr lang="he-IL" dirty="0" smtClean="0"/>
              <a:t>מריר, נטרלי, קריר.</a:t>
            </a:r>
            <a:br>
              <a:rPr lang="he-IL" dirty="0" smtClean="0"/>
            </a:br>
            <a:r>
              <a:rPr lang="he-IL" dirty="0" smtClean="0"/>
              <a:t/>
            </a:r>
            <a:br>
              <a:rPr lang="he-IL" dirty="0" smtClean="0"/>
            </a:br>
            <a:r>
              <a:rPr lang="he-IL" b="1" dirty="0" smtClean="0"/>
              <a:t>השפעה מסורתית</a:t>
            </a:r>
            <a:r>
              <a:rPr lang="he-IL" dirty="0" smtClean="0"/>
              <a:t/>
            </a:r>
            <a:br>
              <a:rPr lang="he-IL" dirty="0" smtClean="0"/>
            </a:br>
            <a:r>
              <a:rPr lang="he-IL" dirty="0" smtClean="0"/>
              <a:t>מצנן, מרגיע נפש, מניע </a:t>
            </a:r>
            <a:r>
              <a:rPr lang="he-IL" dirty="0" err="1" smtClean="0"/>
              <a:t>צ'י</a:t>
            </a:r>
            <a:r>
              <a:rPr lang="he-IL" dirty="0" smtClean="0"/>
              <a:t>:</a:t>
            </a:r>
            <a:br>
              <a:rPr lang="he-IL" dirty="0" smtClean="0"/>
            </a:br>
            <a:r>
              <a:rPr lang="he-IL" dirty="0" smtClean="0"/>
              <a:t>- עליית יאנג הכבד: סומק, תחושת חום בפלג הגוף העליון, לחץ בראש, מתח שרירי, הפרעות שינה, חוסר שקט.</a:t>
            </a:r>
            <a:br>
              <a:rPr lang="he-IL" dirty="0" smtClean="0"/>
            </a:br>
            <a:r>
              <a:rPr lang="he-IL" dirty="0" smtClean="0"/>
              <a:t>- תקיעות </a:t>
            </a:r>
            <a:r>
              <a:rPr lang="he-IL" dirty="0" err="1" smtClean="0"/>
              <a:t>צ'י</a:t>
            </a:r>
            <a:r>
              <a:rPr lang="he-IL" dirty="0" smtClean="0"/>
              <a:t> בריאות עם סימני חום: שיעול יבש\מגורה.</a:t>
            </a:r>
            <a:br>
              <a:rPr lang="he-IL" dirty="0" smtClean="0"/>
            </a:br>
            <a:r>
              <a:rPr lang="he-IL" dirty="0" smtClean="0"/>
              <a:t>- אש בכליות: עוררת מינית מופרזת.</a:t>
            </a:r>
            <a:br>
              <a:rPr lang="he-IL" dirty="0" smtClean="0"/>
            </a:br>
            <a:r>
              <a:rPr lang="he-IL" dirty="0" smtClean="0"/>
              <a:t/>
            </a:r>
            <a:br>
              <a:rPr lang="he-IL" dirty="0" smtClean="0"/>
            </a:br>
            <a:endParaRPr lang="he-IL" dirty="0" smtClean="0"/>
          </a:p>
          <a:p>
            <a:r>
              <a:rPr lang="he-IL" dirty="0" smtClean="0"/>
              <a:t>משתמשים בכל חלקי הצמח.</a:t>
            </a:r>
            <a:br>
              <a:rPr lang="he-IL" dirty="0" smtClean="0"/>
            </a:br>
            <a:endParaRPr lang="he-IL" dirty="0" smtClean="0"/>
          </a:p>
          <a:p>
            <a:r>
              <a:rPr lang="he-IL" dirty="0" smtClean="0"/>
              <a:t>אופני שימוש ומינונים:</a:t>
            </a:r>
          </a:p>
          <a:p>
            <a:pPr>
              <a:buNone/>
            </a:pPr>
            <a:r>
              <a:rPr lang="he-IL" dirty="0" smtClean="0"/>
              <a:t>   </a:t>
            </a:r>
            <a:r>
              <a:rPr lang="he-IL" dirty="0"/>
              <a:t>תמצית נוזלית: 1:3, 45% אלכוהול, מבוגרים: 10 מ"ל בוקר וערב. ילדים: 5 מ"ל בוקר וערב. תינוקות: 2.5 מ"ל בוקר וערב/ע"פ הצורך.</a:t>
            </a:r>
            <a:br>
              <a:rPr lang="he-IL" dirty="0"/>
            </a:br>
            <a:r>
              <a:rPr lang="he-IL" dirty="0"/>
              <a:t>חליטה: מבוגרים: כף גדושה לכוס מים, ילדים: כפית לכוס מים 3-4 פעמים ביום.</a:t>
            </a:r>
            <a:br>
              <a:rPr lang="he-IL" dirty="0"/>
            </a:br>
            <a:r>
              <a:rPr lang="he-IL" dirty="0"/>
              <a:t>כחלק מפורמולה: 40%-25%. ילדים: חצי מינון ממבוגר. תינוקות: חצי מינון מילדים.</a:t>
            </a:r>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41</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מחקרים</a:t>
            </a:r>
            <a:endParaRPr lang="he-IL" dirty="0"/>
          </a:p>
        </p:txBody>
      </p:sp>
      <p:sp>
        <p:nvSpPr>
          <p:cNvPr id="3" name="מציין מיקום תוכן 2"/>
          <p:cNvSpPr>
            <a:spLocks noGrp="1"/>
          </p:cNvSpPr>
          <p:nvPr>
            <p:ph idx="1"/>
          </p:nvPr>
        </p:nvSpPr>
        <p:spPr/>
        <p:txBody>
          <a:bodyPr>
            <a:normAutofit fontScale="92500" lnSpcReduction="10000"/>
          </a:bodyPr>
          <a:lstStyle/>
          <a:p>
            <a:r>
              <a:rPr lang="he-IL" dirty="0" smtClean="0"/>
              <a:t>מחקרים מפולין (2006) מצאו כי מרכיבים </a:t>
            </a:r>
            <a:r>
              <a:rPr lang="he-IL" dirty="0" err="1" smtClean="0"/>
              <a:t>ססקוויטרפן</a:t>
            </a:r>
            <a:r>
              <a:rPr lang="he-IL" dirty="0" smtClean="0"/>
              <a:t> </a:t>
            </a:r>
            <a:r>
              <a:rPr lang="he-IL" dirty="0" err="1" smtClean="0"/>
              <a:t>לקטונים</a:t>
            </a:r>
            <a:r>
              <a:rPr lang="he-IL" dirty="0" smtClean="0"/>
              <a:t> </a:t>
            </a:r>
            <a:r>
              <a:rPr lang="en-US" dirty="0" smtClean="0"/>
              <a:t>(</a:t>
            </a:r>
            <a:r>
              <a:rPr lang="en-US" dirty="0" err="1" smtClean="0"/>
              <a:t>sesquiterpene</a:t>
            </a:r>
            <a:r>
              <a:rPr lang="en-US" dirty="0" smtClean="0"/>
              <a:t> lactones) </a:t>
            </a:r>
            <a:r>
              <a:rPr lang="he-IL" dirty="0" smtClean="0"/>
              <a:t> אשר קיימים בצמח הציגו </a:t>
            </a:r>
            <a:r>
              <a:rPr lang="he-IL" b="1" dirty="0" smtClean="0"/>
              <a:t>פעילות נוגדת כאב</a:t>
            </a:r>
            <a:r>
              <a:rPr lang="he-IL" dirty="0" smtClean="0"/>
              <a:t> ביעילות דומה לאיבופרופן בכמה מודלים של כאב בבעלי חיים. המרכיב הפעיל, </a:t>
            </a:r>
            <a:r>
              <a:rPr lang="en-US" dirty="0" err="1" smtClean="0"/>
              <a:t>Lactucopicrin</a:t>
            </a:r>
            <a:r>
              <a:rPr lang="en-US" dirty="0" smtClean="0"/>
              <a:t>, </a:t>
            </a:r>
            <a:r>
              <a:rPr lang="he-IL" dirty="0" smtClean="0"/>
              <a:t> נמצא כיעיל ביותר מהמרכיבים שנבדקו. שניים משלושת המרכיבים שנבדקו הציגו גם פעילות מרגיעה </a:t>
            </a:r>
            <a:r>
              <a:rPr lang="en-US" dirty="0" smtClean="0"/>
              <a:t> (Sedative) </a:t>
            </a:r>
            <a:r>
              <a:rPr lang="he-IL" dirty="0" smtClean="0"/>
              <a:t>במבחן ספציפי בבעלי החיים.</a:t>
            </a:r>
          </a:p>
          <a:p>
            <a:pPr algn="l"/>
            <a:r>
              <a:rPr lang="en-US" dirty="0" smtClean="0"/>
              <a:t>J. </a:t>
            </a:r>
            <a:r>
              <a:rPr lang="en-US" dirty="0" err="1" smtClean="0"/>
              <a:t>Ethnopharmacol</a:t>
            </a:r>
            <a:r>
              <a:rPr lang="en-US" dirty="0" smtClean="0"/>
              <a:t>. 2006 Sep 19;107(2):254-8</a:t>
            </a:r>
            <a:br>
              <a:rPr lang="en-US" dirty="0" smtClean="0"/>
            </a:br>
            <a:endParaRPr lang="he-IL" dirty="0"/>
          </a:p>
        </p:txBody>
      </p:sp>
      <p:sp>
        <p:nvSpPr>
          <p:cNvPr id="4" name="מציין מיקום של מספר שקופית 3"/>
          <p:cNvSpPr>
            <a:spLocks noGrp="1"/>
          </p:cNvSpPr>
          <p:nvPr>
            <p:ph type="sldNum" sz="quarter" idx="12"/>
          </p:nvPr>
        </p:nvSpPr>
        <p:spPr/>
        <p:txBody>
          <a:bodyPr/>
          <a:lstStyle/>
          <a:p>
            <a:fld id="{C604A9F1-C7A3-4D81-8BD9-93136DBA0951}" type="slidenum">
              <a:rPr lang="he-IL" smtClean="0"/>
              <a:pPr/>
              <a:t>42</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6128" cy="1392139"/>
          </a:xfrm>
          <a:prstGeom prst="rect">
            <a:avLst/>
          </a:prstGeom>
        </p:spPr>
      </p:pic>
    </p:spTree>
  </p:cSld>
  <p:clrMapOvr>
    <a:masterClrMapping/>
  </p:clrMapOvr>
</p:sld>
</file>

<file path=ppt/theme/theme1.xml><?xml version="1.0" encoding="utf-8"?>
<a:theme xmlns:a="http://schemas.openxmlformats.org/drawingml/2006/main" name="ערכת נושא Office">
  <a:themeElements>
    <a:clrScheme name="התלהבות">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656</TotalTime>
  <Words>2401</Words>
  <Application>Microsoft Office PowerPoint</Application>
  <PresentationFormat>‫הצגה על המסך (4:3)</PresentationFormat>
  <Paragraphs>269</Paragraphs>
  <Slides>42</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42</vt:i4>
      </vt:variant>
    </vt:vector>
  </HeadingPairs>
  <TitlesOfParts>
    <vt:vector size="48" baseType="lpstr">
      <vt:lpstr>Arial</vt:lpstr>
      <vt:lpstr>Calibri</vt:lpstr>
      <vt:lpstr>Symbol</vt:lpstr>
      <vt:lpstr>Times New Roman</vt:lpstr>
      <vt:lpstr>Wingdings</vt:lpstr>
      <vt:lpstr>ערכת נושא Office</vt:lpstr>
      <vt:lpstr>צמחי מרפא למערכת הנשימה</vt:lpstr>
      <vt:lpstr>מצגת של PowerPoint</vt:lpstr>
      <vt:lpstr>מצגת של PowerPoint</vt:lpstr>
      <vt:lpstr>מצגת של PowerPoint</vt:lpstr>
      <vt:lpstr>מצגת של PowerPoint</vt:lpstr>
      <vt:lpstr>מצגת של PowerPoint</vt:lpstr>
      <vt:lpstr>מנקודת מבט מסורתית</vt:lpstr>
      <vt:lpstr>אופני שימוש ומינונים</vt:lpstr>
      <vt:lpstr>מחקרים</vt:lpstr>
      <vt:lpstr>שם בוטני: Scutellaria baicalensis שם לועזי: Huang Qin שם עממי : קערורית סינית משפחה: שפתניים </vt:lpstr>
      <vt:lpstr>מצגת של PowerPoint</vt:lpstr>
      <vt:lpstr>מצגת של PowerPoint</vt:lpstr>
      <vt:lpstr>שם בוטני: Euphrasia officinalis שם לועזי: Eyebright שם עממי : עלקלוק משפחה: עלקתיים </vt:lpstr>
      <vt:lpstr>מצגת של PowerPoint</vt:lpstr>
      <vt:lpstr>שם בוטני: Plantago lanceoleta שם לועזי: plantain שם עברי: לחך מצוי/איזמלני </vt:lpstr>
      <vt:lpstr>פעילות הצמח:</vt:lpstr>
      <vt:lpstr>מצגת של PowerPoint</vt:lpstr>
      <vt:lpstr>מצגת של PowerPoint</vt:lpstr>
      <vt:lpstr> שם בוטני: Sophora flavescens שם לועזי: Ku Shen  שם עברי: סופורה משפחה: פרפרניים  </vt:lpstr>
      <vt:lpstr>מצגת של PowerPoint</vt:lpstr>
      <vt:lpstr>מחקרים</vt:lpstr>
      <vt:lpstr>מצגת של PowerPoint</vt:lpstr>
      <vt:lpstr>שם בוטני:   Glycyrrhiza glabra שם לועזי: Licorice שם עממי : שוש קרח  משפחה: פרפרניים </vt:lpstr>
      <vt:lpstr>מצגת של PowerPoint</vt:lpstr>
      <vt:lpstr>מצגת של PowerPoint</vt:lpstr>
      <vt:lpstr>מצגת של PowerPoint</vt:lpstr>
      <vt:lpstr>מצגת של PowerPoint</vt:lpstr>
      <vt:lpstr>שם בוטני:   Inula helenium שם לועזי: Elecampane root שם עממי : טיון השמש משפחה: מורכבים </vt:lpstr>
      <vt:lpstr>מצגת של PowerPoint</vt:lpstr>
      <vt:lpstr>מצגת של PowerPoint</vt:lpstr>
      <vt:lpstr>שם בוטני:   Thymus vulgaris שם לועזי: Thyme שם עממי : בת קורנית מצויה משפחה: שפתניים </vt:lpstr>
      <vt:lpstr>מצגת של PowerPoint</vt:lpstr>
      <vt:lpstr>מצגת של PowerPoint</vt:lpstr>
      <vt:lpstr>מצגת של PowerPoint</vt:lpstr>
      <vt:lpstr>מצגת של PowerPoint</vt:lpstr>
      <vt:lpstr>שם בוטני: Marrubium vulgaris שם לועזי: white horehound שם עממי : מרוביון מצוי משפחה: שפתניים </vt:lpstr>
      <vt:lpstr>מצגת של PowerPoint</vt:lpstr>
      <vt:lpstr>מצגת של PowerPoint</vt:lpstr>
      <vt:lpstr>שם בוטני:   Lactuca virosa שם לועזי: Wild lettuca שם עממי : חסת המצפן משפחה: מורכבים </vt:lpstr>
      <vt:lpstr>מצגת של PowerPoint</vt:lpstr>
      <vt:lpstr>מצגת של PowerPoint</vt:lpstr>
      <vt:lpstr>מחקרים</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צמחי מרפא למערכת הנשימה</dc:title>
  <dc:creator>Levy</dc:creator>
  <cp:lastModifiedBy>User</cp:lastModifiedBy>
  <cp:revision>101</cp:revision>
  <dcterms:created xsi:type="dcterms:W3CDTF">2011-11-30T07:50:38Z</dcterms:created>
  <dcterms:modified xsi:type="dcterms:W3CDTF">2021-12-19T08:36:55Z</dcterms:modified>
</cp:coreProperties>
</file>