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60" r:id="rId1"/>
  </p:sldMasterIdLst>
  <p:notesMasterIdLst>
    <p:notesMasterId r:id="rId51"/>
  </p:notesMasterIdLst>
  <p:sldIdLst>
    <p:sldId id="257" r:id="rId2"/>
    <p:sldId id="258" r:id="rId3"/>
    <p:sldId id="259" r:id="rId4"/>
    <p:sldId id="260" r:id="rId5"/>
    <p:sldId id="261" r:id="rId6"/>
    <p:sldId id="262" r:id="rId7"/>
    <p:sldId id="313" r:id="rId8"/>
    <p:sldId id="300" r:id="rId9"/>
    <p:sldId id="310" r:id="rId10"/>
    <p:sldId id="311" r:id="rId11"/>
    <p:sldId id="312" r:id="rId12"/>
    <p:sldId id="303" r:id="rId13"/>
    <p:sldId id="304" r:id="rId14"/>
    <p:sldId id="305" r:id="rId15"/>
    <p:sldId id="307" r:id="rId16"/>
    <p:sldId id="308" r:id="rId17"/>
    <p:sldId id="263" r:id="rId18"/>
    <p:sldId id="264" r:id="rId19"/>
    <p:sldId id="265" r:id="rId20"/>
    <p:sldId id="267" r:id="rId21"/>
    <p:sldId id="268" r:id="rId22"/>
    <p:sldId id="319"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90" r:id="rId42"/>
    <p:sldId id="291" r:id="rId43"/>
    <p:sldId id="309" r:id="rId44"/>
    <p:sldId id="292" r:id="rId45"/>
    <p:sldId id="314" r:id="rId46"/>
    <p:sldId id="315" r:id="rId47"/>
    <p:sldId id="316" r:id="rId48"/>
    <p:sldId id="317" r:id="rId49"/>
    <p:sldId id="318" r:id="rId50"/>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972" autoAdjust="0"/>
    <p:restoredTop sz="94643" autoAdjust="0"/>
  </p:normalViewPr>
  <p:slideViewPr>
    <p:cSldViewPr>
      <p:cViewPr varScale="1">
        <p:scale>
          <a:sx n="90" d="100"/>
          <a:sy n="90" d="100"/>
        </p:scale>
        <p:origin x="1214" y="77"/>
      </p:cViewPr>
      <p:guideLst>
        <p:guide orient="horz" pos="2160"/>
        <p:guide pos="2880"/>
      </p:guideLst>
    </p:cSldViewPr>
  </p:slideViewPr>
  <p:outlineViewPr>
    <p:cViewPr>
      <p:scale>
        <a:sx n="33" d="100"/>
        <a:sy n="33" d="100"/>
      </p:scale>
      <p:origin x="12" y="28368"/>
    </p:cViewPr>
  </p:outlineViewPr>
  <p:notesTextViewPr>
    <p:cViewPr>
      <p:scale>
        <a:sx n="100" d="100"/>
        <a:sy n="100" d="100"/>
      </p:scale>
      <p:origin x="0" y="0"/>
    </p:cViewPr>
  </p:notesTextViewPr>
  <p:sorterViewPr>
    <p:cViewPr>
      <p:scale>
        <a:sx n="50" d="100"/>
        <a:sy n="50" d="100"/>
      </p:scale>
      <p:origin x="0" y="14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761D511-1120-4178-B871-4836FC9A22E3}" type="datetimeFigureOut">
              <a:rPr lang="he-IL" smtClean="0"/>
              <a:pPr/>
              <a:t>ט"ז/כסלו/תשפ"ג</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A86B7B6-4D15-4816-9FD7-1F59219277BC}" type="slidenum">
              <a:rPr lang="he-IL" smtClean="0"/>
              <a:pPr/>
              <a:t>‹#›</a:t>
            </a:fld>
            <a:endParaRPr lang="he-IL"/>
          </a:p>
        </p:txBody>
      </p:sp>
    </p:spTree>
    <p:extLst>
      <p:ext uri="{BB962C8B-B14F-4D97-AF65-F5344CB8AC3E}">
        <p14:creationId xmlns:p14="http://schemas.microsoft.com/office/powerpoint/2010/main" val="398735363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Ref idx="1001">
        <a:schemeClr val="bg1"/>
      </p:bgRef>
    </p:bg>
    <p:spTree>
      <p:nvGrpSpPr>
        <p:cNvPr id="1" name=""/>
        <p:cNvGrpSpPr/>
        <p:nvPr/>
      </p:nvGrpSpPr>
      <p:grpSpPr>
        <a:xfrm>
          <a:off x="0" y="0"/>
          <a:ext cx="0" cy="0"/>
          <a:chOff x="0" y="0"/>
          <a:chExt cx="0" cy="0"/>
        </a:xfrm>
      </p:grpSpPr>
      <p:sp>
        <p:nvSpPr>
          <p:cNvPr id="8" name="כותרת 7"/>
          <p:cNvSpPr>
            <a:spLocks noGrp="1"/>
          </p:cNvSpPr>
          <p:nvPr>
            <p:ph type="ctrTitle"/>
          </p:nvPr>
        </p:nvSpPr>
        <p:spPr>
          <a:xfrm>
            <a:off x="2286000" y="3124200"/>
            <a:ext cx="6172200" cy="1894362"/>
          </a:xfrm>
        </p:spPr>
        <p:txBody>
          <a:bodyPr/>
          <a:lstStyle>
            <a:lvl1pPr>
              <a:defRPr b="1"/>
            </a:lvl1pPr>
          </a:lstStyle>
          <a:p>
            <a:r>
              <a:rPr kumimoji="0" lang="he-IL" smtClean="0"/>
              <a:t>לחץ כדי לערוך סגנון כותרת של תבנית בסיס</a:t>
            </a:r>
            <a:endParaRPr kumimoji="0" lang="en-US"/>
          </a:p>
        </p:txBody>
      </p:sp>
      <p:sp>
        <p:nvSpPr>
          <p:cNvPr id="9" name="כותרת משנה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28" name="מציין מיקום של תאריך 27"/>
          <p:cNvSpPr>
            <a:spLocks noGrp="1"/>
          </p:cNvSpPr>
          <p:nvPr>
            <p:ph type="dt" sz="half" idx="10"/>
          </p:nvPr>
        </p:nvSpPr>
        <p:spPr bwMode="auto">
          <a:xfrm rot="5400000">
            <a:off x="7764621" y="1174097"/>
            <a:ext cx="2286000" cy="381000"/>
          </a:xfrm>
        </p:spPr>
        <p:txBody>
          <a:bodyPr/>
          <a:lstStyle/>
          <a:p>
            <a:fld id="{129D6F09-FA4D-4A29-8493-BEF80468632C}" type="datetime8">
              <a:rPr lang="he-IL" smtClean="0"/>
              <a:pPr/>
              <a:t>10 דצמבר 22</a:t>
            </a:fld>
            <a:endParaRPr lang="he-IL"/>
          </a:p>
        </p:txBody>
      </p:sp>
      <p:sp>
        <p:nvSpPr>
          <p:cNvPr id="17" name="מציין מיקום של כותרת תחתונה 16"/>
          <p:cNvSpPr>
            <a:spLocks noGrp="1"/>
          </p:cNvSpPr>
          <p:nvPr>
            <p:ph type="ftr" sz="quarter" idx="11"/>
          </p:nvPr>
        </p:nvSpPr>
        <p:spPr bwMode="auto">
          <a:xfrm rot="5400000">
            <a:off x="7077269" y="4181669"/>
            <a:ext cx="3657600" cy="384048"/>
          </a:xfrm>
        </p:spPr>
        <p:txBody>
          <a:bodyPr/>
          <a:lstStyle/>
          <a:p>
            <a:endParaRPr lang="he-IL"/>
          </a:p>
        </p:txBody>
      </p:sp>
      <p:sp>
        <p:nvSpPr>
          <p:cNvPr id="10" name="מלבן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מלבן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מלבן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מלבן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מחבר ישר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מחבר ישר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מחבר ישר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מחבר ישר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מחבר ישר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מחבר ישר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מלבן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אליפסה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אליפסה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אליפסה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אליפסה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אליפסה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מציין מיקום של מספר שקופית 28"/>
          <p:cNvSpPr>
            <a:spLocks noGrp="1"/>
          </p:cNvSpPr>
          <p:nvPr>
            <p:ph type="sldNum" sz="quarter" idx="12"/>
          </p:nvPr>
        </p:nvSpPr>
        <p:spPr bwMode="auto">
          <a:xfrm>
            <a:off x="1325544" y="4928702"/>
            <a:ext cx="609600" cy="517524"/>
          </a:xfrm>
        </p:spPr>
        <p:txBody>
          <a:bodyPr/>
          <a:lstStyle/>
          <a:p>
            <a:fld id="{02A88A72-53D1-41C0-8329-266DAA2417B8}" type="slidenum">
              <a:rPr lang="he-IL" smtClean="0"/>
              <a:pPr/>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8" name="מציין מיקום תוכן 7"/>
          <p:cNvSpPr>
            <a:spLocks noGrp="1"/>
          </p:cNvSpPr>
          <p:nvPr>
            <p:ph sz="quarter" idx="1"/>
          </p:nvPr>
        </p:nvSpPr>
        <p:spPr>
          <a:xfrm>
            <a:off x="457200" y="1600200"/>
            <a:ext cx="7467600" cy="4873752"/>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מציין מיקום של תאריך 6"/>
          <p:cNvSpPr>
            <a:spLocks noGrp="1"/>
          </p:cNvSpPr>
          <p:nvPr>
            <p:ph type="dt" sz="half" idx="14"/>
          </p:nvPr>
        </p:nvSpPr>
        <p:spPr/>
        <p:txBody>
          <a:bodyPr rtlCol="0"/>
          <a:lstStyle/>
          <a:p>
            <a:fld id="{F7190D5F-FF78-4894-B89F-85A912F56D1E}" type="datetime8">
              <a:rPr lang="he-IL" smtClean="0"/>
              <a:pPr/>
              <a:t>10 דצמבר 22</a:t>
            </a:fld>
            <a:endParaRPr lang="he-IL"/>
          </a:p>
        </p:txBody>
      </p:sp>
      <p:sp>
        <p:nvSpPr>
          <p:cNvPr id="9" name="מציין מיקום של מספר שקופית 8"/>
          <p:cNvSpPr>
            <a:spLocks noGrp="1"/>
          </p:cNvSpPr>
          <p:nvPr>
            <p:ph type="sldNum" sz="quarter" idx="15"/>
          </p:nvPr>
        </p:nvSpPr>
        <p:spPr/>
        <p:txBody>
          <a:bodyPr rtlCol="0"/>
          <a:lstStyle/>
          <a:p>
            <a:fld id="{02A88A72-53D1-41C0-8329-266DAA2417B8}" type="slidenum">
              <a:rPr lang="he-IL" smtClean="0"/>
              <a:pPr/>
              <a:t>‹#›</a:t>
            </a:fld>
            <a:endParaRPr lang="he-IL"/>
          </a:p>
        </p:txBody>
      </p:sp>
      <p:sp>
        <p:nvSpPr>
          <p:cNvPr id="10" name="מציין מיקום של כותרת תחתונה 9"/>
          <p:cNvSpPr>
            <a:spLocks noGrp="1"/>
          </p:cNvSpPr>
          <p:nvPr>
            <p:ph type="ftr" sz="quarter" idx="16"/>
          </p:nvPr>
        </p:nvSpPr>
        <p:spPr/>
        <p:txBody>
          <a:bodyPr rtlCol="0"/>
          <a:lstStyle/>
          <a:p>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Ref idx="1001">
        <a:schemeClr val="bg2"/>
      </p:bgRef>
    </p:bg>
    <p:spTree>
      <p:nvGrpSpPr>
        <p:cNvPr id="1" name=""/>
        <p:cNvGrpSpPr/>
        <p:nvPr/>
      </p:nvGrpSpPr>
      <p:grpSpPr>
        <a:xfrm>
          <a:off x="0" y="0"/>
          <a:ext cx="0" cy="0"/>
          <a:chOff x="0" y="0"/>
          <a:chExt cx="0" cy="0"/>
        </a:xfrm>
      </p:grpSpPr>
      <p:sp>
        <p:nvSpPr>
          <p:cNvPr id="2" name="כותרת 1"/>
          <p:cNvSpPr>
            <a:spLocks noGrp="1"/>
          </p:cNvSpPr>
          <p:nvPr>
            <p:ph type="title"/>
          </p:nvPr>
        </p:nvSpPr>
        <p:spPr>
          <a:xfrm>
            <a:off x="2286000" y="2895600"/>
            <a:ext cx="6172200" cy="2053590"/>
          </a:xfrm>
        </p:spPr>
        <p:txBody>
          <a:bodyPr/>
          <a:lstStyle>
            <a:lvl1pPr algn="l">
              <a:buNone/>
              <a:defRPr sz="3000" b="1" cap="small" baseline="0"/>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sp>
        <p:nvSpPr>
          <p:cNvPr id="4" name="מציין מיקום של תאריך 3"/>
          <p:cNvSpPr>
            <a:spLocks noGrp="1"/>
          </p:cNvSpPr>
          <p:nvPr>
            <p:ph type="dt" sz="half" idx="10"/>
          </p:nvPr>
        </p:nvSpPr>
        <p:spPr bwMode="auto">
          <a:xfrm rot="5400000">
            <a:off x="7763256" y="1170432"/>
            <a:ext cx="2286000" cy="381000"/>
          </a:xfrm>
        </p:spPr>
        <p:txBody>
          <a:bodyPr/>
          <a:lstStyle/>
          <a:p>
            <a:fld id="{3147A091-6652-42EE-90F5-A0208651AD8C}" type="datetime8">
              <a:rPr lang="he-IL" smtClean="0"/>
              <a:pPr/>
              <a:t>10 דצמבר 22</a:t>
            </a:fld>
            <a:endParaRPr lang="he-IL"/>
          </a:p>
        </p:txBody>
      </p:sp>
      <p:sp>
        <p:nvSpPr>
          <p:cNvPr id="5" name="מציין מיקום של כותרת תחתונה 4"/>
          <p:cNvSpPr>
            <a:spLocks noGrp="1"/>
          </p:cNvSpPr>
          <p:nvPr>
            <p:ph type="ftr" sz="quarter" idx="11"/>
          </p:nvPr>
        </p:nvSpPr>
        <p:spPr bwMode="auto">
          <a:xfrm rot="5400000">
            <a:off x="7077456" y="4178808"/>
            <a:ext cx="3657600" cy="384048"/>
          </a:xfrm>
        </p:spPr>
        <p:txBody>
          <a:bodyPr/>
          <a:lstStyle/>
          <a:p>
            <a:endParaRPr lang="he-IL"/>
          </a:p>
        </p:txBody>
      </p:sp>
      <p:sp>
        <p:nvSpPr>
          <p:cNvPr id="9" name="מלבן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מלבן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מלבן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מלבן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מחבר ישר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מחבר ישר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מחבר ישר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מחבר ישר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מחבר ישר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מלבן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אליפסה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אליפסה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אליפסה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אליפסה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אליפסה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מחבר ישר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מציין מיקום של מספר שקופית 5"/>
          <p:cNvSpPr>
            <a:spLocks noGrp="1"/>
          </p:cNvSpPr>
          <p:nvPr>
            <p:ph type="sldNum" sz="quarter" idx="12"/>
          </p:nvPr>
        </p:nvSpPr>
        <p:spPr bwMode="auto">
          <a:xfrm>
            <a:off x="1340616" y="4928702"/>
            <a:ext cx="609600" cy="517524"/>
          </a:xfrm>
        </p:spPr>
        <p:txBody>
          <a:bodyPr/>
          <a:lstStyle/>
          <a:p>
            <a:fld id="{02A88A72-53D1-41C0-8329-266DAA2417B8}" type="slidenum">
              <a:rPr lang="he-IL" smtClean="0"/>
              <a:pPr/>
              <a:t>‹#›</a:t>
            </a:fld>
            <a:endParaRPr lang="he-I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5" name="מציין מיקום של תאריך 4"/>
          <p:cNvSpPr>
            <a:spLocks noGrp="1"/>
          </p:cNvSpPr>
          <p:nvPr>
            <p:ph type="dt" sz="half" idx="10"/>
          </p:nvPr>
        </p:nvSpPr>
        <p:spPr/>
        <p:txBody>
          <a:bodyPr/>
          <a:lstStyle/>
          <a:p>
            <a:fld id="{DDE830C2-4279-419B-9DE9-5573219ED207}" type="datetime8">
              <a:rPr lang="he-IL" smtClean="0"/>
              <a:pPr/>
              <a:t>10 דצמבר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2A88A72-53D1-41C0-8329-266DAA2417B8}" type="slidenum">
              <a:rPr lang="he-IL" smtClean="0"/>
              <a:pPr/>
              <a:t>‹#›</a:t>
            </a:fld>
            <a:endParaRPr lang="he-IL"/>
          </a:p>
        </p:txBody>
      </p:sp>
      <p:sp>
        <p:nvSpPr>
          <p:cNvPr id="9" name="מציין מיקום תוכן 8"/>
          <p:cNvSpPr>
            <a:spLocks noGrp="1"/>
          </p:cNvSpPr>
          <p:nvPr>
            <p:ph sz="quarter" idx="1"/>
          </p:nvPr>
        </p:nvSpPr>
        <p:spPr>
          <a:xfrm>
            <a:off x="457200" y="1600200"/>
            <a:ext cx="3657600"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11" name="מציין מיקום תוכן 10"/>
          <p:cNvSpPr>
            <a:spLocks noGrp="1"/>
          </p:cNvSpPr>
          <p:nvPr>
            <p:ph sz="quarter" idx="2"/>
          </p:nvPr>
        </p:nvSpPr>
        <p:spPr>
          <a:xfrm>
            <a:off x="4270248" y="1600200"/>
            <a:ext cx="3657600"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7543800" cy="1143000"/>
          </a:xfrm>
        </p:spPr>
        <p:txBody>
          <a:bodyPr anchor="b"/>
          <a:lstStyle>
            <a:lvl1pPr>
              <a:defRPr/>
            </a:lvl1pPr>
          </a:lstStyle>
          <a:p>
            <a:r>
              <a:rPr kumimoji="0" lang="he-IL" smtClean="0"/>
              <a:t>לחץ כדי לערוך סגנון כותרת של תבנית בסיס</a:t>
            </a:r>
            <a:endParaRPr kumimoji="0" lang="en-US"/>
          </a:p>
        </p:txBody>
      </p:sp>
      <p:sp>
        <p:nvSpPr>
          <p:cNvPr id="7" name="מציין מיקום של תאריך 6"/>
          <p:cNvSpPr>
            <a:spLocks noGrp="1"/>
          </p:cNvSpPr>
          <p:nvPr>
            <p:ph type="dt" sz="half" idx="10"/>
          </p:nvPr>
        </p:nvSpPr>
        <p:spPr/>
        <p:txBody>
          <a:bodyPr/>
          <a:lstStyle/>
          <a:p>
            <a:fld id="{E4374B29-3CD2-46EE-A4B6-27E629C8E29F}" type="datetime8">
              <a:rPr lang="he-IL" smtClean="0"/>
              <a:pPr/>
              <a:t>10 דצמבר 22</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02A88A72-53D1-41C0-8329-266DAA2417B8}" type="slidenum">
              <a:rPr lang="he-IL" smtClean="0"/>
              <a:pPr/>
              <a:t>‹#›</a:t>
            </a:fld>
            <a:endParaRPr lang="he-IL"/>
          </a:p>
        </p:txBody>
      </p:sp>
      <p:sp>
        <p:nvSpPr>
          <p:cNvPr id="11" name="מציין מיקום תוכן 10"/>
          <p:cNvSpPr>
            <a:spLocks noGrp="1"/>
          </p:cNvSpPr>
          <p:nvPr>
            <p:ph sz="quarter" idx="2"/>
          </p:nvPr>
        </p:nvSpPr>
        <p:spPr>
          <a:xfrm>
            <a:off x="457200" y="2362200"/>
            <a:ext cx="3657600" cy="38862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13" name="מציין מיקום תוכן 12"/>
          <p:cNvSpPr>
            <a:spLocks noGrp="1"/>
          </p:cNvSpPr>
          <p:nvPr>
            <p:ph sz="quarter" idx="4"/>
          </p:nvPr>
        </p:nvSpPr>
        <p:spPr>
          <a:xfrm>
            <a:off x="4371975" y="2362200"/>
            <a:ext cx="3657600" cy="38862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12" name="מציין מיקום טקסט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he-IL" smtClean="0"/>
              <a:t>לחץ כדי לערוך סגנונות טקסט של תבנית בסיס</a:t>
            </a:r>
          </a:p>
        </p:txBody>
      </p:sp>
      <p:sp>
        <p:nvSpPr>
          <p:cNvPr id="14" name="מציין מיקום טקסט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he-IL" smtClean="0"/>
              <a:t>לחץ כדי לערוך סגנונות טקסט של תבנית בסיס</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6" name="מציין מיקום של תאריך 5"/>
          <p:cNvSpPr>
            <a:spLocks noGrp="1"/>
          </p:cNvSpPr>
          <p:nvPr>
            <p:ph type="dt" sz="half" idx="10"/>
          </p:nvPr>
        </p:nvSpPr>
        <p:spPr/>
        <p:txBody>
          <a:bodyPr rtlCol="0"/>
          <a:lstStyle/>
          <a:p>
            <a:fld id="{8B06AE2A-EF25-4FBE-91E8-F560A602E33E}" type="datetime8">
              <a:rPr lang="he-IL" smtClean="0"/>
              <a:pPr/>
              <a:t>10 דצמבר 22</a:t>
            </a:fld>
            <a:endParaRPr lang="he-IL"/>
          </a:p>
        </p:txBody>
      </p:sp>
      <p:sp>
        <p:nvSpPr>
          <p:cNvPr id="7" name="מציין מיקום של מספר שקופית 6"/>
          <p:cNvSpPr>
            <a:spLocks noGrp="1"/>
          </p:cNvSpPr>
          <p:nvPr>
            <p:ph type="sldNum" sz="quarter" idx="11"/>
          </p:nvPr>
        </p:nvSpPr>
        <p:spPr/>
        <p:txBody>
          <a:bodyPr rtlCol="0"/>
          <a:lstStyle/>
          <a:p>
            <a:fld id="{02A88A72-53D1-41C0-8329-266DAA2417B8}" type="slidenum">
              <a:rPr lang="he-IL" smtClean="0"/>
              <a:pPr/>
              <a:t>‹#›</a:t>
            </a:fld>
            <a:endParaRPr lang="he-IL"/>
          </a:p>
        </p:txBody>
      </p:sp>
      <p:sp>
        <p:nvSpPr>
          <p:cNvPr id="8" name="מציין מיקום של כותרת תחתונה 7"/>
          <p:cNvSpPr>
            <a:spLocks noGrp="1"/>
          </p:cNvSpPr>
          <p:nvPr>
            <p:ph type="ftr" sz="quarter" idx="12"/>
          </p:nvPr>
        </p:nvSpPr>
        <p:spPr/>
        <p:txBody>
          <a:bodyPr rtlCol="0"/>
          <a:lstStyle/>
          <a:p>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ECDE06CA-E324-41E6-930E-657964D39621}" type="datetime8">
              <a:rPr lang="he-IL" smtClean="0"/>
              <a:pPr/>
              <a:t>10 דצמבר 22</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02A88A72-53D1-41C0-8329-266DAA2417B8}"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bg>
      <p:bgRef idx="1001">
        <a:schemeClr val="bg1"/>
      </p:bgRef>
    </p:bg>
    <p:spTree>
      <p:nvGrpSpPr>
        <p:cNvPr id="1" name=""/>
        <p:cNvGrpSpPr/>
        <p:nvPr/>
      </p:nvGrpSpPr>
      <p:grpSpPr>
        <a:xfrm>
          <a:off x="0" y="0"/>
          <a:ext cx="0" cy="0"/>
          <a:chOff x="0" y="0"/>
          <a:chExt cx="0" cy="0"/>
        </a:xfrm>
      </p:grpSpPr>
      <p:sp>
        <p:nvSpPr>
          <p:cNvPr id="10" name="מחבר ישר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כותרת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he-IL" smtClean="0"/>
              <a:t>לחץ כדי לערוך סגנונות טקסט של תבנית בסיס</a:t>
            </a:r>
          </a:p>
        </p:txBody>
      </p:sp>
      <p:sp>
        <p:nvSpPr>
          <p:cNvPr id="8" name="מחבר ישר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מחבר ישר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מחבר ישר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מלבן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מחבר ישר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אליפסה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מציין מיקום תוכן 17"/>
          <p:cNvSpPr>
            <a:spLocks noGrp="1"/>
          </p:cNvSpPr>
          <p:nvPr>
            <p:ph sz="quarter" idx="1"/>
          </p:nvPr>
        </p:nvSpPr>
        <p:spPr>
          <a:xfrm>
            <a:off x="304800" y="274320"/>
            <a:ext cx="5638800" cy="6327648"/>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21" name="מציין מיקום של תאריך 20"/>
          <p:cNvSpPr>
            <a:spLocks noGrp="1"/>
          </p:cNvSpPr>
          <p:nvPr>
            <p:ph type="dt" sz="half" idx="14"/>
          </p:nvPr>
        </p:nvSpPr>
        <p:spPr/>
        <p:txBody>
          <a:bodyPr rtlCol="0"/>
          <a:lstStyle/>
          <a:p>
            <a:fld id="{D13D051D-9164-423C-8D26-04DFDB995DF7}" type="datetime8">
              <a:rPr lang="he-IL" smtClean="0"/>
              <a:pPr/>
              <a:t>10 דצמבר 22</a:t>
            </a:fld>
            <a:endParaRPr lang="he-IL"/>
          </a:p>
        </p:txBody>
      </p:sp>
      <p:sp>
        <p:nvSpPr>
          <p:cNvPr id="22" name="מציין מיקום של מספר שקופית 21"/>
          <p:cNvSpPr>
            <a:spLocks noGrp="1"/>
          </p:cNvSpPr>
          <p:nvPr>
            <p:ph type="sldNum" sz="quarter" idx="15"/>
          </p:nvPr>
        </p:nvSpPr>
        <p:spPr/>
        <p:txBody>
          <a:bodyPr rtlCol="0"/>
          <a:lstStyle/>
          <a:p>
            <a:fld id="{02A88A72-53D1-41C0-8329-266DAA2417B8}" type="slidenum">
              <a:rPr lang="he-IL" smtClean="0"/>
              <a:pPr/>
              <a:t>‹#›</a:t>
            </a:fld>
            <a:endParaRPr lang="he-IL"/>
          </a:p>
        </p:txBody>
      </p:sp>
      <p:sp>
        <p:nvSpPr>
          <p:cNvPr id="23" name="מציין מיקום של כותרת תחתונה 22"/>
          <p:cNvSpPr>
            <a:spLocks noGrp="1"/>
          </p:cNvSpPr>
          <p:nvPr>
            <p:ph type="ftr" sz="quarter" idx="16"/>
          </p:nvPr>
        </p:nvSpPr>
        <p:spPr/>
        <p:txBody>
          <a:bodyPr rtlCol="0"/>
          <a:lstStyle/>
          <a:p>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9" name="מחבר ישר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אליפסה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כותרת 1"/>
          <p:cNvSpPr>
            <a:spLocks noGrp="1"/>
          </p:cNvSpPr>
          <p:nvPr>
            <p:ph type="title"/>
          </p:nvPr>
        </p:nvSpPr>
        <p:spPr>
          <a:xfrm rot="5400000">
            <a:off x="3350133" y="3200400"/>
            <a:ext cx="6309360" cy="457200"/>
          </a:xfrm>
        </p:spPr>
        <p:txBody>
          <a:bodyPr anchor="b"/>
          <a:lstStyle>
            <a:lvl1pPr algn="l">
              <a:buNone/>
              <a:defRPr sz="2000" b="1"/>
            </a:lvl1pPr>
          </a:lstStyle>
          <a:p>
            <a:r>
              <a:rPr kumimoji="0" lang="he-IL" smtClean="0"/>
              <a:t>לחץ כדי לערוך סגנון כותרת של תבנית בסיס</a:t>
            </a:r>
            <a:endParaRPr kumimoji="0" lang="en-US"/>
          </a:p>
        </p:txBody>
      </p:sp>
      <p:sp>
        <p:nvSpPr>
          <p:cNvPr id="3" name="מציין מיקום של תמונה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he-IL" smtClean="0"/>
              <a:t>לחץ על הסמל כדי להוסיף תמונה</a:t>
            </a:r>
            <a:endParaRPr kumimoji="0" lang="en-US" dirty="0"/>
          </a:p>
        </p:txBody>
      </p:sp>
      <p:sp>
        <p:nvSpPr>
          <p:cNvPr id="4" name="מציין מיקום טקסט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10" name="מחבר ישר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מלבן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מחבר ישר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מחבר ישר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מחבר ישר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מציין מיקום של תאריך 16"/>
          <p:cNvSpPr>
            <a:spLocks noGrp="1"/>
          </p:cNvSpPr>
          <p:nvPr>
            <p:ph type="dt" sz="half" idx="10"/>
          </p:nvPr>
        </p:nvSpPr>
        <p:spPr/>
        <p:txBody>
          <a:bodyPr rtlCol="0"/>
          <a:lstStyle/>
          <a:p>
            <a:fld id="{1A941F11-459D-4C66-BE8D-70426BAF84E8}" type="datetime8">
              <a:rPr lang="he-IL" smtClean="0"/>
              <a:pPr/>
              <a:t>10 דצמבר 22</a:t>
            </a:fld>
            <a:endParaRPr lang="he-IL"/>
          </a:p>
        </p:txBody>
      </p:sp>
      <p:sp>
        <p:nvSpPr>
          <p:cNvPr id="18" name="מציין מיקום של מספר שקופית 17"/>
          <p:cNvSpPr>
            <a:spLocks noGrp="1"/>
          </p:cNvSpPr>
          <p:nvPr>
            <p:ph type="sldNum" sz="quarter" idx="11"/>
          </p:nvPr>
        </p:nvSpPr>
        <p:spPr/>
        <p:txBody>
          <a:bodyPr rtlCol="0"/>
          <a:lstStyle/>
          <a:p>
            <a:fld id="{02A88A72-53D1-41C0-8329-266DAA2417B8}" type="slidenum">
              <a:rPr lang="he-IL" smtClean="0"/>
              <a:pPr/>
              <a:t>‹#›</a:t>
            </a:fld>
            <a:endParaRPr lang="he-IL"/>
          </a:p>
        </p:txBody>
      </p:sp>
      <p:sp>
        <p:nvSpPr>
          <p:cNvPr id="21" name="מציין מיקום של כותרת תחתונה 20"/>
          <p:cNvSpPr>
            <a:spLocks noGrp="1"/>
          </p:cNvSpPr>
          <p:nvPr>
            <p:ph type="ftr" sz="quarter" idx="12"/>
          </p:nvPr>
        </p:nvSpPr>
        <p:spPr/>
        <p:txBody>
          <a:bodyPr rtlCol="0"/>
          <a:lstStyle/>
          <a:p>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7835E347-3FEC-47C8-B090-6F349AA4BEE4}" type="datetime8">
              <a:rPr lang="he-IL" smtClean="0"/>
              <a:pPr/>
              <a:t>10 דצמבר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2A88A72-53D1-41C0-8329-266DAA2417B8}"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9"/>
            <a:ext cx="1676400" cy="5851525"/>
          </a:xfrm>
        </p:spPr>
        <p:txBody>
          <a:bodyPr vert="eaVer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F2F3FF27-EB20-4B13-BBE9-7D5642E8D0E0}" type="datetime8">
              <a:rPr lang="he-IL" smtClean="0"/>
              <a:pPr/>
              <a:t>10 דצמבר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2A88A72-53D1-41C0-8329-266DAA2417B8}"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מחבר ישר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מציין מיקום של כותרת 21"/>
          <p:cNvSpPr>
            <a:spLocks noGrp="1"/>
          </p:cNvSpPr>
          <p:nvPr>
            <p:ph type="title"/>
          </p:nvPr>
        </p:nvSpPr>
        <p:spPr>
          <a:xfrm>
            <a:off x="457200" y="274638"/>
            <a:ext cx="7467600" cy="1143000"/>
          </a:xfrm>
          <a:prstGeom prst="rect">
            <a:avLst/>
          </a:prstGeom>
        </p:spPr>
        <p:txBody>
          <a:bodyPr vert="horz" anchor="b">
            <a:normAutofit/>
          </a:bodyPr>
          <a:lstStyle/>
          <a:p>
            <a:r>
              <a:rPr kumimoji="0" lang="he-IL" smtClean="0"/>
              <a:t>לחץ כדי לערוך סגנון כותרת של תבנית בסיס</a:t>
            </a:r>
            <a:endParaRPr kumimoji="0" lang="en-US"/>
          </a:p>
        </p:txBody>
      </p:sp>
      <p:sp>
        <p:nvSpPr>
          <p:cNvPr id="13" name="מציין מיקום טקסט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14" name="מציין מיקום של תאריך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25ED7A1A-6047-489F-9F98-20901734DF75}" type="datetime8">
              <a:rPr lang="he-IL" smtClean="0"/>
              <a:pPr/>
              <a:t>10 דצמבר 22</a:t>
            </a:fld>
            <a:endParaRPr lang="he-IL"/>
          </a:p>
        </p:txBody>
      </p:sp>
      <p:sp>
        <p:nvSpPr>
          <p:cNvPr id="3" name="מציין מיקום של כותרת תחתונה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he-IL"/>
          </a:p>
        </p:txBody>
      </p:sp>
      <p:sp>
        <p:nvSpPr>
          <p:cNvPr id="7" name="מחבר ישר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מחבר ישר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מלבן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מחבר ישר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אליפסה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מציין מיקום של מספר שקופית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2A88A72-53D1-41C0-8329-266DAA2417B8}"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subTitle" idx="1"/>
          </p:nvPr>
        </p:nvSpPr>
        <p:spPr>
          <a:xfrm>
            <a:off x="0" y="0"/>
            <a:ext cx="9144000" cy="5949280"/>
          </a:xfrm>
        </p:spPr>
        <p:txBody>
          <a:bodyPr>
            <a:normAutofit/>
          </a:bodyPr>
          <a:lstStyle/>
          <a:p>
            <a:pPr algn="ctr" eaLnBrk="1" hangingPunct="1">
              <a:defRPr/>
            </a:pPr>
            <a:r>
              <a:rPr lang="he-IL" sz="4400" b="1" u="sng" dirty="0" smtClean="0">
                <a:latin typeface="Comic Sans MS" pitchFamily="66" charset="0"/>
                <a:cs typeface="Guttman Yad-Brush" pitchFamily="2" charset="-79"/>
              </a:rPr>
              <a:t>    </a:t>
            </a:r>
          </a:p>
          <a:p>
            <a:pPr algn="ctr" eaLnBrk="1" hangingPunct="1">
              <a:defRPr/>
            </a:pPr>
            <a:endParaRPr lang="he-IL" sz="4400" b="1" u="sng" dirty="0" smtClean="0">
              <a:latin typeface="Comic Sans MS" pitchFamily="66" charset="0"/>
              <a:cs typeface="Guttman Yad-Brush" pitchFamily="2" charset="-79"/>
            </a:endParaRPr>
          </a:p>
          <a:p>
            <a:pPr algn="r" eaLnBrk="1" hangingPunct="1">
              <a:defRPr/>
            </a:pPr>
            <a:r>
              <a:rPr lang="he-IL" sz="4400" dirty="0" err="1" smtClean="0">
                <a:latin typeface="Comic Sans MS" pitchFamily="66" charset="0"/>
                <a:cs typeface="Guttman Yad-Brush" pitchFamily="2" charset="-79"/>
              </a:rPr>
              <a:t>מע</a:t>
            </a:r>
            <a:r>
              <a:rPr lang="he-IL" sz="4400" dirty="0" smtClean="0">
                <a:latin typeface="Comic Sans MS" pitchFamily="66" charset="0"/>
                <a:cs typeface="Guttman Yad-Brush" pitchFamily="2" charset="-79"/>
              </a:rPr>
              <a:t>' החיסון</a:t>
            </a:r>
          </a:p>
          <a:p>
            <a:pPr algn="r" eaLnBrk="1" hangingPunct="1">
              <a:defRPr/>
            </a:pPr>
            <a:r>
              <a:rPr lang="he-IL" sz="4400" dirty="0" smtClean="0">
                <a:latin typeface="Comic Sans MS" pitchFamily="66" charset="0"/>
                <a:cs typeface="Guttman Yad-Brush" pitchFamily="2" charset="-79"/>
              </a:rPr>
              <a:t> והטיפול במחלות חורף</a:t>
            </a:r>
            <a:endParaRPr lang="he-IL" sz="4400" dirty="0" smtClean="0"/>
          </a:p>
          <a:p>
            <a:pPr algn="ctr" eaLnBrk="1" hangingPunct="1">
              <a:defRPr/>
            </a:pPr>
            <a:r>
              <a:rPr lang="he-IL" sz="3600" dirty="0" smtClean="0">
                <a:latin typeface="Arial"/>
              </a:rPr>
              <a:t> </a:t>
            </a:r>
            <a:endParaRPr lang="he-IL" sz="3600" dirty="0" smtClean="0"/>
          </a:p>
          <a:p>
            <a:pPr algn="ctr">
              <a:defRPr/>
            </a:pPr>
            <a:r>
              <a:rPr lang="he-IL" sz="4400" kern="10" dirty="0">
                <a:ln w="9525">
                  <a:solidFill>
                    <a:srgbClr val="000000"/>
                  </a:solidFill>
                  <a:round/>
                  <a:headEnd/>
                  <a:tailEnd/>
                </a:ln>
                <a:solidFill>
                  <a:srgbClr val="FFFFFF"/>
                </a:solidFill>
                <a:latin typeface="Arial Black"/>
              </a:rPr>
              <a:t> </a:t>
            </a:r>
            <a:endParaRPr lang="he-IL" sz="2400" kern="10" dirty="0">
              <a:ln w="9525">
                <a:solidFill>
                  <a:srgbClr val="000000"/>
                </a:solidFill>
                <a:round/>
                <a:headEnd/>
                <a:tailEnd/>
              </a:ln>
              <a:solidFill>
                <a:srgbClr val="92D050"/>
              </a:solidFill>
              <a:latin typeface="Arial Black"/>
            </a:endParaRPr>
          </a:p>
          <a:p>
            <a:pPr algn="ctr" eaLnBrk="1" hangingPunct="1">
              <a:defRPr/>
            </a:pPr>
            <a:endParaRPr lang="en-US" dirty="0" smtClean="0"/>
          </a:p>
        </p:txBody>
      </p:sp>
      <p:pic>
        <p:nvPicPr>
          <p:cNvPr id="2" name="תמונה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551" y="3284984"/>
            <a:ext cx="1452162" cy="1584176"/>
          </a:xfrm>
          <a:prstGeom prst="rect">
            <a:avLst/>
          </a:prstGeom>
        </p:spPr>
      </p:pic>
      <p:pic>
        <p:nvPicPr>
          <p:cNvPr id="3" name="תמונה 2"/>
          <p:cNvPicPr>
            <a:picLocks noChangeAspect="1"/>
          </p:cNvPicPr>
          <p:nvPr/>
        </p:nvPicPr>
        <p:blipFill>
          <a:blip r:embed="rId3"/>
          <a:stretch>
            <a:fillRect/>
          </a:stretch>
        </p:blipFill>
        <p:spPr>
          <a:xfrm>
            <a:off x="1259631" y="4797152"/>
            <a:ext cx="736987" cy="805111"/>
          </a:xfrm>
          <a:prstGeom prst="rect">
            <a:avLst/>
          </a:prstGeom>
        </p:spPr>
      </p:pic>
      <p:pic>
        <p:nvPicPr>
          <p:cNvPr id="6" name="תמונה 5"/>
          <p:cNvPicPr>
            <a:picLocks noChangeAspect="1"/>
          </p:cNvPicPr>
          <p:nvPr/>
        </p:nvPicPr>
        <p:blipFill>
          <a:blip r:embed="rId3"/>
          <a:stretch>
            <a:fillRect/>
          </a:stretch>
        </p:blipFill>
        <p:spPr>
          <a:xfrm>
            <a:off x="1907704" y="4450135"/>
            <a:ext cx="397661" cy="434419"/>
          </a:xfrm>
          <a:prstGeom prst="rect">
            <a:avLst/>
          </a:prstGeom>
        </p:spPr>
      </p:pic>
      <p:pic>
        <p:nvPicPr>
          <p:cNvPr id="7" name="תמונה 6"/>
          <p:cNvPicPr>
            <a:picLocks noChangeAspect="1"/>
          </p:cNvPicPr>
          <p:nvPr/>
        </p:nvPicPr>
        <p:blipFill>
          <a:blip r:embed="rId3"/>
          <a:stretch>
            <a:fillRect/>
          </a:stretch>
        </p:blipFill>
        <p:spPr>
          <a:xfrm>
            <a:off x="1651382" y="5746072"/>
            <a:ext cx="304938" cy="3331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sz="quarter" idx="1"/>
          </p:nvPr>
        </p:nvSpPr>
        <p:spPr>
          <a:xfrm>
            <a:off x="0" y="332656"/>
            <a:ext cx="9144000" cy="6525344"/>
          </a:xfrm>
        </p:spPr>
        <p:txBody>
          <a:bodyPr>
            <a:normAutofit lnSpcReduction="10000"/>
          </a:bodyPr>
          <a:lstStyle/>
          <a:p>
            <a:pPr eaLnBrk="1" hangingPunct="1">
              <a:defRPr/>
            </a:pPr>
            <a:r>
              <a:rPr lang="he-IL" sz="2800" dirty="0" smtClean="0"/>
              <a:t>צמחי המרפא </a:t>
            </a:r>
            <a:r>
              <a:rPr lang="he-IL" sz="2800" dirty="0" err="1" smtClean="0"/>
              <a:t>למע</a:t>
            </a:r>
            <a:r>
              <a:rPr lang="he-IL" sz="2800" dirty="0" smtClean="0"/>
              <a:t>' החיסון מתחלקים </a:t>
            </a:r>
            <a:r>
              <a:rPr lang="he-IL" sz="2800" b="1" dirty="0" smtClean="0"/>
              <a:t>ל2 קבוצות עיקריות</a:t>
            </a:r>
            <a:r>
              <a:rPr lang="he-IL" sz="2800" dirty="0" smtClean="0"/>
              <a:t>:</a:t>
            </a:r>
          </a:p>
          <a:p>
            <a:pPr>
              <a:defRPr/>
            </a:pPr>
            <a:r>
              <a:rPr lang="he-IL" sz="2800" b="1" u="sng" dirty="0" smtClean="0"/>
              <a:t>הראשונה</a:t>
            </a:r>
            <a:r>
              <a:rPr lang="he-IL" sz="2800" b="1" dirty="0" smtClean="0"/>
              <a:t> נקראת, "מחזקי חיסון</a:t>
            </a:r>
            <a:r>
              <a:rPr lang="he-IL" sz="2800" dirty="0" smtClean="0"/>
              <a:t>"</a:t>
            </a:r>
            <a:r>
              <a:rPr lang="he-IL" sz="2800" b="1" dirty="0"/>
              <a:t> </a:t>
            </a:r>
            <a:r>
              <a:rPr lang="he-IL" sz="2800" b="1" dirty="0" smtClean="0"/>
              <a:t>- </a:t>
            </a:r>
            <a:r>
              <a:rPr lang="he-IL" sz="2800" b="1" dirty="0" err="1" smtClean="0"/>
              <a:t>אימונומודולטורים</a:t>
            </a:r>
            <a:r>
              <a:rPr lang="he-IL" sz="2800" b="1" dirty="0" smtClean="0"/>
              <a:t> </a:t>
            </a:r>
            <a:r>
              <a:rPr lang="he-IL" sz="2800" dirty="0"/>
              <a:t>(</a:t>
            </a:r>
            <a:r>
              <a:rPr lang="en-GB" sz="2800" dirty="0" err="1"/>
              <a:t>Immunomodulator</a:t>
            </a:r>
            <a:r>
              <a:rPr lang="he-IL" sz="2800" dirty="0"/>
              <a:t>) : </a:t>
            </a:r>
            <a:r>
              <a:rPr lang="he-IL" sz="2800" dirty="0" smtClean="0"/>
              <a:t>צמחים מקבוצה זו משמשים להגברת חוסנה של </a:t>
            </a:r>
            <a:r>
              <a:rPr lang="he-IL" sz="2800" dirty="0" err="1" smtClean="0"/>
              <a:t>המע</a:t>
            </a:r>
            <a:r>
              <a:rPr lang="he-IL" sz="2800" dirty="0" smtClean="0"/>
              <a:t>' החיסונית והגוף, וניתנים </a:t>
            </a:r>
            <a:r>
              <a:rPr lang="he-IL" sz="2800" dirty="0" err="1" smtClean="0"/>
              <a:t>בדר"כ</a:t>
            </a:r>
            <a:r>
              <a:rPr lang="he-IL" sz="2800" dirty="0" smtClean="0"/>
              <a:t> לאורך זמן במצבים של חולשה חיסונית מתמשכת.</a:t>
            </a:r>
          </a:p>
          <a:p>
            <a:pPr>
              <a:defRPr/>
            </a:pPr>
            <a:r>
              <a:rPr lang="he-IL" sz="2800" b="1" u="sng" dirty="0" smtClean="0"/>
              <a:t>השנייה </a:t>
            </a:r>
            <a:r>
              <a:rPr lang="he-IL" sz="2800" b="1" dirty="0" smtClean="0"/>
              <a:t>נקראת, "ממריצי חיסון</a:t>
            </a:r>
            <a:r>
              <a:rPr lang="he-IL" sz="2800" dirty="0" smtClean="0"/>
              <a:t>"</a:t>
            </a:r>
            <a:r>
              <a:rPr lang="he-IL" sz="2800" b="1" dirty="0" smtClean="0"/>
              <a:t> - </a:t>
            </a:r>
            <a:r>
              <a:rPr lang="he-IL" sz="2800" b="1" dirty="0" err="1" smtClean="0"/>
              <a:t>אימונוסטימולנטים</a:t>
            </a:r>
            <a:r>
              <a:rPr lang="he-IL" sz="2800" b="1" dirty="0" smtClean="0"/>
              <a:t> </a:t>
            </a:r>
            <a:r>
              <a:rPr lang="he-IL" sz="2800" dirty="0"/>
              <a:t>(</a:t>
            </a:r>
            <a:r>
              <a:rPr lang="en-GB" sz="2800" dirty="0" err="1"/>
              <a:t>Immunostimulant</a:t>
            </a:r>
            <a:r>
              <a:rPr lang="he-IL" sz="2800" dirty="0"/>
              <a:t>) : </a:t>
            </a:r>
            <a:r>
              <a:rPr lang="he-IL" sz="2800" dirty="0" smtClean="0"/>
              <a:t>צמחים מקבוצה זו משמשים לטיפול במצבי חולי בלבד. הם ממריצי חיסון חזקים, נוגדי זיהום </a:t>
            </a:r>
            <a:r>
              <a:rPr lang="he-IL" sz="2800" dirty="0" err="1" smtClean="0"/>
              <a:t>ומחסלי</a:t>
            </a:r>
            <a:r>
              <a:rPr lang="he-IL" sz="2800" dirty="0" smtClean="0"/>
              <a:t> </a:t>
            </a:r>
            <a:r>
              <a:rPr lang="he-IL" sz="2800" dirty="0" err="1" smtClean="0"/>
              <a:t>פתוגנים</a:t>
            </a:r>
            <a:r>
              <a:rPr lang="he-IL" sz="2800" dirty="0" smtClean="0"/>
              <a:t>.  </a:t>
            </a:r>
          </a:p>
          <a:p>
            <a:pPr>
              <a:defRPr/>
            </a:pPr>
            <a:r>
              <a:rPr lang="he-IL" sz="2800" dirty="0" smtClean="0"/>
              <a:t>*לרוב מומלץ להימנע </a:t>
            </a:r>
            <a:r>
              <a:rPr lang="he-IL" sz="2800" dirty="0"/>
              <a:t>משימוש בכל אחת מהקבוצות בעיתוי ההפוך, דבר שעלול להסב נזק, </a:t>
            </a:r>
            <a:r>
              <a:rPr lang="he-IL" sz="2800" dirty="0" smtClean="0"/>
              <a:t>אך יש מיקרים יוצאי דופן, על </a:t>
            </a:r>
            <a:r>
              <a:rPr lang="he-IL" sz="2800" dirty="0"/>
              <a:t>כך בהמשך.</a:t>
            </a:r>
            <a:endParaRPr lang="he-IL" sz="2800" dirty="0" smtClean="0"/>
          </a:p>
          <a:p>
            <a:pPr eaLnBrk="1" hangingPunct="1">
              <a:defRPr/>
            </a:pPr>
            <a:r>
              <a:rPr lang="he-IL" sz="2800" b="1" dirty="0"/>
              <a:t>*</a:t>
            </a:r>
            <a:r>
              <a:rPr lang="he-IL" sz="2800" dirty="0" smtClean="0"/>
              <a:t>למרות החלוקה הברורה ל2 קבוצות. חלק מהצמחים עשויים להתאים בשני המצבים, על כך יפורט בהמשך.</a:t>
            </a:r>
          </a:p>
          <a:p>
            <a:pPr>
              <a:defRPr/>
            </a:pPr>
            <a:r>
              <a:rPr lang="he-IL" sz="2800" b="1" dirty="0" smtClean="0"/>
              <a:t>ישנם צמחים המכונים </a:t>
            </a:r>
            <a:r>
              <a:rPr lang="he-IL" sz="2800" b="1" dirty="0" err="1" smtClean="0"/>
              <a:t>אימונורגולטורים</a:t>
            </a:r>
            <a:r>
              <a:rPr lang="he-IL" sz="2800" b="1" dirty="0" smtClean="0"/>
              <a:t> </a:t>
            </a:r>
            <a:r>
              <a:rPr lang="he-IL" sz="2800" dirty="0"/>
              <a:t>(</a:t>
            </a:r>
            <a:r>
              <a:rPr lang="en-GB" sz="2800" dirty="0" err="1"/>
              <a:t>Immuneregulating</a:t>
            </a:r>
            <a:r>
              <a:rPr lang="he-IL" sz="2800" dirty="0"/>
              <a:t>) – </a:t>
            </a:r>
            <a:r>
              <a:rPr lang="he-IL" sz="2800" dirty="0" smtClean="0"/>
              <a:t>צמחים אלו מסייעים </a:t>
            </a:r>
            <a:r>
              <a:rPr lang="he-IL" sz="2800" dirty="0"/>
              <a:t>בוויסות וכוונון המערכת </a:t>
            </a:r>
            <a:r>
              <a:rPr lang="he-IL" sz="2800" dirty="0" smtClean="0"/>
              <a:t>החיסונית, לרוב הם משתייכים </a:t>
            </a:r>
            <a:r>
              <a:rPr lang="he-IL" sz="2800" dirty="0" smtClean="0"/>
              <a:t>לקבוצה הראשונה, על כך בהמשך.</a:t>
            </a:r>
            <a:endParaRPr lang="en-US" sz="2800" dirty="0"/>
          </a:p>
          <a:p>
            <a:pPr eaLnBrk="1" hangingPunct="1">
              <a:defRPr/>
            </a:pPr>
            <a:endParaRPr lang="en-US" sz="2800" dirty="0" smtClean="0"/>
          </a:p>
          <a:p>
            <a:pPr eaLnBrk="1" hangingPunct="1">
              <a:defRPr/>
            </a:pPr>
            <a:endParaRPr lang="en-US" sz="2800" dirty="0" smtClean="0"/>
          </a:p>
        </p:txBody>
      </p:sp>
      <p:sp>
        <p:nvSpPr>
          <p:cNvPr id="4099" name="מציין מיקום של מספר שקופית 2"/>
          <p:cNvSpPr>
            <a:spLocks noGrp="1"/>
          </p:cNvSpPr>
          <p:nvPr>
            <p:ph type="sldNum" sz="quarter" idx="15"/>
          </p:nvPr>
        </p:nvSpPr>
        <p:spPr>
          <a:xfrm>
            <a:off x="8129016" y="5775750"/>
            <a:ext cx="609600" cy="479508"/>
          </a:xfrm>
          <a:noFill/>
        </p:spPr>
        <p:txBody>
          <a:bodyPr/>
          <a:lstStyle/>
          <a:p>
            <a:fld id="{12885F02-B787-483B-A659-A53E4397FC9D}" type="slidenum">
              <a:rPr lang="he-IL" smtClean="0"/>
              <a:pPr/>
              <a:t>2</a:t>
            </a:fld>
            <a:endParaRPr lang="en-US" smtClean="0"/>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p:cNvSpPr>
            <a:spLocks noGrp="1" noChangeArrowheads="1"/>
          </p:cNvSpPr>
          <p:nvPr>
            <p:ph sz="quarter" idx="1"/>
          </p:nvPr>
        </p:nvSpPr>
        <p:spPr>
          <a:xfrm>
            <a:off x="0" y="692696"/>
            <a:ext cx="9144000" cy="6165304"/>
          </a:xfrm>
        </p:spPr>
        <p:txBody>
          <a:bodyPr/>
          <a:lstStyle/>
          <a:p>
            <a:pPr eaLnBrk="1" hangingPunct="1">
              <a:defRPr/>
            </a:pPr>
            <a:r>
              <a:rPr lang="he-IL" b="1" smtClean="0"/>
              <a:t>קבוצה ראשונה - מחזק </a:t>
            </a:r>
            <a:r>
              <a:rPr lang="he-IL" b="1" dirty="0" smtClean="0"/>
              <a:t>חיסון </a:t>
            </a:r>
            <a:r>
              <a:rPr lang="he-IL" dirty="0" smtClean="0"/>
              <a:t/>
            </a:r>
            <a:br>
              <a:rPr lang="he-IL" dirty="0" smtClean="0"/>
            </a:br>
            <a:r>
              <a:rPr lang="he-IL" dirty="0" smtClean="0"/>
              <a:t/>
            </a:r>
            <a:br>
              <a:rPr lang="he-IL" dirty="0" smtClean="0"/>
            </a:br>
            <a:r>
              <a:rPr lang="he-IL" dirty="0" smtClean="0"/>
              <a:t>הצמחים בקבוצה </a:t>
            </a:r>
            <a:r>
              <a:rPr lang="he-IL" smtClean="0"/>
              <a:t>זו משפעלים/משפרים/מחזקים </a:t>
            </a:r>
            <a:r>
              <a:rPr lang="he-IL" dirty="0" smtClean="0"/>
              <a:t>את פעילות מערכת החיסון באמצעות מנגנוני פעולה שונים.</a:t>
            </a:r>
            <a:br>
              <a:rPr lang="he-IL" dirty="0" smtClean="0"/>
            </a:br>
            <a:r>
              <a:rPr lang="he-IL" dirty="0" smtClean="0"/>
              <a:t>הם עשויים לשמש לטיפול ו\או למניעה של זיהומים נגיפיים, חיידקיים ופיטריתיים. להבדיל מנוגדי הזיהום (ממריצי החיסון </a:t>
            </a:r>
            <a:r>
              <a:rPr lang="he-IL" dirty="0" err="1" smtClean="0"/>
              <a:t>ומחסליי</a:t>
            </a:r>
            <a:r>
              <a:rPr lang="he-IL" dirty="0" smtClean="0"/>
              <a:t> </a:t>
            </a:r>
            <a:r>
              <a:rPr lang="he-IL" dirty="0" err="1" smtClean="0"/>
              <a:t>הפתוגנים</a:t>
            </a:r>
            <a:r>
              <a:rPr lang="he-IL" dirty="0" smtClean="0"/>
              <a:t>), צמחים אלו לרוב לא מדבירים באופן ישיר את הגורם הפתוגני אלא משפרים ומיעלים את יכולות מערכת </a:t>
            </a:r>
            <a:r>
              <a:rPr lang="he-IL" smtClean="0"/>
              <a:t>החיסון והם צריכים להלקח לאורך זמן בכדי שיכלו להעניק לגוף את מלא השפעתם.</a:t>
            </a:r>
            <a:endParaRPr lang="he-IL" dirty="0" smtClean="0"/>
          </a:p>
          <a:p>
            <a:pPr eaLnBrk="1" hangingPunct="1">
              <a:defRPr/>
            </a:pPr>
            <a:endParaRPr lang="he-IL" dirty="0" smtClean="0"/>
          </a:p>
          <a:p>
            <a:pPr eaLnBrk="1" hangingPunct="1">
              <a:defRPr/>
            </a:pPr>
            <a:r>
              <a:rPr lang="he-IL" dirty="0" smtClean="0"/>
              <a:t>בקבוצה זו ניתן למצוא את הצמחים: </a:t>
            </a:r>
            <a:r>
              <a:rPr lang="he-IL" dirty="0" err="1" smtClean="0"/>
              <a:t>אסטרגלוס</a:t>
            </a:r>
            <a:r>
              <a:rPr lang="he-IL" dirty="0" smtClean="0"/>
              <a:t>, פטריות </a:t>
            </a:r>
            <a:r>
              <a:rPr lang="he-IL" err="1" smtClean="0"/>
              <a:t>הכח</a:t>
            </a:r>
            <a:r>
              <a:rPr lang="he-IL" smtClean="0"/>
              <a:t> למיניהן, </a:t>
            </a:r>
            <a:r>
              <a:rPr lang="he-IL" dirty="0" err="1" smtClean="0"/>
              <a:t>אנדרוגרפיס</a:t>
            </a:r>
            <a:r>
              <a:rPr lang="he-IL" dirty="0" smtClean="0"/>
              <a:t>, </a:t>
            </a:r>
            <a:r>
              <a:rPr lang="he-IL" dirty="0" err="1" smtClean="0"/>
              <a:t>סמבוק</a:t>
            </a:r>
            <a:r>
              <a:rPr lang="he-IL" dirty="0" smtClean="0"/>
              <a:t> שחור, </a:t>
            </a:r>
            <a:r>
              <a:rPr lang="he-IL" dirty="0" err="1" smtClean="0"/>
              <a:t>טימין</a:t>
            </a:r>
            <a:r>
              <a:rPr lang="he-IL" dirty="0" smtClean="0"/>
              <a:t>, </a:t>
            </a:r>
            <a:r>
              <a:rPr lang="he-IL" dirty="0" err="1" smtClean="0"/>
              <a:t>מרוביון</a:t>
            </a:r>
            <a:r>
              <a:rPr lang="he-IL" dirty="0" smtClean="0"/>
              <a:t>, קצח ועוד.</a:t>
            </a:r>
            <a:br>
              <a:rPr lang="he-IL" dirty="0" smtClean="0"/>
            </a:br>
            <a:endParaRPr lang="en-US" dirty="0" smtClean="0"/>
          </a:p>
        </p:txBody>
      </p:sp>
      <p:sp>
        <p:nvSpPr>
          <p:cNvPr id="5123" name="מציין מיקום של מספר שקופית 2"/>
          <p:cNvSpPr>
            <a:spLocks noGrp="1"/>
          </p:cNvSpPr>
          <p:nvPr>
            <p:ph type="sldNum" sz="quarter" idx="15"/>
          </p:nvPr>
        </p:nvSpPr>
        <p:spPr>
          <a:noFill/>
        </p:spPr>
        <p:txBody>
          <a:bodyPr/>
          <a:lstStyle/>
          <a:p>
            <a:fld id="{A237B94D-3CD6-4205-A9DD-A6D9AA0B033D}" type="slidenum">
              <a:rPr lang="he-IL" smtClean="0"/>
              <a:pPr/>
              <a:t>3</a:t>
            </a:fld>
            <a:endParaRPr lang="en-US" smtClean="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09333" y="1988840"/>
            <a:ext cx="8229600" cy="777875"/>
          </a:xfrm>
        </p:spPr>
        <p:txBody>
          <a:bodyPr>
            <a:normAutofit fontScale="90000"/>
          </a:bodyPr>
          <a:lstStyle/>
          <a:p>
            <a:pPr algn="ctr"/>
            <a:r>
              <a:rPr lang="he-IL" sz="3600" b="1" dirty="0" smtClean="0"/>
              <a:t>שם בוטני: </a:t>
            </a:r>
            <a:r>
              <a:rPr lang="en-US" sz="3600" b="1" dirty="0" err="1" smtClean="0"/>
              <a:t>Astragalus</a:t>
            </a:r>
            <a:r>
              <a:rPr lang="en-US" sz="3600" b="1" dirty="0" smtClean="0"/>
              <a:t> </a:t>
            </a:r>
            <a:r>
              <a:rPr lang="en-US" sz="3600" b="1" dirty="0" err="1" smtClean="0"/>
              <a:t>membranaceus</a:t>
            </a:r>
            <a:r>
              <a:rPr lang="en-US" sz="3600" b="1" dirty="0" smtClean="0"/>
              <a:t/>
            </a:r>
            <a:br>
              <a:rPr lang="en-US" sz="3600" b="1" dirty="0" smtClean="0"/>
            </a:br>
            <a:r>
              <a:rPr lang="he-IL" sz="3600" b="1" dirty="0" smtClean="0"/>
              <a:t>שם לועזי: </a:t>
            </a:r>
            <a:r>
              <a:rPr lang="en-US" sz="3600" b="1" dirty="0" smtClean="0"/>
              <a:t>Huang </a:t>
            </a:r>
            <a:r>
              <a:rPr lang="en-US" sz="3600" b="1" dirty="0" err="1" smtClean="0"/>
              <a:t>qi</a:t>
            </a:r>
            <a:r>
              <a:rPr lang="en-US" sz="3600" b="1" dirty="0" smtClean="0"/>
              <a:t/>
            </a:r>
            <a:br>
              <a:rPr lang="en-US" sz="3600" b="1" dirty="0" smtClean="0"/>
            </a:br>
            <a:r>
              <a:rPr lang="he-IL" sz="3600" b="1" dirty="0" smtClean="0"/>
              <a:t>שם עממי : קדד</a:t>
            </a:r>
            <a:r>
              <a:rPr lang="en-US" sz="3600" b="1" dirty="0" smtClean="0"/>
              <a:t/>
            </a:r>
            <a:br>
              <a:rPr lang="en-US" sz="3600" b="1" dirty="0" smtClean="0"/>
            </a:br>
            <a:r>
              <a:rPr lang="he-IL" sz="3600" b="1" dirty="0" smtClean="0"/>
              <a:t>משפחה: פרפרניים</a:t>
            </a:r>
            <a:r>
              <a:rPr lang="en-US" sz="3600" b="1" dirty="0" smtClean="0"/>
              <a:t/>
            </a:r>
            <a:br>
              <a:rPr lang="en-US" sz="3600" b="1" dirty="0" smtClean="0"/>
            </a:br>
            <a:endParaRPr lang="he-IL" sz="3600" b="1" dirty="0"/>
          </a:p>
        </p:txBody>
      </p:sp>
      <p:sp>
        <p:nvSpPr>
          <p:cNvPr id="3" name="מציין מיקום תוכן 2"/>
          <p:cNvSpPr>
            <a:spLocks noGrp="1"/>
          </p:cNvSpPr>
          <p:nvPr>
            <p:ph sz="quarter" idx="1"/>
          </p:nvPr>
        </p:nvSpPr>
        <p:spPr>
          <a:xfrm>
            <a:off x="457200" y="1988840"/>
            <a:ext cx="8229600" cy="4680520"/>
          </a:xfrm>
        </p:spPr>
        <p:txBody>
          <a:bodyPr>
            <a:normAutofit lnSpcReduction="10000"/>
          </a:bodyPr>
          <a:lstStyle/>
          <a:p>
            <a:pPr marL="0" indent="0">
              <a:buNone/>
            </a:pPr>
            <a:r>
              <a:rPr lang="he-IL" sz="2800" b="1" dirty="0" smtClean="0"/>
              <a:t>פעילות הצמח:</a:t>
            </a:r>
            <a:endParaRPr lang="en-US" sz="2800" b="1" dirty="0" smtClean="0"/>
          </a:p>
          <a:p>
            <a:pPr lvl="0"/>
            <a:r>
              <a:rPr lang="he-IL" sz="2800" dirty="0" smtClean="0"/>
              <a:t>חיזוק מערכת החיסון – מותווה לכל הגילאים ולכל המצבים הכרוניים. כגון, פיברומיאלגיה, </a:t>
            </a:r>
            <a:r>
              <a:rPr lang="en-US" sz="2800" dirty="0" smtClean="0"/>
              <a:t>CFS</a:t>
            </a:r>
            <a:r>
              <a:rPr lang="he-IL" sz="2800" dirty="0" smtClean="0"/>
              <a:t>, מחלת הנשיקה, לאחר ניתוחים, לחיזוק ושיקום קשישים, ילדים, לאחר לידה.</a:t>
            </a:r>
            <a:endParaRPr lang="en-US" sz="2800" dirty="0" smtClean="0"/>
          </a:p>
          <a:p>
            <a:pPr lvl="0"/>
            <a:r>
              <a:rPr lang="he-IL" sz="2800" dirty="0" smtClean="0"/>
              <a:t>אנטי וויראלי – בעיקר למניעה, הרפס ומחלות מין ויראליות.</a:t>
            </a:r>
            <a:endParaRPr lang="en-US" sz="2800" dirty="0" smtClean="0"/>
          </a:p>
          <a:p>
            <a:pPr lvl="0"/>
            <a:r>
              <a:rPr lang="he-IL" sz="2800" dirty="0" smtClean="0"/>
              <a:t>אנטי אלרגי – מחזק ריאות, בייחוד </a:t>
            </a:r>
            <a:r>
              <a:rPr lang="he-IL" sz="2800" dirty="0" err="1" smtClean="0"/>
              <a:t>למע</a:t>
            </a:r>
            <a:r>
              <a:rPr lang="he-IL" sz="2800" dirty="0" smtClean="0"/>
              <a:t>' נשימה גדושה ולחה כרונית.</a:t>
            </a:r>
            <a:endParaRPr lang="en-US" sz="2800" dirty="0" smtClean="0"/>
          </a:p>
          <a:p>
            <a:pPr lvl="0"/>
            <a:r>
              <a:rPr lang="he-IL" sz="2800" dirty="0" smtClean="0"/>
              <a:t>לאנמיה – לחיזוק והעלאת ספירת כדוריות דם לבנות ואדומות.</a:t>
            </a:r>
            <a:endParaRPr lang="en-US" sz="2800" dirty="0" smtClean="0"/>
          </a:p>
          <a:p>
            <a:pPr lvl="0"/>
            <a:r>
              <a:rPr lang="he-IL" sz="2800" dirty="0" smtClean="0"/>
              <a:t>נוגד שלשול – מתאים למצבים כרוניים של יציאות רכות ומרובות. </a:t>
            </a:r>
            <a:endParaRPr lang="en-US" sz="2800" dirty="0" smtClean="0"/>
          </a:p>
          <a:p>
            <a:pPr>
              <a:defRPr/>
            </a:pPr>
            <a:endParaRPr lang="he-IL" sz="2500" dirty="0"/>
          </a:p>
        </p:txBody>
      </p:sp>
      <p:sp>
        <p:nvSpPr>
          <p:cNvPr id="6148" name="מציין מיקום של מספר שקופית 3"/>
          <p:cNvSpPr>
            <a:spLocks noGrp="1"/>
          </p:cNvSpPr>
          <p:nvPr>
            <p:ph type="sldNum" sz="quarter" idx="15"/>
          </p:nvPr>
        </p:nvSpPr>
        <p:spPr>
          <a:noFill/>
        </p:spPr>
        <p:txBody>
          <a:bodyPr/>
          <a:lstStyle/>
          <a:p>
            <a:fld id="{93C052D9-EE1A-484F-BDA9-856A8DAA8CCC}" type="slidenum">
              <a:rPr lang="he-IL" smtClean="0"/>
              <a:pPr/>
              <a:t>4</a:t>
            </a:fld>
            <a:endParaRPr lang="en-US" smtClean="0"/>
          </a:p>
        </p:txBody>
      </p:sp>
      <p:pic>
        <p:nvPicPr>
          <p:cNvPr id="6149" name="Picture 2" descr="C:\Users\Levy\Pictures\לימודים\pic1x65x208T125.jpg"/>
          <p:cNvPicPr>
            <a:picLocks noChangeAspect="1" noChangeArrowheads="1"/>
          </p:cNvPicPr>
          <p:nvPr/>
        </p:nvPicPr>
        <p:blipFill>
          <a:blip r:embed="rId2" cstate="print"/>
          <a:srcRect/>
          <a:stretch>
            <a:fillRect/>
          </a:stretch>
        </p:blipFill>
        <p:spPr bwMode="auto">
          <a:xfrm>
            <a:off x="0" y="5373216"/>
            <a:ext cx="1110513" cy="1484784"/>
          </a:xfrm>
          <a:prstGeom prst="rect">
            <a:avLst/>
          </a:prstGeom>
          <a:noFill/>
          <a:ln w="9525">
            <a:noFill/>
            <a:miter lim="800000"/>
            <a:headEnd/>
            <a:tailEnd/>
          </a:ln>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260648"/>
            <a:ext cx="8229600" cy="5865515"/>
          </a:xfrm>
        </p:spPr>
        <p:txBody>
          <a:bodyPr>
            <a:noAutofit/>
          </a:bodyPr>
          <a:lstStyle/>
          <a:p>
            <a:r>
              <a:rPr lang="he-IL" b="1" dirty="0" smtClean="0"/>
              <a:t>רכיבים נוספים בצמח:</a:t>
            </a:r>
            <a:endParaRPr lang="en-US" b="1" dirty="0" smtClean="0"/>
          </a:p>
          <a:p>
            <a:r>
              <a:rPr lang="he-IL" dirty="0" err="1" smtClean="0"/>
              <a:t>מינרליים</a:t>
            </a:r>
            <a:r>
              <a:rPr lang="he-IL" dirty="0" smtClean="0"/>
              <a:t>: מגנזיום, סידן, אשלגן.</a:t>
            </a:r>
            <a:endParaRPr lang="en-US" dirty="0" smtClean="0"/>
          </a:p>
          <a:p>
            <a:r>
              <a:rPr lang="he-IL" dirty="0" err="1" smtClean="0"/>
              <a:t>פלבונואידים</a:t>
            </a:r>
            <a:r>
              <a:rPr lang="he-IL" dirty="0" smtClean="0"/>
              <a:t> </a:t>
            </a:r>
            <a:r>
              <a:rPr lang="he-IL" dirty="0" err="1" smtClean="0"/>
              <a:t>ופוליסכרידים</a:t>
            </a:r>
            <a:r>
              <a:rPr lang="he-IL" dirty="0" smtClean="0"/>
              <a:t> שונים.</a:t>
            </a:r>
            <a:endParaRPr lang="en-US" dirty="0" smtClean="0"/>
          </a:p>
          <a:p>
            <a:r>
              <a:rPr lang="he-IL" b="1" dirty="0" smtClean="0"/>
              <a:t>תופעות לוואי והתוויות נגד:</a:t>
            </a:r>
            <a:endParaRPr lang="en-US" b="1" dirty="0" smtClean="0"/>
          </a:p>
          <a:p>
            <a:r>
              <a:rPr lang="he-IL" dirty="0" err="1" smtClean="0"/>
              <a:t>אסטרגלוס</a:t>
            </a:r>
            <a:r>
              <a:rPr lang="he-IL" dirty="0" smtClean="0"/>
              <a:t> הוא אחד הצמחים היותר נפוצים ובטוחים לשימוש, גם כאשר יש תרופות ברקע. יחד עם זאת הצמח בעל מזג חם ולכן לא מתאים כשיש מחלת חום.</a:t>
            </a:r>
            <a:endParaRPr lang="en-US" dirty="0" smtClean="0"/>
          </a:p>
          <a:p>
            <a:r>
              <a:rPr lang="he-IL" b="1" dirty="0" smtClean="0"/>
              <a:t> הריון והנקה:</a:t>
            </a:r>
            <a:r>
              <a:rPr lang="he-IL" dirty="0" smtClean="0"/>
              <a:t> הצמח מתאים לשימוש.</a:t>
            </a:r>
            <a:endParaRPr lang="en-US" dirty="0" smtClean="0"/>
          </a:p>
          <a:p>
            <a:r>
              <a:rPr lang="he-IL" b="1" dirty="0" smtClean="0"/>
              <a:t>על פי המסורת:</a:t>
            </a:r>
            <a:br>
              <a:rPr lang="he-IL" b="1" dirty="0" smtClean="0"/>
            </a:br>
            <a:r>
              <a:rPr lang="he-IL" dirty="0" smtClean="0"/>
              <a:t>משמש כצמח העיקרי לחיזוק מע' החיסון הן במסורת המזרחית והן בעולם המערבי. </a:t>
            </a:r>
          </a:p>
          <a:p>
            <a:r>
              <a:rPr lang="he-IL" dirty="0" smtClean="0"/>
              <a:t>מתאים לשימוש ארוך טווח לכול הגילאים + תרופות ברקע.</a:t>
            </a:r>
          </a:p>
          <a:p>
            <a:r>
              <a:rPr lang="he-IL" dirty="0" smtClean="0"/>
              <a:t>  מייבש לחות עודפת הן </a:t>
            </a:r>
            <a:r>
              <a:rPr lang="he-IL" dirty="0" err="1" smtClean="0"/>
              <a:t>במע</a:t>
            </a:r>
            <a:r>
              <a:rPr lang="he-IL" dirty="0" smtClean="0"/>
              <a:t>' הנשימה והן </a:t>
            </a:r>
            <a:r>
              <a:rPr lang="he-IL" dirty="0" err="1" smtClean="0"/>
              <a:t>במע</a:t>
            </a:r>
            <a:r>
              <a:rPr lang="he-IL" dirty="0" smtClean="0"/>
              <a:t>' העיכול. </a:t>
            </a:r>
            <a:endParaRPr lang="he-IL" dirty="0"/>
          </a:p>
        </p:txBody>
      </p:sp>
      <p:sp>
        <p:nvSpPr>
          <p:cNvPr id="7171" name="מציין מיקום של מספר שקופית 3"/>
          <p:cNvSpPr>
            <a:spLocks noGrp="1"/>
          </p:cNvSpPr>
          <p:nvPr>
            <p:ph type="sldNum" sz="quarter" idx="15"/>
          </p:nvPr>
        </p:nvSpPr>
        <p:spPr>
          <a:noFill/>
        </p:spPr>
        <p:txBody>
          <a:bodyPr/>
          <a:lstStyle/>
          <a:p>
            <a:fld id="{69DDD3D7-20C0-4C68-A753-9F30FEA351E5}" type="slidenum">
              <a:rPr lang="he-IL" smtClean="0"/>
              <a:pPr/>
              <a:t>5</a:t>
            </a:fld>
            <a:r>
              <a:rPr lang="he-IL" dirty="0" smtClean="0"/>
              <a:t>   </a:t>
            </a:r>
            <a:endParaRPr lang="en-US" dirty="0" smtClean="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188640"/>
            <a:ext cx="8229600" cy="5937523"/>
          </a:xfrm>
        </p:spPr>
        <p:txBody>
          <a:bodyPr>
            <a:noAutofit/>
          </a:bodyPr>
          <a:lstStyle/>
          <a:p>
            <a:pPr>
              <a:buNone/>
            </a:pPr>
            <a:r>
              <a:rPr lang="he-IL" b="1" dirty="0" smtClean="0"/>
              <a:t>טעמים ותכונות הצמח:</a:t>
            </a:r>
            <a:endParaRPr lang="en-US" b="1" dirty="0" smtClean="0"/>
          </a:p>
          <a:p>
            <a:pPr lvl="0"/>
            <a:r>
              <a:rPr lang="he-IL" dirty="0" smtClean="0"/>
              <a:t>טעם אדמה</a:t>
            </a:r>
            <a:endParaRPr lang="en-US" dirty="0" smtClean="0"/>
          </a:p>
          <a:p>
            <a:pPr lvl="0"/>
            <a:r>
              <a:rPr lang="he-IL" dirty="0" smtClean="0"/>
              <a:t>מייבש</a:t>
            </a:r>
            <a:endParaRPr lang="en-US" dirty="0" smtClean="0"/>
          </a:p>
          <a:p>
            <a:pPr lvl="0"/>
            <a:r>
              <a:rPr lang="he-IL" dirty="0" smtClean="0"/>
              <a:t>מזג חם </a:t>
            </a:r>
            <a:endParaRPr lang="en-US" dirty="0" smtClean="0"/>
          </a:p>
          <a:p>
            <a:r>
              <a:rPr lang="he-IL" b="1" dirty="0" smtClean="0"/>
              <a:t>חלקי הצמח בשימוש: </a:t>
            </a:r>
            <a:r>
              <a:rPr lang="he-IL" dirty="0" smtClean="0"/>
              <a:t>שורש.</a:t>
            </a:r>
            <a:endParaRPr lang="en-US" dirty="0" smtClean="0"/>
          </a:p>
          <a:p>
            <a:r>
              <a:rPr lang="he-IL" b="1" dirty="0" smtClean="0"/>
              <a:t>אופני נטילה ומינונים:</a:t>
            </a:r>
            <a:endParaRPr lang="en-US" b="1" dirty="0" smtClean="0"/>
          </a:p>
          <a:p>
            <a:r>
              <a:rPr lang="he-IL" dirty="0"/>
              <a:t>תמצית נוזלית: 1:2, 45% אלכוהול, 15-5 מ"ל בוקר וערב.</a:t>
            </a:r>
            <a:br>
              <a:rPr lang="he-IL" dirty="0"/>
            </a:br>
            <a:r>
              <a:rPr lang="he-IL" dirty="0"/>
              <a:t>כמוסה מרוכזת 70% </a:t>
            </a:r>
            <a:r>
              <a:rPr lang="he-IL" dirty="0" err="1"/>
              <a:t>פוליסכרידים</a:t>
            </a:r>
            <a:r>
              <a:rPr lang="he-IL" dirty="0"/>
              <a:t> 250-500 מ"ג בוקר וערב.</a:t>
            </a:r>
            <a:br>
              <a:rPr lang="he-IL" dirty="0"/>
            </a:br>
            <a:r>
              <a:rPr lang="he-IL" dirty="0"/>
              <a:t>בישול: 30-15 גר' שורש גרוס על חצי ליטר מים לשתות במהלך היום.</a:t>
            </a:r>
            <a:br>
              <a:rPr lang="he-IL" dirty="0"/>
            </a:br>
            <a:r>
              <a:rPr lang="he-IL" dirty="0"/>
              <a:t>*בסין מוסיפים את השורש למרקים בצורה יומיומית בעיקר בעונות המעבר ובחורף.</a:t>
            </a:r>
            <a:br>
              <a:rPr lang="he-IL" dirty="0"/>
            </a:br>
            <a:r>
              <a:rPr lang="he-IL" dirty="0"/>
              <a:t>כמרכיב בפורמולה: לפחות 30% ועד 100%.</a:t>
            </a:r>
            <a:br>
              <a:rPr lang="he-IL" dirty="0"/>
            </a:br>
            <a:r>
              <a:rPr lang="he-IL" dirty="0" smtClean="0"/>
              <a:t>*ילדים </a:t>
            </a:r>
            <a:r>
              <a:rPr lang="he-IL" dirty="0"/>
              <a:t>חצי מינון ממבוגר.</a:t>
            </a:r>
            <a:br>
              <a:rPr lang="he-IL" dirty="0"/>
            </a:br>
            <a:r>
              <a:rPr lang="he-IL" dirty="0"/>
              <a:t>**תינוקות חצי מינון מילדים.</a:t>
            </a:r>
            <a:r>
              <a:rPr lang="en-US" dirty="0" smtClean="0"/>
              <a:t/>
            </a:r>
            <a:br>
              <a:rPr lang="en-US" dirty="0" smtClean="0"/>
            </a:br>
            <a:r>
              <a:rPr lang="he-IL" dirty="0" smtClean="0"/>
              <a:t>***בסין מוסיפים את השורש למרקים בצורה יומיומית בעונות המעבר ובחורף.</a:t>
            </a:r>
            <a:br>
              <a:rPr lang="he-IL" dirty="0" smtClean="0"/>
            </a:br>
            <a:r>
              <a:rPr lang="he-IL" dirty="0" smtClean="0"/>
              <a:t/>
            </a:r>
            <a:br>
              <a:rPr lang="he-IL" dirty="0" smtClean="0"/>
            </a:br>
            <a:endParaRPr lang="he-IL" dirty="0"/>
          </a:p>
        </p:txBody>
      </p:sp>
      <p:sp>
        <p:nvSpPr>
          <p:cNvPr id="8195" name="מציין מיקום של מספר שקופית 3"/>
          <p:cNvSpPr>
            <a:spLocks noGrp="1"/>
          </p:cNvSpPr>
          <p:nvPr>
            <p:ph type="sldNum" sz="quarter" idx="15"/>
          </p:nvPr>
        </p:nvSpPr>
        <p:spPr>
          <a:noFill/>
        </p:spPr>
        <p:txBody>
          <a:bodyPr/>
          <a:lstStyle/>
          <a:p>
            <a:fld id="{A0A651CD-47EF-4901-BBB5-4EBADEDC2B6F}" type="slidenum">
              <a:rPr lang="he-IL" smtClean="0"/>
              <a:pPr/>
              <a:t>6</a:t>
            </a:fld>
            <a:endParaRPr lang="en-US" dirty="0" smtClean="0"/>
          </a:p>
        </p:txBody>
      </p:sp>
      <p:pic>
        <p:nvPicPr>
          <p:cNvPr id="8196" name="Picture 2" descr="C:\Users\Levy\Pictures\לימודים\imagesCAJ79PVQ.jpg"/>
          <p:cNvPicPr>
            <a:picLocks noChangeAspect="1" noChangeArrowheads="1"/>
          </p:cNvPicPr>
          <p:nvPr/>
        </p:nvPicPr>
        <p:blipFill>
          <a:blip r:embed="rId2" cstate="print"/>
          <a:srcRect/>
          <a:stretch>
            <a:fillRect/>
          </a:stretch>
        </p:blipFill>
        <p:spPr bwMode="auto">
          <a:xfrm>
            <a:off x="167084" y="92472"/>
            <a:ext cx="3252788" cy="21844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ctr"/>
            <a:r>
              <a:rPr lang="he-IL" sz="5400" dirty="0" smtClean="0"/>
              <a:t>מחקרים</a:t>
            </a:r>
            <a:endParaRPr lang="he-IL" sz="5400" dirty="0"/>
          </a:p>
        </p:txBody>
      </p:sp>
      <p:sp>
        <p:nvSpPr>
          <p:cNvPr id="3" name="מציין מיקום תוכן 2"/>
          <p:cNvSpPr>
            <a:spLocks noGrp="1"/>
          </p:cNvSpPr>
          <p:nvPr>
            <p:ph sz="quarter" idx="1"/>
          </p:nvPr>
        </p:nvSpPr>
        <p:spPr/>
        <p:txBody>
          <a:bodyPr>
            <a:normAutofit fontScale="92500"/>
          </a:bodyPr>
          <a:lstStyle/>
          <a:p>
            <a:r>
              <a:rPr lang="he-IL" dirty="0"/>
              <a:t>ניסוי קליני שנערך בסין (1995) בדק את ההשפעה של </a:t>
            </a:r>
            <a:r>
              <a:rPr lang="he-IL" dirty="0" err="1"/>
              <a:t>אסטרגלוס</a:t>
            </a:r>
            <a:r>
              <a:rPr lang="he-IL" dirty="0"/>
              <a:t> על 115 בני אדם שסבלו </a:t>
            </a:r>
            <a:r>
              <a:rPr lang="he-IL" dirty="0" err="1"/>
              <a:t>מלויקופניה</a:t>
            </a:r>
            <a:r>
              <a:rPr lang="he-IL" dirty="0"/>
              <a:t> (מיעוט כדוריות דם לבנות). החולים חולקו לשתי קבוצות. קבוצה א' קיבלה תמצית נוזלית שוות ערך ל- 15 גרם </a:t>
            </a:r>
            <a:r>
              <a:rPr lang="he-IL" dirty="0" err="1"/>
              <a:t>אסטרגלוס</a:t>
            </a:r>
            <a:r>
              <a:rPr lang="he-IL" dirty="0"/>
              <a:t>, פעמיים ביום, ואילו קבוצה ב' קיבלה נוזל שווה ערך ל- 5 גרם </a:t>
            </a:r>
            <a:r>
              <a:rPr lang="he-IL" dirty="0" err="1"/>
              <a:t>אסטרגלוס</a:t>
            </a:r>
            <a:r>
              <a:rPr lang="he-IL" dirty="0"/>
              <a:t> פעמיים ביום. לאחר שמונה שבועות נמצא כי חל שיפור בשיעור של 82.76% במצבם של המטופלים בקבוצה א' לעומת שיעור שיפור של 47.37% בקבוצה ב'. החוקרים סבורים כי הצמח יעיל בטיפול </a:t>
            </a:r>
            <a:r>
              <a:rPr lang="he-IL" dirty="0" err="1"/>
              <a:t>בלויקופניה</a:t>
            </a:r>
            <a:r>
              <a:rPr lang="he-IL" dirty="0"/>
              <a:t> ושהגדלת המינון </a:t>
            </a:r>
            <a:r>
              <a:rPr lang="he-IL" dirty="0" smtClean="0"/>
              <a:t>משפרת </a:t>
            </a:r>
            <a:r>
              <a:rPr lang="he-IL" dirty="0"/>
              <a:t>את יעילותו</a:t>
            </a:r>
            <a:r>
              <a:rPr lang="he-IL" dirty="0" smtClean="0"/>
              <a:t>.</a:t>
            </a:r>
          </a:p>
          <a:p>
            <a:r>
              <a:rPr lang="he-IL" dirty="0"/>
              <a:t>צוות אמריקני (2006) ערך מטא-אנליזה של תוצאות מחקרים קליניים שונים שבדקו השפעה של </a:t>
            </a:r>
            <a:r>
              <a:rPr lang="he-IL" dirty="0" err="1"/>
              <a:t>אסטרגלוס</a:t>
            </a:r>
            <a:r>
              <a:rPr lang="he-IL" dirty="0"/>
              <a:t> בחולי סרטן שמטופלים </a:t>
            </a:r>
            <a:r>
              <a:rPr lang="he-IL" dirty="0" err="1" smtClean="0"/>
              <a:t>בכימוטרפיה</a:t>
            </a:r>
            <a:r>
              <a:rPr lang="he-IL" dirty="0" smtClean="0"/>
              <a:t>. מפילוח התוצאות נמצא </a:t>
            </a:r>
            <a:r>
              <a:rPr lang="he-IL" dirty="0"/>
              <a:t>כי: ב- 12 ניסויים (סה"כ 940 מטופלים) דווח על ירידה </a:t>
            </a:r>
            <a:r>
              <a:rPr lang="he-IL" dirty="0" smtClean="0"/>
              <a:t>משמעותית ברמת </a:t>
            </a:r>
            <a:r>
              <a:rPr lang="he-IL" dirty="0"/>
              <a:t>הסיכון למוות לאחר 12 חודשים; ב- 30 ניסויים (2472 מטופלים) דווח על שיפור </a:t>
            </a:r>
            <a:r>
              <a:rPr lang="he-IL" dirty="0" smtClean="0"/>
              <a:t>של מע' החיסונית. </a:t>
            </a:r>
            <a:r>
              <a:rPr lang="he-IL" dirty="0"/>
              <a:t>החוקרים סיכמו בכך </a:t>
            </a:r>
            <a:r>
              <a:rPr lang="he-IL" dirty="0" err="1"/>
              <a:t>שאסטרגלוס</a:t>
            </a:r>
            <a:r>
              <a:rPr lang="he-IL" dirty="0"/>
              <a:t> עשוי להועיל כאשר הוא משולב עם טיפול </a:t>
            </a:r>
            <a:r>
              <a:rPr lang="he-IL" dirty="0" err="1" smtClean="0"/>
              <a:t>כימוטרפי</a:t>
            </a:r>
            <a:r>
              <a:rPr lang="he-IL" dirty="0" smtClean="0"/>
              <a:t>.</a:t>
            </a:r>
            <a:endParaRPr lang="he-IL" dirty="0"/>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7</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extLst>
      <p:ext uri="{BB962C8B-B14F-4D97-AF65-F5344CB8AC3E}">
        <p14:creationId xmlns:p14="http://schemas.microsoft.com/office/powerpoint/2010/main" val="2705910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83244" y="411659"/>
            <a:ext cx="7467600" cy="1210146"/>
          </a:xfrm>
        </p:spPr>
        <p:txBody>
          <a:bodyPr>
            <a:noAutofit/>
          </a:bodyPr>
          <a:lstStyle/>
          <a:p>
            <a:pPr algn="ctr"/>
            <a:r>
              <a:rPr lang="he-IL" sz="4800" b="1" smtClean="0"/>
              <a:t>פטריות מרפא</a:t>
            </a:r>
            <a:r>
              <a:rPr lang="en-US" sz="4800" b="1" dirty="0" smtClean="0"/>
              <a:t/>
            </a:r>
            <a:br>
              <a:rPr lang="en-US" sz="4800" b="1" dirty="0" smtClean="0"/>
            </a:br>
            <a:endParaRPr lang="he-IL" sz="4800" b="1" dirty="0"/>
          </a:p>
        </p:txBody>
      </p:sp>
      <p:sp>
        <p:nvSpPr>
          <p:cNvPr id="3" name="מציין מיקום תוכן 2"/>
          <p:cNvSpPr>
            <a:spLocks noGrp="1"/>
          </p:cNvSpPr>
          <p:nvPr>
            <p:ph sz="quarter" idx="1"/>
          </p:nvPr>
        </p:nvSpPr>
        <p:spPr>
          <a:xfrm>
            <a:off x="457200" y="1124744"/>
            <a:ext cx="8147248" cy="5733256"/>
          </a:xfrm>
        </p:spPr>
        <p:txBody>
          <a:bodyPr>
            <a:normAutofit lnSpcReduction="10000"/>
          </a:bodyPr>
          <a:lstStyle/>
          <a:p>
            <a:pPr marL="0" indent="0" algn="l">
              <a:buNone/>
            </a:pPr>
            <a:r>
              <a:rPr lang="en-US" b="1" smtClean="0"/>
              <a:t>Ganoderma lucidum (Rheishi)</a:t>
            </a:r>
          </a:p>
          <a:p>
            <a:pPr marL="0" indent="0" algn="l">
              <a:buNone/>
            </a:pPr>
            <a:r>
              <a:rPr lang="en-US" b="1" smtClean="0"/>
              <a:t>Grifola frondosa (Maitake)</a:t>
            </a:r>
          </a:p>
          <a:p>
            <a:pPr marL="0" indent="0" algn="l">
              <a:buNone/>
            </a:pPr>
            <a:r>
              <a:rPr lang="en-US" b="1"/>
              <a:t>Lentinula </a:t>
            </a:r>
            <a:r>
              <a:rPr lang="en-US" b="1" smtClean="0"/>
              <a:t>edodes (</a:t>
            </a:r>
            <a:r>
              <a:rPr lang="en-US" b="1"/>
              <a:t>Shitake</a:t>
            </a:r>
            <a:r>
              <a:rPr lang="en-US" b="1" smtClean="0"/>
              <a:t>)</a:t>
            </a:r>
            <a:endParaRPr lang="he-IL" b="1" smtClean="0"/>
          </a:p>
          <a:p>
            <a:pPr marL="0" indent="0" algn="l">
              <a:buNone/>
            </a:pPr>
            <a:r>
              <a:rPr lang="en-US" b="1"/>
              <a:t>Cordyceps </a:t>
            </a:r>
            <a:r>
              <a:rPr lang="en-US" b="1" smtClean="0"/>
              <a:t>sinensis</a:t>
            </a:r>
          </a:p>
          <a:p>
            <a:pPr marL="0" indent="0" algn="l">
              <a:buNone/>
            </a:pPr>
            <a:r>
              <a:rPr lang="en-US" b="1"/>
              <a:t>Poria cocos </a:t>
            </a:r>
            <a:endParaRPr lang="he-IL" b="1"/>
          </a:p>
          <a:p>
            <a:pPr marL="0" indent="0" algn="l">
              <a:buNone/>
            </a:pPr>
            <a:r>
              <a:rPr lang="en-US" b="1"/>
              <a:t>Coriolus </a:t>
            </a:r>
            <a:r>
              <a:rPr lang="en-US" b="1" smtClean="0"/>
              <a:t>versicolor</a:t>
            </a:r>
            <a:endParaRPr lang="he-IL" smtClean="0"/>
          </a:p>
          <a:p>
            <a:r>
              <a:rPr lang="he-IL" smtClean="0"/>
              <a:t>פטריות </a:t>
            </a:r>
            <a:r>
              <a:rPr lang="he-IL"/>
              <a:t>הכוח היפניות הוכחו במחקרים כבעלות </a:t>
            </a:r>
            <a:r>
              <a:rPr lang="he-IL" smtClean="0"/>
              <a:t>חומרים בשם פוליסכרידיים. חומרים אלו תומכים ומגבירים את פעילות המערכת החיסונית ובעזרתם המערכת החיסונית מגיבה טוב יותר לפעילות בקטריאלית</a:t>
            </a:r>
            <a:r>
              <a:rPr lang="he-IL"/>
              <a:t>, </a:t>
            </a:r>
            <a:r>
              <a:rPr lang="he-IL" smtClean="0"/>
              <a:t>ויראלית</a:t>
            </a:r>
            <a:r>
              <a:rPr lang="he-IL"/>
              <a:t>, </a:t>
            </a:r>
            <a:r>
              <a:rPr lang="he-IL" smtClean="0"/>
              <a:t>אלרגית וסרטנית. </a:t>
            </a:r>
            <a:endParaRPr lang="he-IL"/>
          </a:p>
          <a:p>
            <a:r>
              <a:rPr lang="he-IL"/>
              <a:t>שימושים </a:t>
            </a:r>
            <a:r>
              <a:rPr lang="he-IL" smtClean="0"/>
              <a:t>עיקריים בפטריות המרפא: </a:t>
            </a:r>
            <a:r>
              <a:rPr lang="he-IL"/>
              <a:t>תמיכה בפעילות מערכת החיסון, הפחתת רמות כולסטרול גבוהות, </a:t>
            </a:r>
            <a:r>
              <a:rPr lang="he-IL" smtClean="0"/>
              <a:t>חיזוק מערכת </a:t>
            </a:r>
            <a:r>
              <a:rPr lang="he-IL"/>
              <a:t>העצבים, </a:t>
            </a:r>
            <a:r>
              <a:rPr lang="he-IL" smtClean="0"/>
              <a:t>הגנה </a:t>
            </a:r>
            <a:r>
              <a:rPr lang="he-IL"/>
              <a:t>על הכבד, האטת תהליכי הזדקנות, הגברת רמת האנרגיה ומניעת מצבי עייפות, איזון רמות סוכר בדם, טיפול במצבי דלקת ובמחלות אוטואימוניות. </a:t>
            </a:r>
          </a:p>
          <a:p>
            <a:endParaRPr lang="he-IL" dirty="0"/>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8</a:t>
            </a:fld>
            <a:endParaRPr lang="he-IL"/>
          </a:p>
        </p:txBody>
      </p:sp>
      <p:pic>
        <p:nvPicPr>
          <p:cNvPr id="5" name="Picture 2" descr="C:\Users\Levy\Pictures\לימודים\imagesCARDHSOJ.jpg"/>
          <p:cNvPicPr>
            <a:picLocks noChangeAspect="1" noChangeArrowheads="1"/>
          </p:cNvPicPr>
          <p:nvPr/>
        </p:nvPicPr>
        <p:blipFill>
          <a:blip r:embed="rId2" cstate="print"/>
          <a:srcRect/>
          <a:stretch>
            <a:fillRect/>
          </a:stretch>
        </p:blipFill>
        <p:spPr bwMode="auto">
          <a:xfrm>
            <a:off x="6084168" y="2334890"/>
            <a:ext cx="992401" cy="914783"/>
          </a:xfrm>
          <a:prstGeom prst="rect">
            <a:avLst/>
          </a:prstGeom>
          <a:noFill/>
        </p:spPr>
      </p:pic>
      <p:pic>
        <p:nvPicPr>
          <p:cNvPr id="6" name="Picture 2" descr="C:\Users\Levy\Pictures\לימודים\mushroom101-shitake-large.jpg"/>
          <p:cNvPicPr>
            <a:picLocks noChangeAspect="1" noChangeArrowheads="1"/>
          </p:cNvPicPr>
          <p:nvPr/>
        </p:nvPicPr>
        <p:blipFill>
          <a:blip r:embed="rId3" cstate="print"/>
          <a:srcRect/>
          <a:stretch>
            <a:fillRect/>
          </a:stretch>
        </p:blipFill>
        <p:spPr bwMode="auto">
          <a:xfrm>
            <a:off x="0" y="0"/>
            <a:ext cx="1547664" cy="1180266"/>
          </a:xfrm>
          <a:prstGeom prst="rect">
            <a:avLst/>
          </a:prstGeom>
          <a:noFill/>
        </p:spPr>
      </p:pic>
      <p:pic>
        <p:nvPicPr>
          <p:cNvPr id="7" name="Picture 2" descr="C:\Users\Levy\Pictures\לימודים\untitled.bmp"/>
          <p:cNvPicPr>
            <a:picLocks noChangeAspect="1" noChangeArrowheads="1"/>
          </p:cNvPicPr>
          <p:nvPr/>
        </p:nvPicPr>
        <p:blipFill>
          <a:blip r:embed="rId4" cstate="print"/>
          <a:srcRect/>
          <a:stretch>
            <a:fillRect/>
          </a:stretch>
        </p:blipFill>
        <p:spPr bwMode="auto">
          <a:xfrm>
            <a:off x="7567052" y="-26804"/>
            <a:ext cx="1619672" cy="12104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80864" y="1061864"/>
            <a:ext cx="7467600" cy="1143000"/>
          </a:xfrm>
        </p:spPr>
        <p:txBody>
          <a:bodyPr>
            <a:normAutofit fontScale="90000"/>
          </a:bodyPr>
          <a:lstStyle/>
          <a:p>
            <a:pPr algn="ctr"/>
            <a:r>
              <a:rPr lang="he-IL" b="1" dirty="0"/>
              <a:t>שם בוטני: </a:t>
            </a:r>
            <a:r>
              <a:rPr lang="en-US" b="1" dirty="0"/>
              <a:t>Nigella sativa</a:t>
            </a:r>
            <a:r>
              <a:rPr lang="en-US" dirty="0"/>
              <a:t/>
            </a:r>
            <a:br>
              <a:rPr lang="en-US" dirty="0"/>
            </a:br>
            <a:r>
              <a:rPr lang="he-IL" b="1" dirty="0"/>
              <a:t>שם לועזי: </a:t>
            </a:r>
            <a:r>
              <a:rPr lang="en-US" b="1" dirty="0"/>
              <a:t>black cumin</a:t>
            </a:r>
            <a:r>
              <a:rPr lang="en-US" dirty="0"/>
              <a:t/>
            </a:r>
            <a:br>
              <a:rPr lang="en-US" dirty="0"/>
            </a:br>
            <a:r>
              <a:rPr lang="he-IL" b="1" dirty="0"/>
              <a:t>שם עממי: </a:t>
            </a:r>
            <a:r>
              <a:rPr lang="he-IL" b="1" dirty="0" err="1"/>
              <a:t>קצח</a:t>
            </a:r>
            <a:r>
              <a:rPr lang="he-IL" b="1" dirty="0"/>
              <a:t> השדה</a:t>
            </a:r>
            <a:r>
              <a:rPr lang="he-IL" dirty="0"/>
              <a:t/>
            </a:r>
            <a:br>
              <a:rPr lang="he-IL" dirty="0"/>
            </a:br>
            <a:r>
              <a:rPr lang="he-IL" b="1" dirty="0"/>
              <a:t>משפחה: </a:t>
            </a:r>
            <a:r>
              <a:rPr lang="he-IL" b="1" dirty="0" err="1"/>
              <a:t>נוריתיים</a:t>
            </a:r>
            <a:r>
              <a:rPr lang="en-US" dirty="0" smtClean="0"/>
              <a:t/>
            </a:r>
            <a:br>
              <a:rPr lang="en-US" dirty="0" smtClean="0"/>
            </a:br>
            <a:endParaRPr lang="he-IL" dirty="0"/>
          </a:p>
        </p:txBody>
      </p:sp>
      <p:sp>
        <p:nvSpPr>
          <p:cNvPr id="3" name="מציין מיקום תוכן 2"/>
          <p:cNvSpPr>
            <a:spLocks noGrp="1"/>
          </p:cNvSpPr>
          <p:nvPr>
            <p:ph sz="quarter" idx="1"/>
          </p:nvPr>
        </p:nvSpPr>
        <p:spPr>
          <a:xfrm>
            <a:off x="457200" y="1556792"/>
            <a:ext cx="7467600" cy="5112568"/>
          </a:xfrm>
        </p:spPr>
        <p:txBody>
          <a:bodyPr>
            <a:normAutofit/>
          </a:bodyPr>
          <a:lstStyle/>
          <a:p>
            <a:pPr marL="0" indent="0">
              <a:buNone/>
            </a:pPr>
            <a:r>
              <a:rPr lang="he-IL" b="1" dirty="0" smtClean="0"/>
              <a:t>פעילות הצמח:</a:t>
            </a:r>
            <a:endParaRPr lang="en-US" b="1" dirty="0" smtClean="0"/>
          </a:p>
          <a:p>
            <a:pPr lvl="0"/>
            <a:r>
              <a:rPr lang="he-IL" dirty="0" smtClean="0"/>
              <a:t>אנטי אלרגי נשימתי – אנטי </a:t>
            </a:r>
            <a:r>
              <a:rPr lang="he-IL" dirty="0" err="1" smtClean="0"/>
              <a:t>אסטמתי</a:t>
            </a:r>
            <a:r>
              <a:rPr lang="he-IL" dirty="0" smtClean="0"/>
              <a:t>, נזלת כרונית, קדחת עונתית, דמע.</a:t>
            </a:r>
            <a:endParaRPr lang="en-US" dirty="0" smtClean="0"/>
          </a:p>
          <a:p>
            <a:pPr lvl="0"/>
            <a:r>
              <a:rPr lang="he-IL" dirty="0" smtClean="0"/>
              <a:t>מוריד רמות סוכר בדם – מתאים לטיפול בחולי סכרת ולסובלים מרמות גבוהות של סוכר בדם.</a:t>
            </a:r>
            <a:endParaRPr lang="en-US" dirty="0" smtClean="0"/>
          </a:p>
          <a:p>
            <a:pPr lvl="0"/>
            <a:r>
              <a:rPr lang="he-IL" dirty="0" smtClean="0"/>
              <a:t>אנטי </a:t>
            </a:r>
            <a:r>
              <a:rPr lang="he-IL" dirty="0" err="1" smtClean="0"/>
              <a:t>פונגלי</a:t>
            </a:r>
            <a:r>
              <a:rPr lang="he-IL" dirty="0" smtClean="0"/>
              <a:t> ופרזיטי – משמש כקוטל תולעי מעיים וכן יכול להשתלב בפורמולות </a:t>
            </a:r>
            <a:r>
              <a:rPr lang="he-IL" dirty="0" err="1" smtClean="0"/>
              <a:t>לקנדידה</a:t>
            </a:r>
            <a:r>
              <a:rPr lang="he-IL" dirty="0" smtClean="0"/>
              <a:t>.</a:t>
            </a:r>
            <a:endParaRPr lang="en-US" dirty="0" smtClean="0"/>
          </a:p>
          <a:p>
            <a:pPr lvl="0"/>
            <a:r>
              <a:rPr lang="he-IL" dirty="0" smtClean="0"/>
              <a:t>מחזק מע' חיסון – בשנים האחרונות עלה לכותרות </a:t>
            </a:r>
            <a:r>
              <a:rPr lang="he-IL" dirty="0" err="1" smtClean="0"/>
              <a:t>כמשפעל</a:t>
            </a:r>
            <a:r>
              <a:rPr lang="he-IL" dirty="0" smtClean="0"/>
              <a:t> חיסוני בעוצמה בינונית, עם דגש על מע' הנשימה ומע' העיכול.</a:t>
            </a:r>
            <a:endParaRPr lang="en-US" dirty="0" smtClean="0"/>
          </a:p>
          <a:p>
            <a:pPr lvl="0"/>
            <a:r>
              <a:rPr lang="he-IL" dirty="0" smtClean="0"/>
              <a:t>מעודד ייצור חלב אם.</a:t>
            </a:r>
            <a:endParaRPr lang="en-US" dirty="0" smtClean="0"/>
          </a:p>
          <a:p>
            <a:pPr lvl="0"/>
            <a:r>
              <a:rPr lang="he-IL" dirty="0" smtClean="0"/>
              <a:t>מחזק את פעילות שריר הלב.</a:t>
            </a:r>
            <a:endParaRPr lang="en-US" dirty="0" smtClean="0"/>
          </a:p>
          <a:p>
            <a:pPr lvl="0"/>
            <a:r>
              <a:rPr lang="he-IL" dirty="0" smtClean="0"/>
              <a:t>משלשל ומשתן עדין.</a:t>
            </a:r>
            <a:endParaRPr lang="en-US" dirty="0" smtClean="0"/>
          </a:p>
          <a:p>
            <a:endParaRPr lang="he-IL" dirty="0"/>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9</a:t>
            </a:fld>
            <a:endParaRPr lang="he-IL"/>
          </a:p>
        </p:txBody>
      </p:sp>
      <p:pic>
        <p:nvPicPr>
          <p:cNvPr id="3074" name="Picture 2" descr="קצח"/>
          <p:cNvPicPr>
            <a:picLocks noChangeAspect="1" noChangeArrowheads="1"/>
          </p:cNvPicPr>
          <p:nvPr/>
        </p:nvPicPr>
        <p:blipFill>
          <a:blip r:embed="rId2" cstate="print"/>
          <a:srcRect/>
          <a:stretch>
            <a:fillRect/>
          </a:stretch>
        </p:blipFill>
        <p:spPr bwMode="auto">
          <a:xfrm>
            <a:off x="0" y="5229200"/>
            <a:ext cx="2114183" cy="1628800"/>
          </a:xfrm>
          <a:prstGeom prst="rect">
            <a:avLst/>
          </a:prstGeom>
          <a:noFill/>
          <a:ln w="9525">
            <a:noFill/>
            <a:miter lim="800000"/>
            <a:headEnd/>
            <a:tailEnd/>
          </a:ln>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260648"/>
            <a:ext cx="7467600" cy="6213304"/>
          </a:xfrm>
        </p:spPr>
        <p:txBody>
          <a:bodyPr>
            <a:normAutofit/>
          </a:bodyPr>
          <a:lstStyle/>
          <a:p>
            <a:r>
              <a:rPr lang="he-IL" b="1" dirty="0" smtClean="0"/>
              <a:t>רכיבים נוספים בצמח:</a:t>
            </a:r>
            <a:endParaRPr lang="en-US" b="1" dirty="0" smtClean="0"/>
          </a:p>
          <a:p>
            <a:pPr lvl="0"/>
            <a:r>
              <a:rPr lang="he-IL" dirty="0" smtClean="0"/>
              <a:t>חומצות אמינו: </a:t>
            </a:r>
            <a:r>
              <a:rPr lang="he-IL" dirty="0" err="1" smtClean="0"/>
              <a:t>אלנין</a:t>
            </a:r>
            <a:r>
              <a:rPr lang="he-IL" dirty="0" smtClean="0"/>
              <a:t>, </a:t>
            </a:r>
            <a:r>
              <a:rPr lang="he-IL" dirty="0" err="1" smtClean="0"/>
              <a:t>ליזין</a:t>
            </a:r>
            <a:r>
              <a:rPr lang="he-IL" dirty="0" smtClean="0"/>
              <a:t>, </a:t>
            </a:r>
            <a:r>
              <a:rPr lang="he-IL" dirty="0" err="1" smtClean="0"/>
              <a:t>מתיונין</a:t>
            </a:r>
            <a:r>
              <a:rPr lang="he-IL" dirty="0" smtClean="0"/>
              <a:t>, </a:t>
            </a:r>
            <a:r>
              <a:rPr lang="he-IL" dirty="0" err="1" smtClean="0"/>
              <a:t>ארגנין</a:t>
            </a:r>
            <a:r>
              <a:rPr lang="he-IL" dirty="0" smtClean="0"/>
              <a:t>, </a:t>
            </a:r>
            <a:r>
              <a:rPr lang="he-IL" dirty="0" err="1" smtClean="0"/>
              <a:t>לאוצין</a:t>
            </a:r>
            <a:r>
              <a:rPr lang="he-IL" dirty="0" smtClean="0"/>
              <a:t> ועוד.</a:t>
            </a:r>
            <a:endParaRPr lang="en-US" dirty="0" smtClean="0"/>
          </a:p>
          <a:p>
            <a:pPr lvl="0"/>
            <a:r>
              <a:rPr lang="he-IL" dirty="0" smtClean="0"/>
              <a:t>חומצות שומן: </a:t>
            </a:r>
            <a:r>
              <a:rPr lang="he-IL" dirty="0" err="1" smtClean="0"/>
              <a:t>לינולאית</a:t>
            </a:r>
            <a:r>
              <a:rPr lang="he-IL" dirty="0" smtClean="0"/>
              <a:t> (אומגה 6) </a:t>
            </a:r>
            <a:r>
              <a:rPr lang="he-IL" dirty="0" err="1" smtClean="0"/>
              <a:t>אולאית</a:t>
            </a:r>
            <a:r>
              <a:rPr lang="he-IL" dirty="0" smtClean="0"/>
              <a:t> (אומגה 9) </a:t>
            </a:r>
            <a:r>
              <a:rPr lang="he-IL" dirty="0" err="1" smtClean="0"/>
              <a:t>פלמטית</a:t>
            </a:r>
            <a:r>
              <a:rPr lang="he-IL" dirty="0" smtClean="0"/>
              <a:t> ועוד.</a:t>
            </a:r>
            <a:endParaRPr lang="en-US" dirty="0" smtClean="0"/>
          </a:p>
          <a:p>
            <a:pPr lvl="0"/>
            <a:r>
              <a:rPr lang="he-IL" dirty="0" smtClean="0"/>
              <a:t>ויטמינים ומינרלים רבים במיוחד קבוצת ה </a:t>
            </a:r>
            <a:r>
              <a:rPr lang="en-US" dirty="0" smtClean="0"/>
              <a:t>B</a:t>
            </a:r>
            <a:r>
              <a:rPr lang="he-IL" dirty="0" smtClean="0"/>
              <a:t> וסידן.</a:t>
            </a:r>
            <a:endParaRPr lang="en-US" dirty="0" smtClean="0"/>
          </a:p>
          <a:p>
            <a:pPr>
              <a:buNone/>
            </a:pPr>
            <a:r>
              <a:rPr lang="he-IL" b="1" dirty="0" smtClean="0"/>
              <a:t> </a:t>
            </a:r>
            <a:endParaRPr lang="en-US" dirty="0" smtClean="0"/>
          </a:p>
          <a:p>
            <a:r>
              <a:rPr lang="he-IL" b="1" dirty="0" smtClean="0"/>
              <a:t>תופעות לוואי והתוויות נגד:</a:t>
            </a:r>
            <a:endParaRPr lang="en-US" b="1" dirty="0" smtClean="0"/>
          </a:p>
          <a:p>
            <a:r>
              <a:rPr lang="he-IL" dirty="0" smtClean="0"/>
              <a:t>להיזהר עם חולים הנוטלים תרופות לאיזון הסוכר (חשש מהיפוגליקמיה).</a:t>
            </a:r>
            <a:endParaRPr lang="en-US" dirty="0" smtClean="0"/>
          </a:p>
          <a:p>
            <a:r>
              <a:rPr lang="he-IL" b="1" dirty="0" smtClean="0"/>
              <a:t>הריון:</a:t>
            </a:r>
            <a:r>
              <a:rPr lang="he-IL" dirty="0" smtClean="0"/>
              <a:t> הצמח לא מומלץ לשימוש בהריון, אך ניתן לאוכלו כתבלין. </a:t>
            </a:r>
            <a:r>
              <a:rPr lang="he-IL" b="1" dirty="0" smtClean="0"/>
              <a:t>הנקה:</a:t>
            </a:r>
            <a:r>
              <a:rPr lang="he-IL" dirty="0" smtClean="0"/>
              <a:t> מתאים לשימוש.</a:t>
            </a:r>
            <a:endParaRPr lang="en-US" dirty="0" smtClean="0"/>
          </a:p>
          <a:p>
            <a:pPr>
              <a:buNone/>
            </a:pPr>
            <a:r>
              <a:rPr lang="he-IL" b="1" dirty="0" smtClean="0"/>
              <a:t> </a:t>
            </a:r>
            <a:endParaRPr lang="en-US" dirty="0" smtClean="0"/>
          </a:p>
          <a:p>
            <a:r>
              <a:rPr lang="he-IL" b="1" dirty="0" smtClean="0"/>
              <a:t>על פי המסורת:</a:t>
            </a:r>
            <a:br>
              <a:rPr lang="he-IL" b="1" dirty="0" smtClean="0"/>
            </a:br>
            <a:r>
              <a:rPr lang="he-IL" dirty="0" smtClean="0"/>
              <a:t>"</a:t>
            </a:r>
            <a:r>
              <a:rPr lang="he-IL" b="1" dirty="0" smtClean="0"/>
              <a:t>הרגיל בקצח אינו בא לידי כאב לב</a:t>
            </a:r>
            <a:r>
              <a:rPr lang="he-IL" dirty="0" smtClean="0"/>
              <a:t>" (ברכות מ' עמוד א').</a:t>
            </a:r>
            <a:endParaRPr lang="en-US" dirty="0" smtClean="0"/>
          </a:p>
          <a:p>
            <a:endParaRPr lang="he-IL" dirty="0"/>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10</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260648"/>
            <a:ext cx="7643192" cy="6213304"/>
          </a:xfrm>
        </p:spPr>
        <p:txBody>
          <a:bodyPr>
            <a:normAutofit lnSpcReduction="10000"/>
          </a:bodyPr>
          <a:lstStyle/>
          <a:p>
            <a:pPr>
              <a:buNone/>
            </a:pPr>
            <a:endParaRPr lang="en-US" dirty="0" smtClean="0"/>
          </a:p>
          <a:p>
            <a:r>
              <a:rPr lang="he-IL" b="1" dirty="0" smtClean="0"/>
              <a:t>טעמים ותכונות הצמח:</a:t>
            </a:r>
            <a:endParaRPr lang="en-US" b="1" dirty="0" smtClean="0"/>
          </a:p>
          <a:p>
            <a:pPr lvl="0"/>
            <a:r>
              <a:rPr lang="he-IL" dirty="0" smtClean="0"/>
              <a:t>פיקנטי עדין</a:t>
            </a:r>
            <a:endParaRPr lang="en-US" dirty="0" smtClean="0"/>
          </a:p>
          <a:p>
            <a:pPr lvl="0"/>
            <a:r>
              <a:rPr lang="he-IL" dirty="0" err="1" smtClean="0"/>
              <a:t>נטראלי</a:t>
            </a:r>
            <a:endParaRPr lang="en-US" dirty="0" smtClean="0"/>
          </a:p>
          <a:p>
            <a:pPr lvl="0"/>
            <a:r>
              <a:rPr lang="he-IL" dirty="0" smtClean="0"/>
              <a:t>מזג קריר </a:t>
            </a:r>
            <a:endParaRPr lang="en-US" dirty="0" smtClean="0"/>
          </a:p>
          <a:p>
            <a:pPr>
              <a:buNone/>
            </a:pPr>
            <a:endParaRPr lang="en-US" dirty="0" smtClean="0"/>
          </a:p>
          <a:p>
            <a:r>
              <a:rPr lang="he-IL" b="1" dirty="0" smtClean="0"/>
              <a:t>חלקי הצמח בשימוש: </a:t>
            </a:r>
            <a:r>
              <a:rPr lang="he-IL" dirty="0" smtClean="0"/>
              <a:t>זרעים.</a:t>
            </a:r>
            <a:endParaRPr lang="en-US" dirty="0" smtClean="0"/>
          </a:p>
          <a:p>
            <a:pPr>
              <a:buNone/>
            </a:pPr>
            <a:endParaRPr lang="en-US" dirty="0" smtClean="0"/>
          </a:p>
          <a:p>
            <a:r>
              <a:rPr lang="he-IL" dirty="0" smtClean="0"/>
              <a:t>אופני נטילה ומינונים:</a:t>
            </a:r>
            <a:endParaRPr lang="en-US" dirty="0" smtClean="0"/>
          </a:p>
          <a:p>
            <a:r>
              <a:rPr lang="he-IL" dirty="0"/>
              <a:t>תמצית נוזלית: 1:3, 45% אלכוהול, 2.5-5 מ"ל בוקר וערב.</a:t>
            </a:r>
            <a:br>
              <a:rPr lang="he-IL" dirty="0"/>
            </a:br>
            <a:r>
              <a:rPr lang="he-IL" dirty="0"/>
              <a:t>בישול: כפית זרעים לכוס מים, 3-2 פעמים ביום.</a:t>
            </a:r>
            <a:br>
              <a:rPr lang="he-IL" dirty="0"/>
            </a:br>
            <a:r>
              <a:rPr lang="he-IL" dirty="0"/>
              <a:t>מתכון למיצוי </a:t>
            </a:r>
            <a:r>
              <a:rPr lang="he-IL" dirty="0" err="1"/>
              <a:t>קצח</a:t>
            </a:r>
            <a:r>
              <a:rPr lang="he-IL" dirty="0"/>
              <a:t> בשמן זית 1:4: כותשים/טוחנים 250 גר' </a:t>
            </a:r>
            <a:r>
              <a:rPr lang="he-IL" dirty="0" err="1"/>
              <a:t>קצח</a:t>
            </a:r>
            <a:r>
              <a:rPr lang="he-IL" dirty="0"/>
              <a:t>, את </a:t>
            </a:r>
            <a:r>
              <a:rPr lang="he-IL" dirty="0" err="1"/>
              <a:t>הקצח</a:t>
            </a:r>
            <a:r>
              <a:rPr lang="he-IL" dirty="0"/>
              <a:t> מכניסים לתוך 1 ליטר (בקבוק/צנצנת זכוכית) שמן זית, מנערים 21 יום ומשתמשים בשמן באופן יומיומי 1-2 כפות בסלט. אין צורך לסנן את </a:t>
            </a:r>
            <a:r>
              <a:rPr lang="he-IL" dirty="0" err="1"/>
              <a:t>הקצח</a:t>
            </a:r>
            <a:r>
              <a:rPr lang="he-IL" dirty="0"/>
              <a:t> בגמר המיצוי.</a:t>
            </a:r>
            <a:br>
              <a:rPr lang="he-IL" dirty="0"/>
            </a:br>
            <a:r>
              <a:rPr lang="he-IL" dirty="0"/>
              <a:t>כחלק מפורמולה: 30%-25%</a:t>
            </a:r>
            <a:endParaRPr lang="en-US" dirty="0" smtClean="0"/>
          </a:p>
          <a:p>
            <a:endParaRPr lang="he-IL" dirty="0"/>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11</a:t>
            </a:fld>
            <a:endParaRPr lang="he-IL"/>
          </a:p>
        </p:txBody>
      </p:sp>
      <p:pic>
        <p:nvPicPr>
          <p:cNvPr id="4098" name="Picture 2" descr="C:\Users\Levy\Documents\אמיר\אתר\צמחי מרפא\תמונות צמחים\iman-virgin-black-seed-oil-black-seed-nigella-sativa-311-p.jpg"/>
          <p:cNvPicPr>
            <a:picLocks noChangeAspect="1" noChangeArrowheads="1"/>
          </p:cNvPicPr>
          <p:nvPr/>
        </p:nvPicPr>
        <p:blipFill>
          <a:blip r:embed="rId2" cstate="print"/>
          <a:srcRect/>
          <a:stretch>
            <a:fillRect/>
          </a:stretch>
        </p:blipFill>
        <p:spPr bwMode="auto">
          <a:xfrm>
            <a:off x="144016" y="22023"/>
            <a:ext cx="2843808" cy="3046937"/>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523456" y="1277888"/>
            <a:ext cx="5585048" cy="1143000"/>
          </a:xfrm>
        </p:spPr>
        <p:txBody>
          <a:bodyPr>
            <a:normAutofit fontScale="90000"/>
          </a:bodyPr>
          <a:lstStyle/>
          <a:p>
            <a:pPr algn="ctr"/>
            <a:r>
              <a:rPr lang="he-IL" b="1" dirty="0" smtClean="0"/>
              <a:t>שם בוטני:   </a:t>
            </a:r>
            <a:r>
              <a:rPr lang="en-US" b="1" dirty="0" err="1" smtClean="0"/>
              <a:t>Sambucus</a:t>
            </a:r>
            <a:r>
              <a:rPr lang="en-US" b="1" dirty="0" smtClean="0"/>
              <a:t> </a:t>
            </a:r>
            <a:r>
              <a:rPr lang="en-US" b="1" dirty="0" err="1" smtClean="0"/>
              <a:t>nigra</a:t>
            </a:r>
            <a:r>
              <a:rPr lang="en-US" b="1" dirty="0" smtClean="0"/>
              <a:t>.</a:t>
            </a:r>
            <a:r>
              <a:rPr lang="en-US" dirty="0" smtClean="0"/>
              <a:t/>
            </a:r>
            <a:br>
              <a:rPr lang="en-US" dirty="0" smtClean="0"/>
            </a:br>
            <a:r>
              <a:rPr lang="he-IL" b="1" dirty="0" smtClean="0"/>
              <a:t>שם לועזי: </a:t>
            </a:r>
            <a:r>
              <a:rPr lang="en-US" b="1" dirty="0" smtClean="0"/>
              <a:t>Elder flower</a:t>
            </a:r>
            <a:r>
              <a:rPr lang="en-US" dirty="0" smtClean="0"/>
              <a:t/>
            </a:r>
            <a:br>
              <a:rPr lang="en-US" dirty="0" smtClean="0"/>
            </a:br>
            <a:r>
              <a:rPr lang="he-IL" b="1" dirty="0" smtClean="0"/>
              <a:t>שם עממי : </a:t>
            </a:r>
            <a:r>
              <a:rPr lang="he-IL" b="1" dirty="0" err="1" smtClean="0"/>
              <a:t>סמבוק</a:t>
            </a:r>
            <a:r>
              <a:rPr lang="he-IL" b="1" dirty="0" smtClean="0"/>
              <a:t> שחור</a:t>
            </a:r>
            <a:r>
              <a:rPr lang="en-US" dirty="0" smtClean="0"/>
              <a:t/>
            </a:r>
            <a:br>
              <a:rPr lang="en-US" dirty="0" smtClean="0"/>
            </a:br>
            <a:r>
              <a:rPr lang="he-IL" b="1" dirty="0" smtClean="0"/>
              <a:t>משפחה: </a:t>
            </a:r>
            <a:r>
              <a:rPr lang="he-IL" b="1" dirty="0" err="1" smtClean="0"/>
              <a:t>יערתיים</a:t>
            </a:r>
            <a:r>
              <a:rPr lang="en-US" dirty="0" smtClean="0"/>
              <a:t/>
            </a:r>
            <a:br>
              <a:rPr lang="en-US" dirty="0" smtClean="0"/>
            </a:br>
            <a:endParaRPr lang="he-IL" dirty="0"/>
          </a:p>
        </p:txBody>
      </p:sp>
      <p:sp>
        <p:nvSpPr>
          <p:cNvPr id="3" name="מציין מיקום תוכן 2"/>
          <p:cNvSpPr>
            <a:spLocks noGrp="1"/>
          </p:cNvSpPr>
          <p:nvPr>
            <p:ph sz="quarter" idx="1"/>
          </p:nvPr>
        </p:nvSpPr>
        <p:spPr>
          <a:xfrm>
            <a:off x="776808" y="2083640"/>
            <a:ext cx="7467600" cy="4873752"/>
          </a:xfrm>
        </p:spPr>
        <p:txBody>
          <a:bodyPr>
            <a:normAutofit fontScale="92500"/>
          </a:bodyPr>
          <a:lstStyle/>
          <a:p>
            <a:pPr marL="0" indent="0">
              <a:buNone/>
            </a:pPr>
            <a:r>
              <a:rPr lang="he-IL" b="1" dirty="0" smtClean="0"/>
              <a:t>פעילות הצמח:</a:t>
            </a:r>
            <a:endParaRPr lang="en-US" b="1" dirty="0" smtClean="0"/>
          </a:p>
          <a:p>
            <a:pPr lvl="0"/>
            <a:r>
              <a:rPr lang="he-IL" dirty="0" smtClean="0"/>
              <a:t>חיזוק והמרצת מערכת החיסון – ניתן לקחת לפרקי זמן ארוכים ורצופים.</a:t>
            </a:r>
            <a:endParaRPr lang="en-US" dirty="0" smtClean="0"/>
          </a:p>
          <a:p>
            <a:pPr lvl="0"/>
            <a:r>
              <a:rPr lang="he-IL" dirty="0" smtClean="0"/>
              <a:t>תומך במערכת הנשימה העליונה – סינוסיטיס, נזלת כרונית, צינון, מנקז את הליחה החוצה!  נוגד שיעול, צרידות, אסטמה -(אצל ילדים).</a:t>
            </a:r>
            <a:endParaRPr lang="en-US" dirty="0" smtClean="0"/>
          </a:p>
          <a:p>
            <a:pPr lvl="0"/>
            <a:r>
              <a:rPr lang="he-IL" dirty="0" smtClean="0"/>
              <a:t>אנטי אלרגי נשימתי – בעיקר בפירות המכילים וויטמין </a:t>
            </a:r>
            <a:r>
              <a:rPr lang="en-US" dirty="0" smtClean="0"/>
              <a:t>C</a:t>
            </a:r>
            <a:r>
              <a:rPr lang="he-IL" dirty="0" smtClean="0"/>
              <a:t> </a:t>
            </a:r>
            <a:r>
              <a:rPr lang="he-IL" dirty="0" err="1" smtClean="0"/>
              <a:t>ופלבנואידים</a:t>
            </a:r>
            <a:r>
              <a:rPr lang="he-IL" dirty="0" smtClean="0"/>
              <a:t> רבים. </a:t>
            </a:r>
            <a:endParaRPr lang="en-US" dirty="0" smtClean="0"/>
          </a:p>
          <a:p>
            <a:pPr lvl="0"/>
            <a:r>
              <a:rPr lang="he-IL" dirty="0" smtClean="0"/>
              <a:t>אנטי ויראלי – חומרים המצויים בפרחים ובפירות (הלקטנים) נקשרים לחלבונים המצויים על מעטפת הווירוס ומעכבים את היצמדות הווירוס </a:t>
            </a:r>
            <a:r>
              <a:rPr lang="he-IL" dirty="0" err="1" smtClean="0"/>
              <a:t>לממברנה</a:t>
            </a:r>
            <a:r>
              <a:rPr lang="he-IL" dirty="0" smtClean="0"/>
              <a:t> של התא ובכך גם את חדירותו לתא.</a:t>
            </a:r>
            <a:endParaRPr lang="en-US" dirty="0" smtClean="0"/>
          </a:p>
          <a:p>
            <a:pPr lvl="0"/>
            <a:r>
              <a:rPr lang="he-IL" dirty="0" err="1" smtClean="0"/>
              <a:t>מייזע</a:t>
            </a:r>
            <a:r>
              <a:rPr lang="he-IL" dirty="0" smtClean="0"/>
              <a:t> – מפחית חום (מצוין לתינוקות וילדים).</a:t>
            </a:r>
            <a:endParaRPr lang="en-US" dirty="0" smtClean="0"/>
          </a:p>
          <a:p>
            <a:pPr lvl="0"/>
            <a:r>
              <a:rPr lang="he-IL" dirty="0" smtClean="0"/>
              <a:t>נוגד חמצון.</a:t>
            </a:r>
            <a:endParaRPr lang="en-US" dirty="0" smtClean="0"/>
          </a:p>
          <a:p>
            <a:pPr lvl="0"/>
            <a:r>
              <a:rPr lang="he-IL" dirty="0" smtClean="0"/>
              <a:t>אנטי דלקתי.</a:t>
            </a:r>
            <a:endParaRPr lang="en-US" dirty="0" smtClean="0"/>
          </a:p>
          <a:p>
            <a:endParaRPr lang="he-IL" dirty="0"/>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12</a:t>
            </a:fld>
            <a:endParaRPr lang="he-IL"/>
          </a:p>
        </p:txBody>
      </p:sp>
      <p:pic>
        <p:nvPicPr>
          <p:cNvPr id="1026" name="Picture 2" descr="Sambucus nig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8022"/>
            <a:ext cx="3333750" cy="2228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188640"/>
            <a:ext cx="7643192" cy="6285312"/>
          </a:xfrm>
        </p:spPr>
        <p:txBody>
          <a:bodyPr>
            <a:noAutofit/>
          </a:bodyPr>
          <a:lstStyle/>
          <a:p>
            <a:r>
              <a:rPr lang="he-IL" b="1" dirty="0" smtClean="0"/>
              <a:t>רכיבים נוספים בצמח:</a:t>
            </a:r>
            <a:endParaRPr lang="en-US" b="1" dirty="0" smtClean="0"/>
          </a:p>
          <a:p>
            <a:r>
              <a:rPr lang="he-IL" dirty="0" smtClean="0"/>
              <a:t>וויטמינים: וויטמין </a:t>
            </a:r>
            <a:r>
              <a:rPr lang="en-US" dirty="0" smtClean="0"/>
              <a:t>C</a:t>
            </a:r>
            <a:r>
              <a:rPr lang="he-IL" dirty="0" smtClean="0"/>
              <a:t> (בעיקר בפירות).</a:t>
            </a:r>
            <a:endParaRPr lang="en-US" dirty="0" smtClean="0"/>
          </a:p>
          <a:p>
            <a:r>
              <a:rPr lang="he-IL" dirty="0" err="1" smtClean="0"/>
              <a:t>פלבונואידים</a:t>
            </a:r>
            <a:r>
              <a:rPr lang="he-IL" dirty="0" smtClean="0"/>
              <a:t>: (בעיקר בפירות), </a:t>
            </a:r>
            <a:r>
              <a:rPr lang="he-IL" dirty="0" err="1" smtClean="0"/>
              <a:t>קוורצטין</a:t>
            </a:r>
            <a:r>
              <a:rPr lang="he-IL" dirty="0" smtClean="0"/>
              <a:t>, </a:t>
            </a:r>
            <a:r>
              <a:rPr lang="he-IL" dirty="0" err="1" smtClean="0"/>
              <a:t>רוטין</a:t>
            </a:r>
            <a:r>
              <a:rPr lang="he-IL" dirty="0" smtClean="0"/>
              <a:t>, </a:t>
            </a:r>
            <a:r>
              <a:rPr lang="he-IL" dirty="0" err="1" smtClean="0"/>
              <a:t>הספרדין</a:t>
            </a:r>
            <a:r>
              <a:rPr lang="he-IL" dirty="0" smtClean="0"/>
              <a:t>, </a:t>
            </a:r>
            <a:r>
              <a:rPr lang="he-IL" dirty="0" err="1" smtClean="0"/>
              <a:t>ויטקסין</a:t>
            </a:r>
            <a:r>
              <a:rPr lang="he-IL" dirty="0" smtClean="0"/>
              <a:t> </a:t>
            </a:r>
            <a:r>
              <a:rPr lang="he-IL" dirty="0" err="1" smtClean="0"/>
              <a:t>ופרואנטוציאנינים</a:t>
            </a:r>
            <a:r>
              <a:rPr lang="he-IL" dirty="0" smtClean="0"/>
              <a:t> שונים.</a:t>
            </a:r>
            <a:endParaRPr lang="en-US" dirty="0" smtClean="0"/>
          </a:p>
          <a:p>
            <a:r>
              <a:rPr lang="he-IL" b="1" dirty="0" smtClean="0"/>
              <a:t>תופעות לוואי והתוויות נגד:</a:t>
            </a:r>
            <a:endParaRPr lang="en-US" b="1" dirty="0" smtClean="0"/>
          </a:p>
          <a:p>
            <a:r>
              <a:rPr lang="he-IL" dirty="0" smtClean="0"/>
              <a:t>הצמח בטוח לשימוש מגיל ינקות.</a:t>
            </a:r>
            <a:endParaRPr lang="en-US" dirty="0" smtClean="0"/>
          </a:p>
          <a:p>
            <a:r>
              <a:rPr lang="he-IL" b="1" dirty="0" smtClean="0"/>
              <a:t>הריון והנקה:</a:t>
            </a:r>
            <a:r>
              <a:rPr lang="he-IL" dirty="0" smtClean="0"/>
              <a:t> הצמח מתאים לשימוש.</a:t>
            </a:r>
            <a:endParaRPr lang="en-US" dirty="0" smtClean="0"/>
          </a:p>
          <a:p>
            <a:r>
              <a:rPr lang="he-IL" b="1" dirty="0" smtClean="0"/>
              <a:t>על פי המסורת:</a:t>
            </a:r>
            <a:br>
              <a:rPr lang="he-IL" b="1" dirty="0" smtClean="0"/>
            </a:br>
            <a:r>
              <a:rPr lang="he-IL" dirty="0" smtClean="0"/>
              <a:t>עוד מימי הביניים, חליטה של פרחי </a:t>
            </a:r>
            <a:r>
              <a:rPr lang="he-IL" dirty="0" err="1" smtClean="0"/>
              <a:t>סמבוק</a:t>
            </a:r>
            <a:r>
              <a:rPr lang="he-IL" dirty="0" smtClean="0"/>
              <a:t> ועלי מנטה </a:t>
            </a:r>
            <a:r>
              <a:rPr lang="he-IL" dirty="0" err="1" smtClean="0"/>
              <a:t>פפריטה</a:t>
            </a:r>
            <a:r>
              <a:rPr lang="he-IL" dirty="0" smtClean="0"/>
              <a:t>, ניתנו לחולי שפעת בשלבי המחלה הראשונים, (כנראה ע"מ </a:t>
            </a:r>
            <a:r>
              <a:rPr lang="he-IL" dirty="0" err="1" smtClean="0"/>
              <a:t>לייזע</a:t>
            </a:r>
            <a:r>
              <a:rPr lang="he-IL" dirty="0" smtClean="0"/>
              <a:t> ולמנוע את התדרדרות המחלה), ע"פ המקומיים תרופה סבתא זו נחשבת לתרופה שאין עליה עוררין"!.  </a:t>
            </a:r>
            <a:br>
              <a:rPr lang="he-IL" dirty="0" smtClean="0"/>
            </a:br>
            <a:r>
              <a:rPr lang="he-IL" dirty="0" smtClean="0"/>
              <a:t>גם מיץ וריבות וסירופים שהופקו מהפירות באזורים בהם גדל העץ שמשו כתרופה ביתית בדוקה להצטננויות ושפעת. </a:t>
            </a:r>
            <a:endParaRPr lang="en-US" dirty="0" smtClean="0"/>
          </a:p>
          <a:p>
            <a:endParaRPr lang="he-IL" dirty="0"/>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13</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188640"/>
            <a:ext cx="7787208" cy="6285312"/>
          </a:xfrm>
        </p:spPr>
        <p:txBody>
          <a:bodyPr>
            <a:noAutofit/>
          </a:bodyPr>
          <a:lstStyle/>
          <a:p>
            <a:pPr>
              <a:buNone/>
            </a:pPr>
            <a:endParaRPr lang="en-US" dirty="0" smtClean="0"/>
          </a:p>
          <a:p>
            <a:r>
              <a:rPr lang="he-IL" b="1" dirty="0" smtClean="0"/>
              <a:t>טעמים ותכונות הצמח:</a:t>
            </a:r>
            <a:endParaRPr lang="en-US" b="1" dirty="0" smtClean="0"/>
          </a:p>
          <a:p>
            <a:pPr lvl="0"/>
            <a:r>
              <a:rPr lang="he-IL" dirty="0" smtClean="0"/>
              <a:t>מתקתק</a:t>
            </a:r>
            <a:endParaRPr lang="en-US" dirty="0" smtClean="0"/>
          </a:p>
          <a:p>
            <a:pPr lvl="0"/>
            <a:r>
              <a:rPr lang="he-IL" dirty="0" smtClean="0"/>
              <a:t>מייבש עדיין</a:t>
            </a:r>
            <a:endParaRPr lang="en-US" dirty="0" smtClean="0"/>
          </a:p>
          <a:p>
            <a:pPr lvl="0"/>
            <a:r>
              <a:rPr lang="he-IL" dirty="0" smtClean="0"/>
              <a:t>מזג נטרלי - קריר</a:t>
            </a:r>
            <a:endParaRPr lang="en-US" dirty="0" smtClean="0"/>
          </a:p>
          <a:p>
            <a:r>
              <a:rPr lang="he-IL" b="1" dirty="0" smtClean="0"/>
              <a:t>חלקי הצמח בשימוש: </a:t>
            </a:r>
            <a:r>
              <a:rPr lang="he-IL" dirty="0" smtClean="0"/>
              <a:t>פרחים, פרי.</a:t>
            </a:r>
            <a:endParaRPr lang="en-US" dirty="0" smtClean="0"/>
          </a:p>
          <a:p>
            <a:pPr>
              <a:buNone/>
            </a:pPr>
            <a:endParaRPr lang="en-US" dirty="0" smtClean="0"/>
          </a:p>
          <a:p>
            <a:r>
              <a:rPr lang="he-IL" b="1" dirty="0" smtClean="0"/>
              <a:t>אופני נטילה ומינונים:</a:t>
            </a:r>
            <a:endParaRPr lang="en-US" b="1" dirty="0" smtClean="0"/>
          </a:p>
          <a:p>
            <a:r>
              <a:rPr lang="he-IL" dirty="0"/>
              <a:t>תמצית נוזלית: 1:1, 25% אלכוהול + 20% </a:t>
            </a:r>
            <a:r>
              <a:rPr lang="he-IL" dirty="0" smtClean="0"/>
              <a:t>גליצרין.</a:t>
            </a:r>
          </a:p>
          <a:p>
            <a:r>
              <a:rPr lang="he-IL" dirty="0" smtClean="0"/>
              <a:t>מינון </a:t>
            </a:r>
            <a:r>
              <a:rPr lang="he-IL" u="sng" dirty="0" smtClean="0"/>
              <a:t>מניעתי</a:t>
            </a:r>
            <a:r>
              <a:rPr lang="he-IL" dirty="0" smtClean="0"/>
              <a:t> יומי: 5-10 </a:t>
            </a:r>
            <a:r>
              <a:rPr lang="he-IL" dirty="0"/>
              <a:t>מ"ל בוקר </a:t>
            </a:r>
            <a:r>
              <a:rPr lang="he-IL" dirty="0" smtClean="0"/>
              <a:t>וערב למבוגר.</a:t>
            </a:r>
          </a:p>
          <a:p>
            <a:r>
              <a:rPr lang="he-IL" dirty="0" smtClean="0"/>
              <a:t>מינון </a:t>
            </a:r>
            <a:r>
              <a:rPr lang="he-IL" u="sng" dirty="0" smtClean="0"/>
              <a:t>טיפולי</a:t>
            </a:r>
            <a:r>
              <a:rPr lang="he-IL" dirty="0" smtClean="0"/>
              <a:t> יומי: ניתן </a:t>
            </a:r>
            <a:r>
              <a:rPr lang="he-IL" dirty="0"/>
              <a:t>ליטול עד 50-30 מ"ל </a:t>
            </a:r>
            <a:r>
              <a:rPr lang="he-IL" dirty="0" smtClean="0"/>
              <a:t>ביום למבוגר.</a:t>
            </a:r>
            <a:r>
              <a:rPr lang="he-IL" dirty="0"/>
              <a:t/>
            </a:r>
            <a:br>
              <a:rPr lang="he-IL" dirty="0"/>
            </a:br>
            <a:r>
              <a:rPr lang="he-IL" dirty="0"/>
              <a:t>תמצית יבשה: 30% </a:t>
            </a:r>
            <a:r>
              <a:rPr lang="he-IL" dirty="0" err="1"/>
              <a:t>אנטוציאנינים</a:t>
            </a:r>
            <a:r>
              <a:rPr lang="he-IL" dirty="0"/>
              <a:t>, 300-600 מ"ג 2-6 פעמים ביום.</a:t>
            </a:r>
            <a:br>
              <a:rPr lang="he-IL" dirty="0"/>
            </a:br>
            <a:r>
              <a:rPr lang="he-IL" dirty="0"/>
              <a:t>חליטה פרחים: כף לכוס מים, 3-4 פעמים ביום.</a:t>
            </a:r>
            <a:br>
              <a:rPr lang="he-IL" dirty="0"/>
            </a:br>
            <a:r>
              <a:rPr lang="he-IL" dirty="0"/>
              <a:t>בישול פירות: כפית גדושה, 3-4 פעמים ביום.</a:t>
            </a:r>
            <a:br>
              <a:rPr lang="he-IL" dirty="0"/>
            </a:br>
            <a:r>
              <a:rPr lang="he-IL" dirty="0"/>
              <a:t>כחלק מפורמולה: 30%-25</a:t>
            </a:r>
            <a:r>
              <a:rPr lang="he-IL" dirty="0" smtClean="0"/>
              <a:t>%.</a:t>
            </a:r>
            <a:r>
              <a:rPr lang="he-IL" dirty="0"/>
              <a:t/>
            </a:r>
            <a:br>
              <a:rPr lang="he-IL" dirty="0"/>
            </a:br>
            <a:r>
              <a:rPr lang="he-IL" dirty="0"/>
              <a:t>• מומלץ לשלב בין חלקי הצמח ולא ליטול רק חלק אחד בנפרד.</a:t>
            </a:r>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14</a:t>
            </a:fld>
            <a:endParaRPr lang="he-IL"/>
          </a:p>
        </p:txBody>
      </p:sp>
      <p:pic>
        <p:nvPicPr>
          <p:cNvPr id="5" name="מציין מיקום תוכן 5" descr="44.jpg"/>
          <p:cNvPicPr>
            <a:picLocks noChangeAspect="1"/>
          </p:cNvPicPr>
          <p:nvPr/>
        </p:nvPicPr>
        <p:blipFill>
          <a:blip r:embed="rId2" cstate="print"/>
          <a:srcRect/>
          <a:stretch>
            <a:fillRect/>
          </a:stretch>
        </p:blipFill>
        <p:spPr>
          <a:xfrm>
            <a:off x="107504" y="72008"/>
            <a:ext cx="2557598" cy="184482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כותרת 1"/>
          <p:cNvSpPr>
            <a:spLocks noGrp="1"/>
          </p:cNvSpPr>
          <p:nvPr>
            <p:ph type="title"/>
          </p:nvPr>
        </p:nvSpPr>
        <p:spPr>
          <a:xfrm>
            <a:off x="457200" y="-171400"/>
            <a:ext cx="7467600" cy="706090"/>
          </a:xfrm>
        </p:spPr>
        <p:txBody>
          <a:bodyPr/>
          <a:lstStyle/>
          <a:p>
            <a:pPr algn="ctr" eaLnBrk="1" hangingPunct="1"/>
            <a:r>
              <a:rPr lang="he-IL" b="1" i="1" u="sng" dirty="0" smtClean="0"/>
              <a:t>מחקרים:</a:t>
            </a:r>
            <a:endParaRPr lang="he-IL" dirty="0" smtClean="0"/>
          </a:p>
        </p:txBody>
      </p:sp>
      <p:sp>
        <p:nvSpPr>
          <p:cNvPr id="12290" name="מציין מיקום תוכן 2"/>
          <p:cNvSpPr>
            <a:spLocks noGrp="1"/>
          </p:cNvSpPr>
          <p:nvPr>
            <p:ph idx="1"/>
          </p:nvPr>
        </p:nvSpPr>
        <p:spPr>
          <a:xfrm>
            <a:off x="765584" y="836712"/>
            <a:ext cx="7467600" cy="5853264"/>
          </a:xfrm>
        </p:spPr>
        <p:txBody>
          <a:bodyPr rtlCol="1">
            <a:normAutofit/>
          </a:bodyPr>
          <a:lstStyle/>
          <a:p>
            <a:pPr eaLnBrk="1" fontAlgn="auto" hangingPunct="1">
              <a:spcAft>
                <a:spcPts val="0"/>
              </a:spcAft>
              <a:defRPr/>
            </a:pPr>
            <a:endParaRPr lang="he-IL" dirty="0" smtClean="0"/>
          </a:p>
          <a:p>
            <a:pPr eaLnBrk="1" fontAlgn="auto" hangingPunct="1">
              <a:spcAft>
                <a:spcPts val="0"/>
              </a:spcAft>
              <a:defRPr/>
            </a:pPr>
            <a:r>
              <a:rPr lang="he-IL" dirty="0" smtClean="0"/>
              <a:t>מחקר שהתפרסם ב- 21/3/2002 בכנס הבינלאומי ה-15 למחקר אנטי- ויראלי שהתקיים בפראג, צ'כיה.</a:t>
            </a:r>
            <a:endParaRPr lang="en-US" dirty="0" smtClean="0">
              <a:cs typeface="Times New Roman" pitchFamily="18" charset="0"/>
            </a:endParaRPr>
          </a:p>
          <a:p>
            <a:pPr eaLnBrk="1" fontAlgn="auto" hangingPunct="1">
              <a:spcAft>
                <a:spcPts val="0"/>
              </a:spcAft>
              <a:defRPr/>
            </a:pPr>
            <a:r>
              <a:rPr lang="he-IL" dirty="0" smtClean="0"/>
              <a:t>תכשירי </a:t>
            </a:r>
            <a:r>
              <a:rPr lang="he-IL" dirty="0" err="1" smtClean="0"/>
              <a:t>סמבוק</a:t>
            </a:r>
            <a:r>
              <a:rPr lang="he-IL" dirty="0" smtClean="0"/>
              <a:t> שחור הפחיתו בצורה משמעותית את משך המחלה והקלו על הסימפטומים שנגרמו ע"י שפעת מסוג </a:t>
            </a:r>
            <a:r>
              <a:rPr lang="en-US" dirty="0" smtClean="0">
                <a:cs typeface="Times New Roman" pitchFamily="18" charset="0"/>
              </a:rPr>
              <a:t>B</a:t>
            </a:r>
            <a:r>
              <a:rPr lang="he-IL" dirty="0" smtClean="0"/>
              <a:t>. במחקר זה, נבדקו היעילות והבטיחות של סירופ </a:t>
            </a:r>
            <a:r>
              <a:rPr lang="he-IL" dirty="0" err="1" smtClean="0"/>
              <a:t>הסמבוק</a:t>
            </a:r>
            <a:r>
              <a:rPr lang="he-IL" dirty="0" smtClean="0"/>
              <a:t> השחור בטיפול בשפעת. במחקר אקראי כפול מבוקר פלצבו שנערך בנורבגיה במהלך עונת השפעת ב- 1999-2000, נטלו חלק 60 חולים בגילאי 18-54 שסבלו מסימפטומים של שפעת במשך 48 שעות או פחות. החולים חולקו לשתי קבוצות בצורה אקראית: קבוצה אחת טופלה ב- 15 מ"ל </a:t>
            </a:r>
            <a:r>
              <a:rPr lang="he-IL" dirty="0" err="1" smtClean="0"/>
              <a:t>סמבוק</a:t>
            </a:r>
            <a:r>
              <a:rPr lang="he-IL" dirty="0" smtClean="0"/>
              <a:t> שחור והקבוצה </a:t>
            </a:r>
            <a:r>
              <a:rPr lang="he-IL" dirty="0" err="1" smtClean="0"/>
              <a:t>השניה</a:t>
            </a:r>
            <a:r>
              <a:rPr lang="he-IL" dirty="0" smtClean="0"/>
              <a:t> טופלה בפלצבו, ארבע פעמיים ביום במשך חמישה ימים. החולים רשמו ודרגו את הסימפטומים של המחלה על גבי כרטיסיות ארבע פעמיים ביום במשך תקופת הטיפול ופעמיים ביום במשך תשעת הימים שלאחר הטיפול.</a:t>
            </a:r>
            <a:endParaRPr lang="en-US" dirty="0" smtClean="0">
              <a:cs typeface="Times New Roman" pitchFamily="18" charset="0"/>
            </a:endParaRPr>
          </a:p>
          <a:p>
            <a:pPr eaLnBrk="1" fontAlgn="auto" hangingPunct="1">
              <a:spcAft>
                <a:spcPts val="0"/>
              </a:spcAft>
              <a:defRPr/>
            </a:pPr>
            <a:endParaRPr lang="he-IL" dirty="0" smtClean="0"/>
          </a:p>
          <a:p>
            <a:pPr eaLnBrk="1" fontAlgn="auto" hangingPunct="1">
              <a:spcAft>
                <a:spcPts val="0"/>
              </a:spcAft>
              <a:defRPr/>
            </a:pPr>
            <a:endParaRPr lang="en-US" dirty="0" smtClean="0">
              <a:cs typeface="Times New Roman" pitchFamily="18" charset="0"/>
            </a:endParaRPr>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מציין מיקום תוכן 2"/>
          <p:cNvSpPr>
            <a:spLocks noGrp="1"/>
          </p:cNvSpPr>
          <p:nvPr>
            <p:ph idx="1"/>
          </p:nvPr>
        </p:nvSpPr>
        <p:spPr>
          <a:xfrm>
            <a:off x="467544" y="1160462"/>
            <a:ext cx="8229600" cy="5697538"/>
          </a:xfrm>
        </p:spPr>
        <p:txBody>
          <a:bodyPr rtlCol="1">
            <a:normAutofit/>
          </a:bodyPr>
          <a:lstStyle/>
          <a:p>
            <a:pPr marL="0" indent="0" eaLnBrk="1" fontAlgn="auto" hangingPunct="1">
              <a:spcAft>
                <a:spcPts val="0"/>
              </a:spcAft>
              <a:buNone/>
              <a:defRPr/>
            </a:pPr>
            <a:r>
              <a:rPr lang="he-IL" dirty="0" smtClean="0"/>
              <a:t>בקרב הקבוצה שקיבלה את תמצית </a:t>
            </a:r>
            <a:r>
              <a:rPr lang="he-IL" dirty="0" err="1" smtClean="0"/>
              <a:t>הסמבוק</a:t>
            </a:r>
            <a:r>
              <a:rPr lang="he-IL" dirty="0" smtClean="0"/>
              <a:t> השחור נעלמו תסמיני השפעת בממוצע 4 ימים קודם </a:t>
            </a:r>
            <a:r>
              <a:rPr lang="he-IL" dirty="0" err="1" smtClean="0"/>
              <a:t>להעלמותם</a:t>
            </a:r>
            <a:r>
              <a:rPr lang="he-IL" dirty="0" smtClean="0"/>
              <a:t> בקבוצת הפלצבו. השימוש בתרופות הקלו על הסימפטומים באופן משמעותי בקבוצה שקיבלה </a:t>
            </a:r>
            <a:r>
              <a:rPr lang="he-IL" dirty="0" err="1" smtClean="0"/>
              <a:t>סמבוק</a:t>
            </a:r>
            <a:r>
              <a:rPr lang="he-IL" dirty="0" smtClean="0"/>
              <a:t> שחור לעומת קבוצות הפלצבו. דבר המעיד על השפעה תרפויטית של סירופ </a:t>
            </a:r>
            <a:r>
              <a:rPr lang="he-IL" dirty="0" err="1" smtClean="0"/>
              <a:t>הסמבוק</a:t>
            </a:r>
            <a:r>
              <a:rPr lang="he-IL" dirty="0" smtClean="0"/>
              <a:t> השחור. </a:t>
            </a:r>
          </a:p>
          <a:p>
            <a:pPr>
              <a:defRPr/>
            </a:pPr>
            <a:r>
              <a:rPr lang="he-IL" dirty="0" smtClean="0"/>
              <a:t>מחקרים </a:t>
            </a:r>
            <a:r>
              <a:rPr lang="he-IL" dirty="0" err="1" smtClean="0"/>
              <a:t>מודרנים</a:t>
            </a:r>
            <a:r>
              <a:rPr lang="he-IL" dirty="0" smtClean="0"/>
              <a:t> על פירות </a:t>
            </a:r>
            <a:r>
              <a:rPr lang="he-IL" dirty="0" err="1" smtClean="0"/>
              <a:t>הסמבוק</a:t>
            </a:r>
            <a:r>
              <a:rPr lang="he-IL" dirty="0" smtClean="0"/>
              <a:t> השחור ופעילות אנטי ויראלית של מיצוי מהפירות בוצעו גם ע"י חוקרים ישראליים. ד"ר מדלין </a:t>
            </a:r>
            <a:r>
              <a:rPr lang="he-IL" dirty="0" err="1" smtClean="0"/>
              <a:t>מומצ'ולגו</a:t>
            </a:r>
            <a:r>
              <a:rPr lang="he-IL" dirty="0" smtClean="0"/>
              <a:t> חקרה את תכולת הפירות במסגרת עבודת הדוקטוראט שלה בציריך, שוויץ. היא מצאה כי רכיבים שונים במיצוי גורמים לשיבוש מנגנוני חדירת וירוס השפעת לתוך תאים בריאים, וכך מונעים את התרבותו. </a:t>
            </a:r>
          </a:p>
          <a:p>
            <a:pPr>
              <a:defRPr/>
            </a:pPr>
            <a:r>
              <a:rPr lang="he-IL" dirty="0" smtClean="0"/>
              <a:t>במחקרים קליניים אשר המשיכה לערוך בישראל, מספר שנים לאחר מכן, יחד עם פרופ' זכאי מהמח' </a:t>
            </a:r>
            <a:r>
              <a:rPr lang="he-IL" dirty="0" err="1" smtClean="0"/>
              <a:t>לוירולוגיה</a:t>
            </a:r>
            <a:r>
              <a:rPr lang="he-IL" dirty="0" smtClean="0"/>
              <a:t> בהדסה בירושלים, נמצא כי מיצוי תקני (</a:t>
            </a:r>
            <a:r>
              <a:rPr lang="en-US" dirty="0" smtClean="0"/>
              <a:t>standardized</a:t>
            </a:r>
            <a:r>
              <a:rPr lang="he-IL" dirty="0" smtClean="0"/>
              <a:t>) ייחודי של פירות </a:t>
            </a:r>
            <a:r>
              <a:rPr lang="he-IL" dirty="0" err="1" smtClean="0"/>
              <a:t>הסמבוק</a:t>
            </a:r>
            <a:r>
              <a:rPr lang="he-IL" dirty="0" smtClean="0"/>
              <a:t> בשם " </a:t>
            </a:r>
            <a:r>
              <a:rPr lang="he-IL" dirty="0" err="1" smtClean="0"/>
              <a:t>סמבוכל</a:t>
            </a:r>
            <a:r>
              <a:rPr lang="he-IL" dirty="0" smtClean="0"/>
              <a:t>", הראה עיכוב של תשעה זני וירוס שפעת שונים, ושיפור ניכר אצל חולי שפעת בהשוואה לפלצבו.</a:t>
            </a:r>
            <a:endParaRPr lang="en-US" dirty="0" smtClean="0"/>
          </a:p>
          <a:p>
            <a:pPr>
              <a:defRPr/>
            </a:pPr>
            <a:endParaRPr lang="he-IL" dirty="0" smtClean="0"/>
          </a:p>
          <a:p>
            <a:pPr eaLnBrk="1" fontAlgn="auto" hangingPunct="1">
              <a:spcAft>
                <a:spcPts val="0"/>
              </a:spcAft>
              <a:defRPr/>
            </a:pPr>
            <a:endParaRPr lang="en-US" dirty="0" smtClean="0">
              <a:cs typeface="Times New Roman" pitchFamily="18" charset="0"/>
            </a:endParaRPr>
          </a:p>
          <a:p>
            <a:pPr eaLnBrk="1" fontAlgn="auto" hangingPunct="1">
              <a:spcAft>
                <a:spcPts val="0"/>
              </a:spcAft>
              <a:defRPr/>
            </a:pPr>
            <a:endParaRPr lang="he-IL" dirty="0" smtClean="0"/>
          </a:p>
        </p:txBody>
      </p:sp>
      <p:pic>
        <p:nvPicPr>
          <p:cNvPr id="3" name="תמונה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71600" y="1556792"/>
            <a:ext cx="7715200" cy="777875"/>
          </a:xfrm>
        </p:spPr>
        <p:txBody>
          <a:bodyPr>
            <a:normAutofit fontScale="90000"/>
          </a:bodyPr>
          <a:lstStyle/>
          <a:p>
            <a:pPr algn="ctr"/>
            <a:r>
              <a:rPr lang="he-IL" sz="3200" b="1" dirty="0" smtClean="0"/>
              <a:t>שם בוטני:   </a:t>
            </a:r>
            <a:r>
              <a:rPr lang="en-US" sz="3200" b="1" dirty="0" err="1" smtClean="0"/>
              <a:t>Andrographis</a:t>
            </a:r>
            <a:r>
              <a:rPr lang="en-US" sz="3200" b="1" dirty="0" smtClean="0"/>
              <a:t> </a:t>
            </a:r>
            <a:r>
              <a:rPr lang="en-US" sz="3200" b="1" dirty="0" err="1" smtClean="0"/>
              <a:t>paniculata</a:t>
            </a:r>
            <a:r>
              <a:rPr lang="en-US" sz="3200" b="1" dirty="0" smtClean="0"/>
              <a:t/>
            </a:r>
            <a:br>
              <a:rPr lang="en-US" sz="3200" b="1" dirty="0" smtClean="0"/>
            </a:br>
            <a:r>
              <a:rPr lang="he-IL" sz="3200" b="1" dirty="0" smtClean="0"/>
              <a:t>שם לועזי: </a:t>
            </a:r>
            <a:r>
              <a:rPr lang="en-US" sz="3200" b="1" dirty="0" smtClean="0"/>
              <a:t>Green </a:t>
            </a:r>
            <a:r>
              <a:rPr lang="en-US" sz="3200" b="1" dirty="0" err="1" smtClean="0"/>
              <a:t>Chiretta</a:t>
            </a:r>
            <a:r>
              <a:rPr lang="en-US" sz="3200" b="1" dirty="0" smtClean="0"/>
              <a:t/>
            </a:r>
            <a:br>
              <a:rPr lang="en-US" sz="3200" b="1" dirty="0" smtClean="0"/>
            </a:br>
            <a:r>
              <a:rPr lang="he-IL" sz="3200" b="1" dirty="0" smtClean="0"/>
              <a:t>שם עממי : </a:t>
            </a:r>
            <a:r>
              <a:rPr lang="en-US" sz="3200" b="1" dirty="0" err="1" smtClean="0"/>
              <a:t>Chirayita</a:t>
            </a:r>
            <a:r>
              <a:rPr lang="he-IL" sz="3200" b="1" dirty="0" smtClean="0"/>
              <a:t> ("מלך המרים")</a:t>
            </a:r>
            <a:r>
              <a:rPr lang="en-US" sz="3200" b="1" dirty="0" smtClean="0"/>
              <a:t/>
            </a:r>
            <a:br>
              <a:rPr lang="en-US" sz="3200" b="1" dirty="0" smtClean="0"/>
            </a:br>
            <a:r>
              <a:rPr lang="he-IL" sz="3200" b="1" dirty="0" smtClean="0"/>
              <a:t>משפחה: </a:t>
            </a:r>
            <a:r>
              <a:rPr lang="he-IL" sz="3200" b="1" dirty="0" err="1" smtClean="0"/>
              <a:t>קוציציים</a:t>
            </a:r>
            <a:r>
              <a:rPr lang="en-US" sz="3200" b="1" dirty="0" smtClean="0"/>
              <a:t/>
            </a:r>
            <a:br>
              <a:rPr lang="en-US" sz="3200" b="1" dirty="0" smtClean="0"/>
            </a:br>
            <a:endParaRPr lang="he-IL" sz="3200" b="1" dirty="0"/>
          </a:p>
        </p:txBody>
      </p:sp>
      <p:sp>
        <p:nvSpPr>
          <p:cNvPr id="3" name="מציין מיקום תוכן 2"/>
          <p:cNvSpPr>
            <a:spLocks noGrp="1"/>
          </p:cNvSpPr>
          <p:nvPr>
            <p:ph sz="quarter" idx="1"/>
          </p:nvPr>
        </p:nvSpPr>
        <p:spPr>
          <a:xfrm>
            <a:off x="457200" y="1196975"/>
            <a:ext cx="8229600" cy="5256213"/>
          </a:xfrm>
        </p:spPr>
        <p:txBody>
          <a:bodyPr>
            <a:noAutofit/>
          </a:bodyPr>
          <a:lstStyle/>
          <a:p>
            <a:pPr>
              <a:buNone/>
              <a:defRPr/>
            </a:pPr>
            <a:r>
              <a:rPr lang="he-IL" sz="2500" dirty="0" smtClean="0"/>
              <a:t/>
            </a:r>
            <a:br>
              <a:rPr lang="he-IL" sz="2500" dirty="0" smtClean="0"/>
            </a:br>
            <a:r>
              <a:rPr lang="he-IL" sz="2500" dirty="0" smtClean="0"/>
              <a:t/>
            </a:r>
            <a:br>
              <a:rPr lang="he-IL" sz="2500" dirty="0" smtClean="0"/>
            </a:br>
            <a:r>
              <a:rPr lang="he-IL" sz="2500" dirty="0" smtClean="0"/>
              <a:t/>
            </a:r>
            <a:br>
              <a:rPr lang="he-IL" sz="2500" dirty="0" smtClean="0"/>
            </a:br>
            <a:r>
              <a:rPr lang="he-IL" sz="2500" dirty="0" smtClean="0"/>
              <a:t> </a:t>
            </a:r>
            <a:br>
              <a:rPr lang="he-IL" sz="2500" dirty="0" smtClean="0"/>
            </a:br>
            <a:r>
              <a:rPr lang="he-IL" sz="2500" dirty="0" smtClean="0"/>
              <a:t/>
            </a:r>
            <a:br>
              <a:rPr lang="he-IL" sz="2500" dirty="0" smtClean="0"/>
            </a:br>
            <a:r>
              <a:rPr lang="he-IL" sz="2500" dirty="0" smtClean="0"/>
              <a:t> </a:t>
            </a:r>
            <a:br>
              <a:rPr lang="he-IL" sz="2500" dirty="0" smtClean="0"/>
            </a:br>
            <a:endParaRPr lang="he-IL" sz="2500" dirty="0"/>
          </a:p>
        </p:txBody>
      </p:sp>
      <p:sp>
        <p:nvSpPr>
          <p:cNvPr id="9220" name="מציין מיקום של מספר שקופית 3"/>
          <p:cNvSpPr>
            <a:spLocks noGrp="1"/>
          </p:cNvSpPr>
          <p:nvPr>
            <p:ph type="sldNum" sz="quarter" idx="15"/>
          </p:nvPr>
        </p:nvSpPr>
        <p:spPr>
          <a:noFill/>
        </p:spPr>
        <p:txBody>
          <a:bodyPr/>
          <a:lstStyle/>
          <a:p>
            <a:fld id="{45C30CD6-420F-4022-B941-9CE7EBF65E61}" type="slidenum">
              <a:rPr lang="he-IL" smtClean="0"/>
              <a:pPr/>
              <a:t>17</a:t>
            </a:fld>
            <a:endParaRPr lang="en-US" smtClean="0"/>
          </a:p>
        </p:txBody>
      </p:sp>
      <p:pic>
        <p:nvPicPr>
          <p:cNvPr id="9221" name="Picture 2" descr="C:\Users\Levy\Pictures\לימודים\untitled.bmp"/>
          <p:cNvPicPr>
            <a:picLocks noChangeAspect="1" noChangeArrowheads="1"/>
          </p:cNvPicPr>
          <p:nvPr/>
        </p:nvPicPr>
        <p:blipFill>
          <a:blip r:embed="rId2" cstate="print"/>
          <a:srcRect/>
          <a:stretch>
            <a:fillRect/>
          </a:stretch>
        </p:blipFill>
        <p:spPr bwMode="auto">
          <a:xfrm>
            <a:off x="0" y="5079869"/>
            <a:ext cx="1331640" cy="1778131"/>
          </a:xfrm>
          <a:prstGeom prst="rect">
            <a:avLst/>
          </a:prstGeom>
          <a:noFill/>
          <a:ln w="9525">
            <a:noFill/>
            <a:miter lim="800000"/>
            <a:headEnd/>
            <a:tailEnd/>
          </a:ln>
        </p:spPr>
      </p:pic>
      <p:sp>
        <p:nvSpPr>
          <p:cNvPr id="36865" name="Rectangle 1"/>
          <p:cNvSpPr>
            <a:spLocks noChangeArrowheads="1"/>
          </p:cNvSpPr>
          <p:nvPr/>
        </p:nvSpPr>
        <p:spPr bwMode="auto">
          <a:xfrm>
            <a:off x="179512" y="1698027"/>
            <a:ext cx="8064896"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chemeClr val="tx1"/>
                </a:solidFill>
                <a:effectLst/>
                <a:latin typeface="Arial" pitchFamily="34" charset="0"/>
                <a:ea typeface="Calibri" pitchFamily="34" charset="0"/>
                <a:cs typeface="+mj-cs"/>
              </a:rPr>
              <a:t>פעילות הצמח:</a:t>
            </a:r>
            <a:endParaRPr kumimoji="0" lang="en-US" sz="2400" b="1" i="0" u="none" strike="noStrike" cap="none" normalizeH="0" baseline="0" dirty="0" smtClean="0">
              <a:ln>
                <a:noFill/>
              </a:ln>
              <a:solidFill>
                <a:schemeClr val="tx1"/>
              </a:solidFill>
              <a:effectLst/>
              <a:latin typeface="Arial" pitchFamily="34" charset="0"/>
              <a:cs typeface="+mj-cs"/>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he-IL" sz="2400" b="1" i="0" u="none" strike="noStrike" cap="none" normalizeH="0" baseline="0" dirty="0" smtClean="0">
                <a:ln>
                  <a:noFill/>
                </a:ln>
                <a:solidFill>
                  <a:schemeClr val="tx1"/>
                </a:solidFill>
                <a:effectLst/>
                <a:latin typeface="Arial" pitchFamily="34" charset="0"/>
                <a:ea typeface="Times New Roman" pitchFamily="18" charset="0"/>
                <a:cs typeface="+mj-cs"/>
              </a:rPr>
              <a:t>חיזוק והמרצת מערכת החיסון </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ניתן לקחת לפרק זמן רצוף של 3-6 חודשים. יעיל כנגד כל סוגי הזיהומים ובמיוחד </a:t>
            </a:r>
            <a:r>
              <a:rPr kumimoji="0" lang="he-IL" sz="2400" b="0" i="0" u="none" strike="noStrike" cap="none" normalizeH="0" baseline="0" dirty="0" err="1" smtClean="0">
                <a:ln>
                  <a:noFill/>
                </a:ln>
                <a:solidFill>
                  <a:schemeClr val="tx1"/>
                </a:solidFill>
                <a:effectLst/>
                <a:latin typeface="Arial" pitchFamily="34" charset="0"/>
                <a:ea typeface="Times New Roman" pitchFamily="18" charset="0"/>
                <a:cs typeface="+mj-cs"/>
              </a:rPr>
              <a:t>במע</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הנשימה, </a:t>
            </a:r>
            <a:r>
              <a:rPr kumimoji="0" lang="he-IL" sz="2400" b="0" i="0" u="none" strike="noStrike" cap="none" normalizeH="0" baseline="0" dirty="0" err="1" smtClean="0">
                <a:ln>
                  <a:noFill/>
                </a:ln>
                <a:solidFill>
                  <a:schemeClr val="tx1"/>
                </a:solidFill>
                <a:effectLst/>
                <a:latin typeface="Arial" pitchFamily="34" charset="0"/>
                <a:ea typeface="Times New Roman" pitchFamily="18" charset="0"/>
                <a:cs typeface="+mj-cs"/>
              </a:rPr>
              <a:t>מע</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העיכול </a:t>
            </a:r>
            <a:r>
              <a:rPr kumimoji="0" lang="he-IL" sz="2400" b="0" i="0" u="none" strike="noStrike" cap="none" normalizeH="0" baseline="0" dirty="0" err="1" smtClean="0">
                <a:ln>
                  <a:noFill/>
                </a:ln>
                <a:solidFill>
                  <a:schemeClr val="tx1"/>
                </a:solidFill>
                <a:effectLst/>
                <a:latin typeface="Arial" pitchFamily="34" charset="0"/>
                <a:ea typeface="Times New Roman" pitchFamily="18" charset="0"/>
                <a:cs typeface="+mj-cs"/>
              </a:rPr>
              <a:t>ומע</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השתן. </a:t>
            </a:r>
            <a:endParaRPr kumimoji="0" lang="en-US" sz="2400" b="0" i="0" u="none" strike="noStrike" cap="none" normalizeH="0" baseline="0" dirty="0" smtClean="0">
              <a:ln>
                <a:noFill/>
              </a:ln>
              <a:solidFill>
                <a:schemeClr val="tx1"/>
              </a:solidFill>
              <a:effectLst/>
              <a:latin typeface="Arial" pitchFamily="34" charset="0"/>
              <a:ea typeface="Times New Roman" pitchFamily="18" charset="0"/>
              <a:cs typeface="+mj-cs"/>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he-IL" sz="2400" b="1" i="0" u="none" strike="noStrike" cap="none" normalizeH="0" baseline="0" dirty="0" smtClean="0">
                <a:ln>
                  <a:noFill/>
                </a:ln>
                <a:solidFill>
                  <a:schemeClr val="tx1"/>
                </a:solidFill>
                <a:effectLst/>
                <a:latin typeface="Arial" pitchFamily="34" charset="0"/>
                <a:ea typeface="Times New Roman" pitchFamily="18" charset="0"/>
                <a:cs typeface="+mj-cs"/>
              </a:rPr>
              <a:t>אנטי ויראלי מצוין </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ניתן למניעה ולטיפול במחלות ויראליות שונות- הרפס, מחלת הנשיקה, הפטיטיס, </a:t>
            </a:r>
            <a:r>
              <a:rPr kumimoji="0" lang="he-IL" sz="2400" b="0" i="0" u="none" strike="noStrike" cap="none" normalizeH="0" baseline="0" dirty="0" err="1" smtClean="0">
                <a:ln>
                  <a:noFill/>
                </a:ln>
                <a:solidFill>
                  <a:schemeClr val="tx1"/>
                </a:solidFill>
                <a:effectLst/>
                <a:latin typeface="Arial" pitchFamily="34" charset="0"/>
                <a:ea typeface="Times New Roman" pitchFamily="18" charset="0"/>
                <a:cs typeface="+mj-cs"/>
              </a:rPr>
              <a:t>קונדילומות</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ועוד.</a:t>
            </a:r>
            <a:endParaRPr kumimoji="0" lang="en-US" sz="2400" b="0" i="0" u="none" strike="noStrike" cap="none" normalizeH="0" baseline="0" dirty="0" smtClean="0">
              <a:ln>
                <a:noFill/>
              </a:ln>
              <a:solidFill>
                <a:schemeClr val="tx1"/>
              </a:solidFill>
              <a:effectLst/>
              <a:latin typeface="Arial" pitchFamily="34" charset="0"/>
              <a:ea typeface="Times New Roman" pitchFamily="18" charset="0"/>
              <a:cs typeface="+mj-cs"/>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he-IL" sz="2400" b="1" i="0" u="none" strike="noStrike" cap="none" normalizeH="0" baseline="0" dirty="0" smtClean="0">
                <a:ln>
                  <a:noFill/>
                </a:ln>
                <a:solidFill>
                  <a:schemeClr val="tx1"/>
                </a:solidFill>
                <a:effectLst/>
                <a:latin typeface="Arial" pitchFamily="34" charset="0"/>
                <a:ea typeface="Times New Roman" pitchFamily="18" charset="0"/>
                <a:cs typeface="+mj-cs"/>
              </a:rPr>
              <a:t>משקם, מזין ומגן על הכבד </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בתאים למחלות כבד כרוניות לשיקום, הגנה וטיפול בכבד פגוע.</a:t>
            </a:r>
            <a:endParaRPr kumimoji="0" lang="en-US" sz="2400" b="0" i="0" u="none" strike="noStrike" cap="none" normalizeH="0" baseline="0" dirty="0" smtClean="0">
              <a:ln>
                <a:noFill/>
              </a:ln>
              <a:solidFill>
                <a:schemeClr val="tx1"/>
              </a:solidFill>
              <a:effectLst/>
              <a:latin typeface="Arial" pitchFamily="34" charset="0"/>
              <a:ea typeface="Times New Roman" pitchFamily="18" charset="0"/>
              <a:cs typeface="+mj-cs"/>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he-IL" sz="2400" b="1" i="0" u="none" strike="noStrike" cap="none" normalizeH="0" baseline="0" dirty="0" smtClean="0">
                <a:ln>
                  <a:noFill/>
                </a:ln>
                <a:solidFill>
                  <a:schemeClr val="tx1"/>
                </a:solidFill>
                <a:effectLst/>
                <a:latin typeface="Arial" pitchFamily="34" charset="0"/>
                <a:ea typeface="Times New Roman" pitchFamily="18" charset="0"/>
                <a:cs typeface="+mj-cs"/>
              </a:rPr>
              <a:t>אנטי פרזיטי </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נוגד תולעים, אמבות, טפילים ויצורים חד תאים </a:t>
            </a:r>
            <a:r>
              <a:rPr kumimoji="0" lang="he-IL" sz="2400" b="0" i="0" u="none" strike="noStrike" cap="none" normalizeH="0" baseline="0" dirty="0" err="1" smtClean="0">
                <a:ln>
                  <a:noFill/>
                </a:ln>
                <a:solidFill>
                  <a:schemeClr val="tx1"/>
                </a:solidFill>
                <a:effectLst/>
                <a:latin typeface="Arial" pitchFamily="34" charset="0"/>
                <a:ea typeface="Times New Roman" pitchFamily="18" charset="0"/>
                <a:cs typeface="+mj-cs"/>
              </a:rPr>
              <a:t>במע</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העיכול.</a:t>
            </a:r>
            <a:endParaRPr kumimoji="0" lang="en-US" sz="2400" b="0" i="0" u="none" strike="noStrike" cap="none" normalizeH="0" baseline="0" dirty="0" smtClean="0">
              <a:ln>
                <a:noFill/>
              </a:ln>
              <a:solidFill>
                <a:schemeClr val="tx1"/>
              </a:solidFill>
              <a:effectLst/>
              <a:latin typeface="Arial" pitchFamily="34" charset="0"/>
              <a:ea typeface="Times New Roman" pitchFamily="18" charset="0"/>
              <a:cs typeface="+mj-cs"/>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he-IL" sz="2400" b="1" i="0" u="none" strike="noStrike" cap="none" normalizeH="0" baseline="0" dirty="0" smtClean="0">
                <a:ln>
                  <a:noFill/>
                </a:ln>
                <a:solidFill>
                  <a:schemeClr val="tx1"/>
                </a:solidFill>
                <a:effectLst/>
                <a:latin typeface="Arial" pitchFamily="34" charset="0"/>
                <a:ea typeface="Times New Roman" pitchFamily="18" charset="0"/>
                <a:cs typeface="+mj-cs"/>
              </a:rPr>
              <a:t>נוגד חמצון</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a:t>
            </a:r>
            <a:endParaRPr kumimoji="0" lang="en-US" sz="2400" b="0" i="0" u="none" strike="noStrike" cap="none" normalizeH="0" baseline="0" dirty="0" smtClean="0">
              <a:ln>
                <a:noFill/>
              </a:ln>
              <a:solidFill>
                <a:schemeClr val="tx1"/>
              </a:solidFill>
              <a:effectLst/>
              <a:latin typeface="Arial" pitchFamily="34" charset="0"/>
              <a:ea typeface="Times New Roman" pitchFamily="18" charset="0"/>
              <a:cs typeface="+mj-cs"/>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he-IL" sz="2400" b="1" i="0" u="none" strike="noStrike" cap="none" normalizeH="0" baseline="0" dirty="0" smtClean="0">
                <a:ln>
                  <a:noFill/>
                </a:ln>
                <a:solidFill>
                  <a:schemeClr val="tx1"/>
                </a:solidFill>
                <a:effectLst/>
                <a:latin typeface="Arial" pitchFamily="34" charset="0"/>
                <a:ea typeface="Times New Roman" pitchFamily="18" charset="0"/>
                <a:cs typeface="+mj-cs"/>
              </a:rPr>
              <a:t>נוגד קרישה </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מדלל דם עדין.</a:t>
            </a:r>
            <a:endParaRPr kumimoji="0" lang="en-US" sz="2400" b="0" i="0" u="none" strike="noStrike" cap="none" normalizeH="0" baseline="0" dirty="0" smtClean="0">
              <a:ln>
                <a:noFill/>
              </a:ln>
              <a:solidFill>
                <a:schemeClr val="tx1"/>
              </a:solidFill>
              <a:effectLst/>
              <a:latin typeface="Arial" pitchFamily="34" charset="0"/>
              <a:cs typeface="+mj-cs"/>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mj-cs"/>
            </a:endParaRPr>
          </a:p>
        </p:txBody>
      </p:sp>
      <p:pic>
        <p:nvPicPr>
          <p:cNvPr id="7" name="תמונה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מציין מיקום של מספר שקופית 3"/>
          <p:cNvSpPr>
            <a:spLocks noGrp="1"/>
          </p:cNvSpPr>
          <p:nvPr>
            <p:ph type="sldNum" sz="quarter" idx="15"/>
          </p:nvPr>
        </p:nvSpPr>
        <p:spPr>
          <a:noFill/>
        </p:spPr>
        <p:txBody>
          <a:bodyPr/>
          <a:lstStyle/>
          <a:p>
            <a:fld id="{99B35DD6-3B97-4B94-B83B-EDC106B01221}" type="slidenum">
              <a:rPr lang="he-IL" smtClean="0"/>
              <a:pPr/>
              <a:t>18</a:t>
            </a:fld>
            <a:endParaRPr lang="en-US" smtClean="0"/>
          </a:p>
        </p:txBody>
      </p:sp>
      <p:sp>
        <p:nvSpPr>
          <p:cNvPr id="35841" name="Rectangle 1"/>
          <p:cNvSpPr>
            <a:spLocks noChangeArrowheads="1"/>
          </p:cNvSpPr>
          <p:nvPr/>
        </p:nvSpPr>
        <p:spPr bwMode="auto">
          <a:xfrm>
            <a:off x="457200" y="1187996"/>
            <a:ext cx="8064896"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chemeClr val="tx1"/>
                </a:solidFill>
                <a:effectLst/>
                <a:latin typeface="Arial" pitchFamily="34" charset="0"/>
                <a:ea typeface="Calibri" pitchFamily="34" charset="0"/>
                <a:cs typeface="+mj-cs"/>
              </a:rPr>
              <a:t>תופעות לוואי והתוויות נגד:</a:t>
            </a:r>
            <a:endParaRPr kumimoji="0" lang="en-US" sz="2400" b="1" i="0" u="none" strike="noStrike" cap="none" normalizeH="0" baseline="0" dirty="0" smtClean="0">
              <a:ln>
                <a:noFill/>
              </a:ln>
              <a:solidFill>
                <a:schemeClr val="tx1"/>
              </a:solidFill>
              <a:effectLst/>
              <a:latin typeface="Arial" pitchFamily="34" charset="0"/>
              <a:cs typeface="+mj-cs"/>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יכול לגרום לבחילות (ניתן למנוע זאת ע"י נטילת הצמח עם הארוחה). לא מומלץ </a:t>
            </a:r>
            <a:r>
              <a:rPr kumimoji="0" lang="he-IL" sz="2400" b="0" i="0" u="none" strike="noStrike" cap="none" normalizeH="0" baseline="0" dirty="0" err="1" smtClean="0">
                <a:ln>
                  <a:noFill/>
                </a:ln>
                <a:solidFill>
                  <a:schemeClr val="tx1"/>
                </a:solidFill>
                <a:effectLst/>
                <a:latin typeface="Arial" pitchFamily="34" charset="0"/>
                <a:ea typeface="Times New Roman" pitchFamily="18" charset="0"/>
                <a:cs typeface="+mj-cs"/>
              </a:rPr>
              <a:t>בהיפרכלורידיה</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(עודף חומציות) ובמצבי כיב, הצמח מגביר את רמת החומציות </a:t>
            </a:r>
            <a:r>
              <a:rPr kumimoji="0" lang="he-IL" sz="2400" b="0" i="0" u="none" strike="noStrike" cap="none" normalizeH="0" baseline="0" dirty="0" err="1" smtClean="0">
                <a:ln>
                  <a:noFill/>
                </a:ln>
                <a:solidFill>
                  <a:schemeClr val="tx1"/>
                </a:solidFill>
                <a:effectLst/>
                <a:latin typeface="Arial" pitchFamily="34" charset="0"/>
                <a:ea typeface="Times New Roman" pitchFamily="18" charset="0"/>
                <a:cs typeface="+mj-cs"/>
              </a:rPr>
              <a:t>במע</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העיכול.</a:t>
            </a: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mj-cs"/>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chemeClr val="tx1"/>
                </a:solidFill>
                <a:effectLst/>
                <a:latin typeface="Arial" pitchFamily="34" charset="0"/>
                <a:ea typeface="Times New Roman" pitchFamily="18" charset="0"/>
                <a:cs typeface="+mj-cs"/>
              </a:rPr>
              <a:t>הריון והנקה:</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הצמח לא מתאים לשימוש.</a:t>
            </a: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mj-cs"/>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chemeClr val="tx1"/>
                </a:solidFill>
                <a:effectLst/>
                <a:latin typeface="Arial" pitchFamily="34" charset="0"/>
                <a:ea typeface="Calibri" pitchFamily="34" charset="0"/>
                <a:cs typeface="+mj-cs"/>
              </a:rPr>
              <a:t>על פי המסורת</a:t>
            </a:r>
            <a:r>
              <a:rPr kumimoji="0" lang="he-IL" sz="2400" b="1" i="0" u="none" strike="noStrike" cap="none" normalizeH="0" baseline="0" dirty="0" smtClean="0">
                <a:ln>
                  <a:noFill/>
                </a:ln>
                <a:solidFill>
                  <a:schemeClr val="tx1"/>
                </a:solidFill>
                <a:effectLst/>
                <a:latin typeface="Arial" pitchFamily="34" charset="0"/>
                <a:ea typeface="Times New Roman" pitchFamily="18" charset="0"/>
                <a:cs typeface="+mj-cs"/>
              </a:rPr>
              <a:t>:</a:t>
            </a:r>
            <a:br>
              <a:rPr kumimoji="0" lang="he-IL" sz="2400" b="1" i="0" u="none" strike="noStrike" cap="none" normalizeH="0" baseline="0" dirty="0" smtClean="0">
                <a:ln>
                  <a:noFill/>
                </a:ln>
                <a:solidFill>
                  <a:schemeClr val="tx1"/>
                </a:solidFill>
                <a:effectLst/>
                <a:latin typeface="Arial" pitchFamily="34" charset="0"/>
                <a:ea typeface="Times New Roman" pitchFamily="18" charset="0"/>
                <a:cs typeface="+mj-cs"/>
              </a:rPr>
            </a:b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הצמח מגיע מהמסורת ההודית, מר מאוד, </a:t>
            </a:r>
            <a:r>
              <a:rPr kumimoji="0" lang="he-IL" sz="2400" b="0" i="0" u="none" strike="noStrike" cap="none" normalizeH="0" baseline="0" dirty="0" err="1" smtClean="0">
                <a:ln>
                  <a:noFill/>
                </a:ln>
                <a:solidFill>
                  <a:schemeClr val="tx1"/>
                </a:solidFill>
                <a:effectLst/>
                <a:latin typeface="Arial" pitchFamily="34" charset="0"/>
                <a:ea typeface="Times New Roman" pitchFamily="18" charset="0"/>
                <a:cs typeface="+mj-cs"/>
              </a:rPr>
              <a:t>כולרטי</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(מנקז כבד), מגן ומשקם ומזין את הכבד (יותר מגדילן ומקנרס!) צמח </a:t>
            </a:r>
            <a:r>
              <a:rPr kumimoji="0" lang="he-IL" sz="2400" b="1" i="0" u="none" strike="noStrike" cap="none" normalizeH="0" baseline="0" dirty="0" smtClean="0">
                <a:ln>
                  <a:noFill/>
                </a:ln>
                <a:solidFill>
                  <a:schemeClr val="tx1"/>
                </a:solidFill>
                <a:effectLst/>
                <a:latin typeface="Arial" pitchFamily="34" charset="0"/>
                <a:ea typeface="Times New Roman" pitchFamily="18" charset="0"/>
                <a:cs typeface="+mj-cs"/>
              </a:rPr>
              <a:t>מיוחד</a:t>
            </a:r>
            <a:r>
              <a:rPr kumimoji="0" lang="he-IL" sz="2400" b="0" i="0" u="none" strike="noStrike" cap="none" normalizeH="0" baseline="0" dirty="0" smtClean="0">
                <a:ln>
                  <a:noFill/>
                </a:ln>
                <a:solidFill>
                  <a:schemeClr val="tx1"/>
                </a:solidFill>
                <a:effectLst/>
                <a:latin typeface="Arial" pitchFamily="34" charset="0"/>
                <a:ea typeface="Times New Roman" pitchFamily="18" charset="0"/>
                <a:cs typeface="+mj-cs"/>
              </a:rPr>
              <a:t> שניתן להשתמש בו הן כמחזק/משפעל חיסוני והן כצמח טיפולי למצבים אקוטיים.</a:t>
            </a:r>
            <a:endParaRPr kumimoji="0" lang="he-IL" sz="2400" b="0" i="0" u="none" strike="noStrike" cap="none" normalizeH="0" baseline="0" dirty="0" smtClean="0">
              <a:ln>
                <a:noFill/>
              </a:ln>
              <a:solidFill>
                <a:schemeClr val="tx1"/>
              </a:solidFill>
              <a:effectLst/>
              <a:latin typeface="Arial" pitchFamily="34" charset="0"/>
              <a:cs typeface="+mj-cs"/>
            </a:endParaRPr>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404813"/>
            <a:ext cx="8229600" cy="5721350"/>
          </a:xfrm>
        </p:spPr>
        <p:txBody>
          <a:bodyPr>
            <a:noAutofit/>
          </a:bodyPr>
          <a:lstStyle/>
          <a:p>
            <a:pPr>
              <a:defRPr/>
            </a:pPr>
            <a:r>
              <a:rPr lang="he-IL" sz="2500" dirty="0" smtClean="0"/>
              <a:t/>
            </a:r>
            <a:br>
              <a:rPr lang="he-IL" sz="2500" dirty="0" smtClean="0"/>
            </a:br>
            <a:r>
              <a:rPr lang="he-IL" sz="2500" dirty="0" smtClean="0"/>
              <a:t/>
            </a:r>
            <a:br>
              <a:rPr lang="he-IL" sz="2500" dirty="0" smtClean="0"/>
            </a:br>
            <a:r>
              <a:rPr lang="he-IL" sz="2500" dirty="0" smtClean="0"/>
              <a:t> </a:t>
            </a:r>
            <a:br>
              <a:rPr lang="he-IL" sz="2500" dirty="0" smtClean="0"/>
            </a:br>
            <a:endParaRPr lang="he-IL" sz="2500" dirty="0" smtClean="0"/>
          </a:p>
          <a:p>
            <a:pPr>
              <a:defRPr/>
            </a:pPr>
            <a:endParaRPr lang="he-IL" sz="2500" dirty="0"/>
          </a:p>
        </p:txBody>
      </p:sp>
      <p:sp>
        <p:nvSpPr>
          <p:cNvPr id="11267" name="מציין מיקום של מספר שקופית 3"/>
          <p:cNvSpPr>
            <a:spLocks noGrp="1"/>
          </p:cNvSpPr>
          <p:nvPr>
            <p:ph type="sldNum" sz="quarter" idx="15"/>
          </p:nvPr>
        </p:nvSpPr>
        <p:spPr>
          <a:noFill/>
        </p:spPr>
        <p:txBody>
          <a:bodyPr/>
          <a:lstStyle/>
          <a:p>
            <a:fld id="{BBFE24F1-3C03-48DC-81BD-5E7ACB0CB1F0}" type="slidenum">
              <a:rPr lang="he-IL" smtClean="0"/>
              <a:pPr/>
              <a:t>19</a:t>
            </a:fld>
            <a:endParaRPr lang="en-US" smtClean="0"/>
          </a:p>
        </p:txBody>
      </p:sp>
      <p:sp>
        <p:nvSpPr>
          <p:cNvPr id="34817" name="Rectangle 1"/>
          <p:cNvSpPr>
            <a:spLocks noChangeArrowheads="1"/>
          </p:cNvSpPr>
          <p:nvPr/>
        </p:nvSpPr>
        <p:spPr bwMode="auto">
          <a:xfrm>
            <a:off x="179512" y="204311"/>
            <a:ext cx="8136904"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chemeClr val="tx1"/>
                </a:solidFill>
                <a:effectLst/>
                <a:latin typeface="Arial" pitchFamily="34" charset="0"/>
                <a:ea typeface="Calibri" pitchFamily="34" charset="0"/>
              </a:rPr>
              <a:t>טעמים ותכונות הצמח:</a:t>
            </a:r>
            <a:endParaRPr kumimoji="0" lang="en-US" sz="2400" b="1" i="0" u="none" strike="noStrike" cap="none" normalizeH="0" baseline="0" dirty="0" smtClean="0">
              <a:ln>
                <a:noFill/>
              </a:ln>
              <a:solidFill>
                <a:schemeClr val="tx1"/>
              </a:solidFill>
              <a:effectLst/>
              <a:latin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he-IL" sz="2400" b="0" i="0" u="none" strike="noStrike" cap="none" normalizeH="0" baseline="0" dirty="0" smtClean="0">
                <a:ln>
                  <a:noFill/>
                </a:ln>
                <a:solidFill>
                  <a:schemeClr val="tx1"/>
                </a:solidFill>
                <a:effectLst/>
                <a:latin typeface="Arial" pitchFamily="34" charset="0"/>
                <a:ea typeface="Times New Roman" pitchFamily="18" charset="0"/>
              </a:rPr>
              <a:t>מר</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he-IL" sz="2400" b="0" i="0" u="none" strike="noStrike" cap="none" normalizeH="0" baseline="0" dirty="0" smtClean="0">
                <a:ln>
                  <a:noFill/>
                </a:ln>
                <a:solidFill>
                  <a:schemeClr val="tx1"/>
                </a:solidFill>
                <a:effectLst/>
                <a:latin typeface="Arial" pitchFamily="34" charset="0"/>
                <a:ea typeface="Times New Roman" pitchFamily="18" charset="0"/>
              </a:rPr>
              <a:t>מייבש</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he-IL" sz="2400" b="0" i="0" u="none" strike="noStrike" cap="none" normalizeH="0" baseline="0" dirty="0" smtClean="0">
                <a:ln>
                  <a:noFill/>
                </a:ln>
                <a:solidFill>
                  <a:schemeClr val="tx1"/>
                </a:solidFill>
                <a:effectLst/>
                <a:latin typeface="Arial" pitchFamily="34" charset="0"/>
                <a:ea typeface="Times New Roman" pitchFamily="18" charset="0"/>
              </a:rPr>
              <a:t>מזג קר </a:t>
            </a:r>
          </a:p>
          <a:p>
            <a:pPr marL="0" marR="0" lvl="0" indent="0" algn="r" defTabSz="914400" rtl="1" eaLnBrk="0" fontAlgn="base" latinLnBrk="0" hangingPunct="0">
              <a:lnSpc>
                <a:spcPct val="100000"/>
              </a:lnSpc>
              <a:spcBef>
                <a:spcPct val="0"/>
              </a:spcBef>
              <a:spcAft>
                <a:spcPct val="0"/>
              </a:spcAft>
              <a:buClrTx/>
              <a:buSzTx/>
              <a:tabLst/>
            </a:pPr>
            <a:endParaRPr kumimoji="0" lang="en-US" sz="2400" b="0" i="0" u="none" strike="noStrike" cap="none" normalizeH="0" baseline="0" dirty="0" smtClean="0">
              <a:ln>
                <a:noFill/>
              </a:ln>
              <a:solidFill>
                <a:schemeClr val="tx1"/>
              </a:solidFill>
              <a:effectLst/>
              <a:latin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chemeClr val="tx1"/>
                </a:solidFill>
                <a:effectLst/>
                <a:latin typeface="Arial" pitchFamily="34" charset="0"/>
                <a:ea typeface="Calibri" pitchFamily="34" charset="0"/>
              </a:rPr>
              <a:t>חלקי הצמח בשימוש:</a:t>
            </a:r>
            <a:r>
              <a:rPr kumimoji="0" lang="he-IL" sz="2400" b="1" i="0" u="none" strike="noStrike" cap="none" normalizeH="0" baseline="0" dirty="0" smtClean="0">
                <a:ln>
                  <a:noFill/>
                </a:ln>
                <a:solidFill>
                  <a:schemeClr val="tx1"/>
                </a:solidFill>
                <a:effectLst/>
                <a:latin typeface="Arial" pitchFamily="34" charset="0"/>
                <a:ea typeface="Times New Roman" pitchFamily="18" charset="0"/>
              </a:rPr>
              <a:t> </a:t>
            </a: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0" i="0" u="none" strike="noStrike" cap="none" normalizeH="0" baseline="0" dirty="0" smtClean="0">
                <a:ln>
                  <a:noFill/>
                </a:ln>
                <a:solidFill>
                  <a:schemeClr val="tx1"/>
                </a:solidFill>
                <a:effectLst/>
                <a:latin typeface="Arial" pitchFamily="34" charset="0"/>
                <a:ea typeface="Times New Roman" pitchFamily="18" charset="0"/>
              </a:rPr>
              <a:t>נוף הצמח (חלקים עליונים).</a:t>
            </a: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chemeClr val="tx1"/>
                </a:solidFill>
                <a:effectLst/>
                <a:latin typeface="Arial" pitchFamily="34" charset="0"/>
                <a:ea typeface="Calibri" pitchFamily="34" charset="0"/>
              </a:rPr>
              <a:t>אופני נטילה ומינונים:</a:t>
            </a:r>
            <a:endParaRPr kumimoji="0" lang="en-US" sz="2400" b="1" i="0" u="none" strike="noStrike" cap="none" normalizeH="0" baseline="0" dirty="0" smtClean="0">
              <a:ln>
                <a:noFill/>
              </a:ln>
              <a:solidFill>
                <a:schemeClr val="tx1"/>
              </a:solidFill>
              <a:effectLst/>
              <a:latin typeface="Arial" pitchFamily="34" charset="0"/>
            </a:endParaRPr>
          </a:p>
          <a:p>
            <a:pPr lvl="0" eaLnBrk="0" fontAlgn="base" hangingPunct="0">
              <a:spcBef>
                <a:spcPct val="0"/>
              </a:spcBef>
              <a:spcAft>
                <a:spcPct val="0"/>
              </a:spcAft>
            </a:pPr>
            <a:r>
              <a:rPr lang="he-IL" sz="2400" dirty="0"/>
              <a:t>תמצית נוזלית: 1:3, 45% אלכוהול, 2.5-5 מ"ל בוקר וערב/בשעת הצורך.</a:t>
            </a:r>
            <a:br>
              <a:rPr lang="he-IL" sz="2400" dirty="0"/>
            </a:br>
            <a:r>
              <a:rPr lang="he-IL" sz="2400" dirty="0"/>
              <a:t>תמצית יבשה: 10% </a:t>
            </a:r>
            <a:r>
              <a:rPr lang="he-IL" sz="2400" dirty="0" err="1"/>
              <a:t>אנדרוגרפולידים</a:t>
            </a:r>
            <a:r>
              <a:rPr lang="he-IL" sz="2400" dirty="0"/>
              <a:t>, 200-400 מ"ג בוקר וערב/בשעת הצורך.</a:t>
            </a:r>
            <a:br>
              <a:rPr lang="he-IL" sz="2400" dirty="0"/>
            </a:br>
            <a:r>
              <a:rPr lang="he-IL" sz="2400" dirty="0"/>
              <a:t>חליטה: כפית/כף לכוס מים, 3-4 פעמים ביום.</a:t>
            </a:r>
            <a:br>
              <a:rPr lang="he-IL" sz="2400" dirty="0"/>
            </a:br>
            <a:r>
              <a:rPr lang="he-IL" sz="2400" dirty="0"/>
              <a:t>כחלק מפורמולה: 30%-25%. </a:t>
            </a:r>
            <a:endParaRPr lang="he-IL" sz="2400" dirty="0" smtClean="0"/>
          </a:p>
          <a:p>
            <a:pPr lvl="0" eaLnBrk="0" fontAlgn="base" hangingPunct="0">
              <a:spcBef>
                <a:spcPct val="0"/>
              </a:spcBef>
              <a:spcAft>
                <a:spcPct val="0"/>
              </a:spcAft>
            </a:pPr>
            <a:r>
              <a:rPr kumimoji="0" lang="he-IL" sz="2400" b="0" i="0" u="none" strike="noStrike" cap="none" normalizeH="0" baseline="0" dirty="0">
                <a:ln>
                  <a:noFill/>
                </a:ln>
                <a:solidFill>
                  <a:schemeClr val="tx1"/>
                </a:solidFill>
                <a:effectLst/>
                <a:latin typeface="Arial" pitchFamily="34" charset="0"/>
                <a:ea typeface="Times New Roman" pitchFamily="18" charset="0"/>
              </a:rPr>
              <a:t>*</a:t>
            </a:r>
            <a:r>
              <a:rPr kumimoji="0" lang="he-IL" sz="2400" b="0" i="0" u="none" strike="noStrike" cap="none" normalizeH="0" baseline="0" dirty="0" smtClean="0">
                <a:ln>
                  <a:noFill/>
                </a:ln>
                <a:solidFill>
                  <a:schemeClr val="tx1"/>
                </a:solidFill>
                <a:effectLst/>
                <a:latin typeface="Arial" pitchFamily="34" charset="0"/>
                <a:ea typeface="Times New Roman" pitchFamily="18" charset="0"/>
              </a:rPr>
              <a:t>במצבים אקוטיים נבחר במינונים הגבוהים יותר ובנתינה</a:t>
            </a:r>
            <a:r>
              <a:rPr kumimoji="0" lang="he-IL" sz="2400" b="0" i="0" u="none" strike="noStrike" cap="none" normalizeH="0" dirty="0" smtClean="0">
                <a:ln>
                  <a:noFill/>
                </a:ln>
                <a:solidFill>
                  <a:schemeClr val="tx1"/>
                </a:solidFill>
                <a:effectLst/>
                <a:latin typeface="Arial" pitchFamily="34" charset="0"/>
                <a:ea typeface="Times New Roman" pitchFamily="18" charset="0"/>
              </a:rPr>
              <a:t> לאורך זמן </a:t>
            </a:r>
            <a:r>
              <a:rPr kumimoji="0" lang="he-IL" sz="2400" b="0" i="0" u="none" strike="noStrike" cap="none" normalizeH="0" baseline="0" dirty="0" smtClean="0">
                <a:ln>
                  <a:noFill/>
                </a:ln>
                <a:solidFill>
                  <a:schemeClr val="tx1"/>
                </a:solidFill>
                <a:effectLst/>
                <a:latin typeface="Arial" pitchFamily="34" charset="0"/>
                <a:ea typeface="Times New Roman" pitchFamily="18" charset="0"/>
              </a:rPr>
              <a:t>נבחר   במינונים הנמוכים.</a:t>
            </a:r>
            <a:endParaRPr kumimoji="0" lang="he-IL" sz="2400" b="0" i="0" u="none" strike="noStrike" cap="none" normalizeH="0" baseline="0" dirty="0" smtClean="0">
              <a:ln>
                <a:noFill/>
              </a:ln>
              <a:solidFill>
                <a:schemeClr val="tx1"/>
              </a:solidFill>
              <a:effectLst/>
              <a:latin typeface="Arial" pitchFamily="34" charset="0"/>
            </a:endParaRPr>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850900"/>
          </a:xfrm>
        </p:spPr>
        <p:txBody>
          <a:bodyPr/>
          <a:lstStyle/>
          <a:p>
            <a:pPr algn="ctr">
              <a:defRPr/>
            </a:pPr>
            <a:r>
              <a:rPr lang="he-IL" sz="4000" dirty="0" smtClean="0"/>
              <a:t>מחקרים</a:t>
            </a:r>
            <a:endParaRPr lang="he-IL" sz="4000" dirty="0"/>
          </a:p>
        </p:txBody>
      </p:sp>
      <p:sp>
        <p:nvSpPr>
          <p:cNvPr id="3" name="מציין מיקום תוכן 2"/>
          <p:cNvSpPr>
            <a:spLocks noGrp="1"/>
          </p:cNvSpPr>
          <p:nvPr>
            <p:ph sz="quarter" idx="1"/>
          </p:nvPr>
        </p:nvSpPr>
        <p:spPr>
          <a:xfrm>
            <a:off x="457200" y="1052736"/>
            <a:ext cx="8003232" cy="5421216"/>
          </a:xfrm>
        </p:spPr>
        <p:txBody>
          <a:bodyPr>
            <a:normAutofit/>
          </a:bodyPr>
          <a:lstStyle/>
          <a:p>
            <a:pPr>
              <a:defRPr/>
            </a:pPr>
            <a:r>
              <a:rPr lang="he-IL" sz="2400" dirty="0" smtClean="0"/>
              <a:t>בניסוי (2002), שכלל 185 בני אדם, נמצא כי </a:t>
            </a:r>
            <a:r>
              <a:rPr lang="he-IL" dirty="0" err="1" smtClean="0"/>
              <a:t>אנדרוגרפיס</a:t>
            </a:r>
            <a:r>
              <a:rPr lang="he-IL" dirty="0" smtClean="0"/>
              <a:t> </a:t>
            </a:r>
            <a:r>
              <a:rPr lang="he-IL" sz="2400" dirty="0" smtClean="0"/>
              <a:t>היה יעיל בהפחתת הסימנים והתסמינים של </a:t>
            </a:r>
            <a:r>
              <a:rPr lang="he-IL" sz="2400" b="1" dirty="0" smtClean="0"/>
              <a:t>מחלות דרכי הנשימה העליונות</a:t>
            </a:r>
            <a:r>
              <a:rPr lang="he-IL" sz="2400" dirty="0" smtClean="0"/>
              <a:t>, כולל סינוסיטיס.</a:t>
            </a:r>
            <a:r>
              <a:rPr lang="he-IL" sz="1050" dirty="0" smtClean="0"/>
              <a:t>1</a:t>
            </a:r>
          </a:p>
          <a:p>
            <a:pPr>
              <a:defRPr/>
            </a:pPr>
            <a:r>
              <a:rPr lang="he-IL" sz="2400" dirty="0" smtClean="0"/>
              <a:t>מספר מחקרים שנערכו בהודו (2007) הראו כי לתמצית של הצמח וכן למרכיב הפעיל </a:t>
            </a:r>
            <a:r>
              <a:rPr lang="en-US" sz="2400" dirty="0" err="1" smtClean="0"/>
              <a:t>Andrographolide</a:t>
            </a:r>
            <a:r>
              <a:rPr lang="en-US" sz="2400" dirty="0" smtClean="0"/>
              <a:t> </a:t>
            </a:r>
            <a:r>
              <a:rPr lang="he-IL" sz="2400" dirty="0" smtClean="0"/>
              <a:t> </a:t>
            </a:r>
            <a:r>
              <a:rPr lang="he-IL" sz="2400" b="1" dirty="0" smtClean="0"/>
              <a:t>פעילות נוגדת גידולים</a:t>
            </a:r>
            <a:r>
              <a:rPr lang="he-IL" sz="2400" dirty="0" smtClean="0"/>
              <a:t>.       נמצא כי הן התמצית והן המרכיב הפעיל ממריצים ייצור של לימפוציטים מסוג </a:t>
            </a:r>
            <a:r>
              <a:rPr lang="en-US" sz="2400" dirty="0" smtClean="0"/>
              <a:t> T </a:t>
            </a:r>
            <a:r>
              <a:rPr lang="he-IL" sz="2400" dirty="0" smtClean="0"/>
              <a:t>בעלי פעילות </a:t>
            </a:r>
            <a:r>
              <a:rPr lang="he-IL" sz="2400" dirty="0" err="1" smtClean="0"/>
              <a:t>ציטוטוקסית</a:t>
            </a:r>
            <a:r>
              <a:rPr lang="he-IL" sz="2400" dirty="0" smtClean="0"/>
              <a:t>, באמצעות הפרשה מוגברת של </a:t>
            </a:r>
            <a:r>
              <a:rPr lang="he-IL" sz="2400" dirty="0" err="1" smtClean="0"/>
              <a:t>הציטוקינים</a:t>
            </a:r>
            <a:r>
              <a:rPr lang="he-IL" sz="2400" dirty="0" smtClean="0"/>
              <a:t> </a:t>
            </a:r>
            <a:r>
              <a:rPr lang="en-US" sz="2400" dirty="0" smtClean="0"/>
              <a:t>IL-2 </a:t>
            </a:r>
            <a:r>
              <a:rPr lang="he-IL" sz="2400" dirty="0" smtClean="0"/>
              <a:t>ו-</a:t>
            </a:r>
            <a:r>
              <a:rPr lang="en-US" sz="2400" dirty="0" smtClean="0"/>
              <a:t>IFN- </a:t>
            </a:r>
            <a:r>
              <a:rPr lang="he-IL" sz="2400" dirty="0" smtClean="0"/>
              <a:t>מתאי </a:t>
            </a:r>
            <a:r>
              <a:rPr lang="en-US" sz="2400" dirty="0" smtClean="0"/>
              <a:t> T</a:t>
            </a:r>
            <a:r>
              <a:rPr lang="he-IL" sz="2400" dirty="0" smtClean="0"/>
              <a:t>ועל ידי כך מעכבים את קצב הגדילה של גידולים.</a:t>
            </a:r>
            <a:r>
              <a:rPr lang="he-IL" sz="1200" dirty="0" smtClean="0"/>
              <a:t>2,3</a:t>
            </a:r>
          </a:p>
          <a:p>
            <a:pPr>
              <a:defRPr/>
            </a:pPr>
            <a:endParaRPr lang="he-IL" sz="1200" dirty="0" smtClean="0"/>
          </a:p>
          <a:p>
            <a:pPr algn="l">
              <a:defRPr/>
            </a:pPr>
            <a:r>
              <a:rPr lang="en-US" sz="2400" dirty="0" smtClean="0"/>
              <a:t>1. </a:t>
            </a:r>
            <a:r>
              <a:rPr lang="en-US" sz="2400" dirty="0" err="1" smtClean="0"/>
              <a:t>Phytomedicine</a:t>
            </a:r>
            <a:r>
              <a:rPr lang="en-US" sz="2400" dirty="0" smtClean="0"/>
              <a:t>. 2002 Oct;9(7):589-97.</a:t>
            </a:r>
            <a:br>
              <a:rPr lang="en-US" sz="2400" dirty="0" smtClean="0"/>
            </a:br>
            <a:r>
              <a:rPr lang="en-US" sz="2400" dirty="0" smtClean="0"/>
              <a:t>2. </a:t>
            </a:r>
            <a:r>
              <a:rPr lang="en-US" sz="2400" dirty="0" err="1" smtClean="0"/>
              <a:t>Immunopharmacol</a:t>
            </a:r>
            <a:r>
              <a:rPr lang="en-US" sz="2400" dirty="0" smtClean="0"/>
              <a:t> </a:t>
            </a:r>
            <a:r>
              <a:rPr lang="en-US" sz="2400" dirty="0" err="1" smtClean="0"/>
              <a:t>Immunotoxicol</a:t>
            </a:r>
            <a:r>
              <a:rPr lang="en-US" sz="2400" dirty="0" smtClean="0"/>
              <a:t>. 2007;29(1)</a:t>
            </a:r>
            <a:br>
              <a:rPr lang="en-US" sz="2400" dirty="0" smtClean="0"/>
            </a:br>
            <a:r>
              <a:rPr lang="en-US" sz="2400" dirty="0" smtClean="0"/>
              <a:t>3. </a:t>
            </a:r>
            <a:r>
              <a:rPr lang="en-US" sz="2400" dirty="0" err="1" smtClean="0"/>
              <a:t>Integr</a:t>
            </a:r>
            <a:r>
              <a:rPr lang="en-US" sz="2400" dirty="0" smtClean="0"/>
              <a:t> Cancer </a:t>
            </a:r>
            <a:r>
              <a:rPr lang="en-US" sz="2400" dirty="0" err="1" smtClean="0"/>
              <a:t>Ther</a:t>
            </a:r>
            <a:r>
              <a:rPr lang="en-US" sz="2400" dirty="0" smtClean="0"/>
              <a:t>. 2007 Mar;6(1):66-73.</a:t>
            </a:r>
            <a:br>
              <a:rPr lang="en-US" sz="2400" dirty="0" smtClean="0"/>
            </a:br>
            <a:endParaRPr lang="he-IL" sz="2400" dirty="0"/>
          </a:p>
        </p:txBody>
      </p:sp>
      <p:sp>
        <p:nvSpPr>
          <p:cNvPr id="13316" name="מציין מיקום של מספר שקופית 3"/>
          <p:cNvSpPr>
            <a:spLocks noGrp="1"/>
          </p:cNvSpPr>
          <p:nvPr>
            <p:ph type="sldNum" sz="quarter" idx="15"/>
          </p:nvPr>
        </p:nvSpPr>
        <p:spPr>
          <a:noFill/>
        </p:spPr>
        <p:txBody>
          <a:bodyPr/>
          <a:lstStyle/>
          <a:p>
            <a:fld id="{B9FAFE65-44AC-4B13-A3A1-5047FBD7193A}" type="slidenum">
              <a:rPr lang="he-IL" smtClean="0"/>
              <a:pPr/>
              <a:t>20</a:t>
            </a:fld>
            <a:endParaRPr lang="en-US" smtClean="0"/>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7467600" cy="576995"/>
          </a:xfrm>
        </p:spPr>
        <p:txBody>
          <a:bodyPr/>
          <a:lstStyle/>
          <a:p>
            <a:pPr algn="ctr"/>
            <a:r>
              <a:rPr lang="he-IL" dirty="0" smtClean="0"/>
              <a:t>פורמולות לחיזוק חיסוני</a:t>
            </a:r>
            <a:endParaRPr lang="he-IL" dirty="0"/>
          </a:p>
        </p:txBody>
      </p:sp>
      <p:sp>
        <p:nvSpPr>
          <p:cNvPr id="3" name="מציין מיקום תוכן 2"/>
          <p:cNvSpPr>
            <a:spLocks noGrp="1"/>
          </p:cNvSpPr>
          <p:nvPr>
            <p:ph sz="quarter" idx="1"/>
          </p:nvPr>
        </p:nvSpPr>
        <p:spPr>
          <a:xfrm>
            <a:off x="457200" y="764704"/>
            <a:ext cx="8229600" cy="6093296"/>
          </a:xfrm>
        </p:spPr>
        <p:txBody>
          <a:bodyPr>
            <a:normAutofit fontScale="77500" lnSpcReduction="20000"/>
          </a:bodyPr>
          <a:lstStyle/>
          <a:p>
            <a:pPr algn="l" eaLnBrk="1" hangingPunct="1">
              <a:lnSpc>
                <a:spcPct val="90000"/>
              </a:lnSpc>
              <a:buNone/>
              <a:defRPr/>
            </a:pPr>
            <a:endParaRPr lang="en-US" sz="2800" dirty="0" smtClean="0"/>
          </a:p>
          <a:p>
            <a:pPr algn="l" eaLnBrk="1" hangingPunct="1">
              <a:lnSpc>
                <a:spcPct val="90000"/>
              </a:lnSpc>
              <a:buNone/>
              <a:defRPr/>
            </a:pPr>
            <a:r>
              <a:rPr lang="en-US" sz="2800" dirty="0" smtClean="0"/>
              <a:t>Ext.Ganoderma-45%                       </a:t>
            </a:r>
          </a:p>
          <a:p>
            <a:pPr algn="l" eaLnBrk="1" hangingPunct="1">
              <a:lnSpc>
                <a:spcPct val="90000"/>
              </a:lnSpc>
              <a:buNone/>
              <a:defRPr/>
            </a:pPr>
            <a:r>
              <a:rPr lang="en-US" sz="2800" dirty="0" smtClean="0"/>
              <a:t>Ext.Astragalus-45%                           </a:t>
            </a:r>
          </a:p>
          <a:p>
            <a:pPr algn="l" eaLnBrk="1" hangingPunct="1">
              <a:lnSpc>
                <a:spcPct val="90000"/>
              </a:lnSpc>
              <a:buNone/>
              <a:defRPr/>
            </a:pPr>
            <a:r>
              <a:rPr lang="en-US" sz="2800" dirty="0" smtClean="0"/>
              <a:t>Ext.Zingiber-10%                                </a:t>
            </a:r>
          </a:p>
          <a:p>
            <a:pPr algn="l">
              <a:buNone/>
            </a:pPr>
            <a:r>
              <a:rPr lang="en-US" sz="2800" dirty="0" smtClean="0"/>
              <a:t>2-6 </a:t>
            </a:r>
            <a:r>
              <a:rPr lang="he-IL" sz="2800" dirty="0" smtClean="0"/>
              <a:t> </a:t>
            </a:r>
            <a:r>
              <a:rPr lang="en-US" sz="2800" dirty="0" smtClean="0"/>
              <a:t>X</a:t>
            </a:r>
            <a:r>
              <a:rPr lang="he-IL" sz="2800" dirty="0" smtClean="0"/>
              <a:t> כמוסות במהלך היום על קיבה ריקה.</a:t>
            </a:r>
          </a:p>
          <a:p>
            <a:pPr algn="l">
              <a:buNone/>
            </a:pPr>
            <a:endParaRPr lang="en-US" sz="2800" dirty="0"/>
          </a:p>
          <a:p>
            <a:pPr algn="l">
              <a:buNone/>
            </a:pPr>
            <a:r>
              <a:rPr lang="en-US" sz="2800" dirty="0" err="1" smtClean="0"/>
              <a:t>Tinc</a:t>
            </a:r>
            <a:r>
              <a:rPr lang="en-US" sz="2800" dirty="0" smtClean="0"/>
              <a:t>. </a:t>
            </a:r>
            <a:r>
              <a:rPr lang="en-US" sz="2800" dirty="0" err="1" smtClean="0"/>
              <a:t>Astragalus</a:t>
            </a:r>
            <a:r>
              <a:rPr lang="en-US" sz="2800" dirty="0" smtClean="0"/>
              <a:t> -45%</a:t>
            </a:r>
          </a:p>
          <a:p>
            <a:pPr algn="l">
              <a:buNone/>
            </a:pPr>
            <a:r>
              <a:rPr lang="en-US" sz="2800" dirty="0" err="1" smtClean="0"/>
              <a:t>Tinc</a:t>
            </a:r>
            <a:r>
              <a:rPr lang="en-US" sz="2800" dirty="0" smtClean="0"/>
              <a:t>. </a:t>
            </a:r>
            <a:r>
              <a:rPr lang="en-US" sz="2800" dirty="0" err="1" smtClean="0"/>
              <a:t>Sambucus</a:t>
            </a:r>
            <a:r>
              <a:rPr lang="en-US" sz="2800" dirty="0" smtClean="0"/>
              <a:t> </a:t>
            </a:r>
            <a:r>
              <a:rPr lang="en-US" sz="2800" dirty="0" err="1" smtClean="0"/>
              <a:t>f+f</a:t>
            </a:r>
            <a:r>
              <a:rPr lang="en-US" sz="2800" dirty="0" smtClean="0"/>
              <a:t> – 45%</a:t>
            </a:r>
          </a:p>
          <a:p>
            <a:pPr algn="l">
              <a:buNone/>
            </a:pPr>
            <a:r>
              <a:rPr lang="en-US" sz="2800" dirty="0" err="1" smtClean="0"/>
              <a:t>Tinc</a:t>
            </a:r>
            <a:r>
              <a:rPr lang="en-US" sz="2800" dirty="0" smtClean="0"/>
              <a:t>. </a:t>
            </a:r>
            <a:r>
              <a:rPr lang="en-US" sz="2800" dirty="0" err="1"/>
              <a:t>Glycyrrhiza</a:t>
            </a:r>
            <a:r>
              <a:rPr lang="en-US" sz="2800" dirty="0"/>
              <a:t> - </a:t>
            </a:r>
            <a:r>
              <a:rPr lang="en-US" sz="2800" dirty="0" smtClean="0"/>
              <a:t>5%</a:t>
            </a:r>
          </a:p>
          <a:p>
            <a:pPr algn="l">
              <a:buNone/>
            </a:pPr>
            <a:r>
              <a:rPr lang="en-US" sz="2800" dirty="0" err="1" smtClean="0"/>
              <a:t>Tinc</a:t>
            </a:r>
            <a:r>
              <a:rPr lang="en-US" sz="2800" dirty="0" smtClean="0"/>
              <a:t>. </a:t>
            </a:r>
            <a:r>
              <a:rPr lang="en-US" sz="2800" dirty="0" err="1" smtClean="0"/>
              <a:t>Zingiber</a:t>
            </a:r>
            <a:r>
              <a:rPr lang="en-US" sz="2800" dirty="0" smtClean="0"/>
              <a:t> – 5%</a:t>
            </a:r>
          </a:p>
          <a:p>
            <a:pPr algn="l">
              <a:buNone/>
            </a:pPr>
            <a:r>
              <a:rPr lang="en-US" sz="2800" dirty="0" smtClean="0"/>
              <a:t>5-10cc </a:t>
            </a:r>
            <a:r>
              <a:rPr lang="he-IL" sz="2800" dirty="0" smtClean="0"/>
              <a:t> 3 פעמים ביום</a:t>
            </a:r>
          </a:p>
          <a:p>
            <a:pPr algn="l">
              <a:buNone/>
            </a:pPr>
            <a:endParaRPr lang="he-IL" sz="2800" dirty="0" smtClean="0"/>
          </a:p>
          <a:p>
            <a:pPr algn="l">
              <a:buNone/>
            </a:pPr>
            <a:r>
              <a:rPr lang="en-US" sz="2800" dirty="0" err="1" smtClean="0"/>
              <a:t>Tinc</a:t>
            </a:r>
            <a:r>
              <a:rPr lang="en-US" sz="2800" dirty="0" smtClean="0"/>
              <a:t>. </a:t>
            </a:r>
            <a:r>
              <a:rPr lang="en-US" sz="2800" dirty="0" err="1" smtClean="0"/>
              <a:t>Astragalus</a:t>
            </a:r>
            <a:r>
              <a:rPr lang="en-US" sz="2800" dirty="0" smtClean="0"/>
              <a:t> – 50%</a:t>
            </a:r>
          </a:p>
          <a:p>
            <a:pPr algn="l">
              <a:buNone/>
            </a:pPr>
            <a:r>
              <a:rPr lang="en-US" sz="2800" dirty="0" err="1" smtClean="0"/>
              <a:t>Tinc</a:t>
            </a:r>
            <a:r>
              <a:rPr lang="en-US" sz="2800" dirty="0" smtClean="0"/>
              <a:t>. </a:t>
            </a:r>
            <a:r>
              <a:rPr lang="en-US" sz="2800" dirty="0" err="1" smtClean="0"/>
              <a:t>Andrographis</a:t>
            </a:r>
            <a:r>
              <a:rPr lang="en-US" sz="2800" dirty="0" smtClean="0"/>
              <a:t> – 30%</a:t>
            </a:r>
          </a:p>
          <a:p>
            <a:pPr algn="l">
              <a:buNone/>
            </a:pPr>
            <a:r>
              <a:rPr lang="en-US" sz="2800" dirty="0" err="1" smtClean="0"/>
              <a:t>Tinc</a:t>
            </a:r>
            <a:r>
              <a:rPr lang="en-US" sz="2800" dirty="0" smtClean="0"/>
              <a:t>. </a:t>
            </a:r>
            <a:r>
              <a:rPr lang="en-US" sz="2800" dirty="0" err="1" smtClean="0"/>
              <a:t>Glycyrrhiza</a:t>
            </a:r>
            <a:r>
              <a:rPr lang="en-US" sz="2800" dirty="0" smtClean="0"/>
              <a:t> – 10%</a:t>
            </a:r>
          </a:p>
          <a:p>
            <a:pPr algn="l">
              <a:buNone/>
            </a:pPr>
            <a:r>
              <a:rPr lang="en-US" sz="2800" dirty="0" err="1" smtClean="0"/>
              <a:t>Tinc</a:t>
            </a:r>
            <a:r>
              <a:rPr lang="en-US" sz="2800" dirty="0" smtClean="0"/>
              <a:t>. </a:t>
            </a:r>
            <a:r>
              <a:rPr lang="en-US" sz="2800" dirty="0" err="1" smtClean="0"/>
              <a:t>Zingiber</a:t>
            </a:r>
            <a:r>
              <a:rPr lang="en-US" sz="2800" dirty="0" smtClean="0"/>
              <a:t> – 10%</a:t>
            </a:r>
          </a:p>
          <a:p>
            <a:pPr algn="l">
              <a:buNone/>
            </a:pPr>
            <a:r>
              <a:rPr lang="en-US" sz="2800" dirty="0" smtClean="0"/>
              <a:t>5CC </a:t>
            </a:r>
            <a:r>
              <a:rPr lang="en-US" sz="2800" dirty="0"/>
              <a:t> </a:t>
            </a:r>
            <a:r>
              <a:rPr lang="en-US" sz="2800" dirty="0" smtClean="0"/>
              <a:t>X2-3</a:t>
            </a:r>
            <a:endParaRPr lang="he-IL" sz="2800" dirty="0"/>
          </a:p>
        </p:txBody>
      </p:sp>
      <p:sp>
        <p:nvSpPr>
          <p:cNvPr id="4" name="מציין מיקום של מספר שקופית 3"/>
          <p:cNvSpPr>
            <a:spLocks noGrp="1"/>
          </p:cNvSpPr>
          <p:nvPr>
            <p:ph type="sldNum" sz="quarter" idx="15"/>
          </p:nvPr>
        </p:nvSpPr>
        <p:spPr/>
        <p:txBody>
          <a:bodyPr/>
          <a:lstStyle/>
          <a:p>
            <a:pPr>
              <a:defRPr/>
            </a:pPr>
            <a:fld id="{CA747FEC-EED6-4CE1-B6E2-C07CE3A04503}" type="slidenum">
              <a:rPr lang="he-IL" smtClean="0"/>
              <a:pPr>
                <a:defRPr/>
              </a:pPr>
              <a:t>21</a:t>
            </a:fld>
            <a:endParaRPr lang="en-US"/>
          </a:p>
        </p:txBody>
      </p:sp>
      <p:pic>
        <p:nvPicPr>
          <p:cNvPr id="2050" name="Picture 2" descr="C:\Users\Levy\Pictures\לימודים\imagesCADEHB8E.jpg"/>
          <p:cNvPicPr>
            <a:picLocks noChangeAspect="1" noChangeArrowheads="1"/>
          </p:cNvPicPr>
          <p:nvPr/>
        </p:nvPicPr>
        <p:blipFill>
          <a:blip r:embed="rId2" cstate="print"/>
          <a:srcRect/>
          <a:stretch>
            <a:fillRect/>
          </a:stretch>
        </p:blipFill>
        <p:spPr bwMode="auto">
          <a:xfrm>
            <a:off x="6516216" y="980728"/>
            <a:ext cx="1512565" cy="2012586"/>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p:cNvSpPr>
            <a:spLocks noGrp="1" noChangeArrowheads="1"/>
          </p:cNvSpPr>
          <p:nvPr>
            <p:ph sz="quarter" idx="1"/>
          </p:nvPr>
        </p:nvSpPr>
        <p:spPr>
          <a:xfrm>
            <a:off x="0" y="692696"/>
            <a:ext cx="9144000" cy="6165304"/>
          </a:xfrm>
        </p:spPr>
        <p:txBody>
          <a:bodyPr/>
          <a:lstStyle/>
          <a:p>
            <a:pPr eaLnBrk="1" hangingPunct="1">
              <a:defRPr/>
            </a:pPr>
            <a:r>
              <a:rPr lang="he-IL" b="1" smtClean="0"/>
              <a:t>קבוצה שנייה – נוגדי זיהום </a:t>
            </a:r>
            <a:r>
              <a:rPr lang="he-IL" dirty="0" smtClean="0"/>
              <a:t/>
            </a:r>
            <a:br>
              <a:rPr lang="he-IL" dirty="0" smtClean="0"/>
            </a:br>
            <a:r>
              <a:rPr lang="he-IL" dirty="0" smtClean="0"/>
              <a:t/>
            </a:r>
            <a:br>
              <a:rPr lang="he-IL" dirty="0" smtClean="0"/>
            </a:br>
            <a:r>
              <a:rPr lang="he-IL" dirty="0" smtClean="0"/>
              <a:t>הצמחים </a:t>
            </a:r>
            <a:r>
              <a:rPr lang="he-IL" smtClean="0"/>
              <a:t>בקבוצה זו נוטלים פיקוד על המערכת החיסונית </a:t>
            </a:r>
            <a:r>
              <a:rPr lang="he-IL" dirty="0" smtClean="0"/>
              <a:t>באמצעות מנגנוני פעולה שונים.</a:t>
            </a:r>
            <a:br>
              <a:rPr lang="he-IL" dirty="0" smtClean="0"/>
            </a:br>
            <a:r>
              <a:rPr lang="he-IL" smtClean="0"/>
              <a:t>הם מטפלים ומדבירים ישירות זיהומים </a:t>
            </a:r>
            <a:r>
              <a:rPr lang="he-IL" dirty="0" smtClean="0"/>
              <a:t>נגיפיים, </a:t>
            </a:r>
            <a:r>
              <a:rPr lang="he-IL" smtClean="0"/>
              <a:t>חיידקיים ופיטריתיים באמצעות חומרים שונים שהם מכילים. </a:t>
            </a:r>
          </a:p>
          <a:p>
            <a:pPr eaLnBrk="1" hangingPunct="1">
              <a:defRPr/>
            </a:pPr>
            <a:r>
              <a:rPr lang="he-IL" smtClean="0"/>
              <a:t>קבוצה זו ניתנת לפרקי זמן מוגבלים, להבדיל ממחזקי החיסון אשר משפרים </a:t>
            </a:r>
            <a:r>
              <a:rPr lang="he-IL" dirty="0" smtClean="0"/>
              <a:t>ומיעלים את יכולות </a:t>
            </a:r>
            <a:r>
              <a:rPr lang="he-IL" smtClean="0"/>
              <a:t>מערכת החיסון (כדוריות לבנות) וצריכים להלקח לאורך זמן ממושך.</a:t>
            </a:r>
            <a:endParaRPr lang="he-IL" dirty="0" smtClean="0"/>
          </a:p>
          <a:p>
            <a:pPr eaLnBrk="1" hangingPunct="1">
              <a:defRPr/>
            </a:pPr>
            <a:endParaRPr lang="he-IL" dirty="0" smtClean="0"/>
          </a:p>
          <a:p>
            <a:pPr eaLnBrk="1" hangingPunct="1">
              <a:defRPr/>
            </a:pPr>
            <a:r>
              <a:rPr lang="he-IL" dirty="0" smtClean="0"/>
              <a:t>בקבוצה זו ניתן למצוא את הצמחים</a:t>
            </a:r>
            <a:r>
              <a:rPr lang="he-IL" smtClean="0"/>
              <a:t>: אכינצאה, איסטיס, טבבויה, אונקריה, שום, פרופוליס, הידרסטיס, קופטיס, טוג'ה ועוד</a:t>
            </a:r>
            <a:r>
              <a:rPr lang="he-IL" dirty="0" smtClean="0"/>
              <a:t>.</a:t>
            </a:r>
            <a:br>
              <a:rPr lang="he-IL" dirty="0" smtClean="0"/>
            </a:br>
            <a:endParaRPr lang="en-US" dirty="0" smtClean="0"/>
          </a:p>
        </p:txBody>
      </p:sp>
      <p:sp>
        <p:nvSpPr>
          <p:cNvPr id="5123" name="מציין מיקום של מספר שקופית 2"/>
          <p:cNvSpPr>
            <a:spLocks noGrp="1"/>
          </p:cNvSpPr>
          <p:nvPr>
            <p:ph type="sldNum" sz="quarter" idx="15"/>
          </p:nvPr>
        </p:nvSpPr>
        <p:spPr>
          <a:noFill/>
        </p:spPr>
        <p:txBody>
          <a:bodyPr/>
          <a:lstStyle/>
          <a:p>
            <a:fld id="{A237B94D-3CD6-4205-A9DD-A6D9AA0B033D}" type="slidenum">
              <a:rPr lang="he-IL" smtClean="0"/>
              <a:pPr/>
              <a:t>22</a:t>
            </a:fld>
            <a:endParaRPr lang="en-US" smtClean="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extLst>
      <p:ext uri="{BB962C8B-B14F-4D97-AF65-F5344CB8AC3E}">
        <p14:creationId xmlns:p14="http://schemas.microsoft.com/office/powerpoint/2010/main" val="1712687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915816" y="418654"/>
            <a:ext cx="5770984" cy="1786210"/>
          </a:xfrm>
        </p:spPr>
        <p:txBody>
          <a:bodyPr>
            <a:noAutofit/>
          </a:bodyPr>
          <a:lstStyle/>
          <a:p>
            <a:pPr algn="ctr"/>
            <a:r>
              <a:rPr lang="he-IL" sz="2800" b="1" dirty="0" smtClean="0"/>
              <a:t>שם בוטני:   </a:t>
            </a:r>
            <a:r>
              <a:rPr lang="en-US" sz="2800" b="1" dirty="0" smtClean="0"/>
              <a:t>Echinacea spp.</a:t>
            </a:r>
            <a:r>
              <a:rPr lang="en-US" sz="2800" dirty="0" smtClean="0"/>
              <a:t/>
            </a:r>
            <a:br>
              <a:rPr lang="en-US" sz="2800" dirty="0" smtClean="0"/>
            </a:br>
            <a:r>
              <a:rPr lang="he-IL" sz="2800" b="1" dirty="0" smtClean="0"/>
              <a:t>שם לועזי: </a:t>
            </a:r>
            <a:r>
              <a:rPr lang="en-US" sz="2800" b="1" dirty="0" smtClean="0"/>
              <a:t>Coneflower</a:t>
            </a:r>
            <a:r>
              <a:rPr lang="en-US" sz="2800" dirty="0" smtClean="0"/>
              <a:t/>
            </a:r>
            <a:br>
              <a:rPr lang="en-US" sz="2800" dirty="0" smtClean="0"/>
            </a:br>
            <a:r>
              <a:rPr lang="he-IL" sz="2800" b="1" dirty="0" smtClean="0"/>
              <a:t>שם עממי : קיפודנית</a:t>
            </a:r>
            <a:r>
              <a:rPr lang="en-US" sz="2800" dirty="0" smtClean="0"/>
              <a:t/>
            </a:r>
            <a:br>
              <a:rPr lang="en-US" sz="2800" dirty="0" smtClean="0"/>
            </a:br>
            <a:r>
              <a:rPr lang="he-IL" sz="2800" b="1" dirty="0" smtClean="0"/>
              <a:t>משפחה: מורכבים</a:t>
            </a:r>
            <a:r>
              <a:rPr lang="en-US" sz="2800" dirty="0" smtClean="0"/>
              <a:t/>
            </a:r>
            <a:br>
              <a:rPr lang="en-US" sz="2800" dirty="0" smtClean="0"/>
            </a:br>
            <a:endParaRPr lang="he-IL" sz="2800" dirty="0"/>
          </a:p>
        </p:txBody>
      </p:sp>
      <p:sp>
        <p:nvSpPr>
          <p:cNvPr id="3" name="מציין מיקום תוכן 2"/>
          <p:cNvSpPr>
            <a:spLocks noGrp="1"/>
          </p:cNvSpPr>
          <p:nvPr>
            <p:ph sz="quarter" idx="1"/>
          </p:nvPr>
        </p:nvSpPr>
        <p:spPr>
          <a:xfrm>
            <a:off x="457200" y="1795608"/>
            <a:ext cx="8147248" cy="4873752"/>
          </a:xfrm>
        </p:spPr>
        <p:txBody>
          <a:bodyPr>
            <a:normAutofit/>
          </a:bodyPr>
          <a:lstStyle/>
          <a:p>
            <a:pPr algn="just">
              <a:lnSpc>
                <a:spcPct val="112000"/>
              </a:lnSpc>
              <a:spcAft>
                <a:spcPts val="600"/>
              </a:spcAft>
            </a:pPr>
            <a:r>
              <a:rPr lang="he-IL" sz="1800" dirty="0"/>
              <a:t>אכינצאה מגיעה מהרפואה האינדיאנית, שם השתמשו בצמח כנגד הכשות עקרבים ונחשים, לשיכוך חום וכאבים, כמטהר ומחטא דם כללי. </a:t>
            </a:r>
            <a:r>
              <a:rPr lang="he-IL" sz="1800" dirty="0" smtClean="0">
                <a:latin typeface="Arial" pitchFamily="34" charset="0"/>
              </a:rPr>
              <a:t>בשנים האחרונות זוכה הצמח ל"תחייה מחודשת" וכיום הוא צמח המרפא הפופולארי ביותר והנמכר ביותר בארצות הברית ובאירופה למחלות חורף. מאות מחקרים </a:t>
            </a:r>
            <a:r>
              <a:rPr lang="he-IL" sz="1800" dirty="0" err="1" smtClean="0">
                <a:latin typeface="Arial" pitchFamily="34" charset="0"/>
              </a:rPr>
              <a:t>אימינולוגיים</a:t>
            </a:r>
            <a:r>
              <a:rPr lang="he-IL" sz="1800" dirty="0" smtClean="0">
                <a:latin typeface="Arial" pitchFamily="34" charset="0"/>
              </a:rPr>
              <a:t>, פרמקולוגיים, </a:t>
            </a:r>
            <a:r>
              <a:rPr lang="he-IL" sz="1800" dirty="0" err="1" smtClean="0">
                <a:latin typeface="Arial" pitchFamily="34" charset="0"/>
              </a:rPr>
              <a:t>טוקסיקולוגיים</a:t>
            </a:r>
            <a:r>
              <a:rPr lang="he-IL" sz="1800" dirty="0" smtClean="0">
                <a:latin typeface="Arial" pitchFamily="34" charset="0"/>
              </a:rPr>
              <a:t> וקליניים נערכו על פעילותו הרפואית של הצמח.</a:t>
            </a:r>
          </a:p>
          <a:p>
            <a:pPr algn="just">
              <a:lnSpc>
                <a:spcPct val="112000"/>
              </a:lnSpc>
              <a:spcAft>
                <a:spcPts val="600"/>
              </a:spcAft>
            </a:pPr>
            <a:r>
              <a:rPr lang="he-IL" sz="1800" dirty="0" smtClean="0">
                <a:latin typeface="Arial" pitchFamily="34" charset="0"/>
              </a:rPr>
              <a:t>צוות המחקר של פרופסור </a:t>
            </a:r>
            <a:r>
              <a:rPr lang="en-US" sz="1800" dirty="0" smtClean="0">
                <a:latin typeface="Arial" pitchFamily="34" charset="0"/>
              </a:rPr>
              <a:t>Wagner</a:t>
            </a:r>
            <a:r>
              <a:rPr lang="he-IL" sz="1800" dirty="0" smtClean="0">
                <a:latin typeface="Arial" pitchFamily="34" charset="0"/>
              </a:rPr>
              <a:t> מה – </a:t>
            </a:r>
            <a:r>
              <a:rPr lang="en-US" sz="1800" dirty="0" smtClean="0">
                <a:latin typeface="Arial" pitchFamily="34" charset="0"/>
              </a:rPr>
              <a:t>Institute for Pharmaceutical Biology</a:t>
            </a:r>
            <a:r>
              <a:rPr lang="he-IL" sz="1800" dirty="0" smtClean="0">
                <a:latin typeface="Arial" pitchFamily="34" charset="0"/>
              </a:rPr>
              <a:t> במינכן הנו אחד הצוותים המובילים בתחום של מחקר צמחי-המרפא בעלי פעילות </a:t>
            </a:r>
            <a:r>
              <a:rPr lang="he-IL" sz="1800" dirty="0" err="1" smtClean="0">
                <a:latin typeface="Arial" pitchFamily="34" charset="0"/>
              </a:rPr>
              <a:t>אימינולוגית</a:t>
            </a:r>
            <a:r>
              <a:rPr lang="he-IL" sz="1800" dirty="0" smtClean="0">
                <a:latin typeface="Arial" pitchFamily="34" charset="0"/>
              </a:rPr>
              <a:t>. צוות זה ערך סדרה של מחקרים על הפעילות מעוררת החיסון של </a:t>
            </a:r>
            <a:r>
              <a:rPr lang="en-US" sz="1800" dirty="0" smtClean="0">
                <a:latin typeface="Arial" pitchFamily="34" charset="0"/>
              </a:rPr>
              <a:t>Echinacea</a:t>
            </a:r>
            <a:r>
              <a:rPr lang="he-IL" sz="1800" dirty="0" smtClean="0">
                <a:latin typeface="Arial" pitchFamily="34" charset="0"/>
              </a:rPr>
              <a:t>. במחקר משנת 1988, בדק הצוות את ההשפעה של תמצית </a:t>
            </a:r>
            <a:r>
              <a:rPr lang="en-US" sz="1800" dirty="0" smtClean="0">
                <a:latin typeface="Arial" pitchFamily="34" charset="0"/>
              </a:rPr>
              <a:t>Echinacea</a:t>
            </a:r>
            <a:r>
              <a:rPr lang="he-IL" sz="1800" dirty="0" smtClean="0">
                <a:latin typeface="Arial" pitchFamily="34" charset="0"/>
              </a:rPr>
              <a:t> על הפעילות </a:t>
            </a:r>
            <a:r>
              <a:rPr lang="he-IL" sz="1800" dirty="0" err="1" smtClean="0">
                <a:latin typeface="Arial" pitchFamily="34" charset="0"/>
              </a:rPr>
              <a:t>הפאגוציטית</a:t>
            </a:r>
            <a:r>
              <a:rPr lang="he-IL" sz="1800" dirty="0" smtClean="0">
                <a:latin typeface="Arial" pitchFamily="34" charset="0"/>
              </a:rPr>
              <a:t> של תאים לבנים, ומצא כי תמצית </a:t>
            </a:r>
            <a:r>
              <a:rPr lang="he-IL" sz="1800" dirty="0" err="1" smtClean="0">
                <a:latin typeface="Arial" pitchFamily="34" charset="0"/>
              </a:rPr>
              <a:t>אלכהולית</a:t>
            </a:r>
            <a:r>
              <a:rPr lang="he-IL" sz="1800" dirty="0" smtClean="0">
                <a:latin typeface="Arial" pitchFamily="34" charset="0"/>
              </a:rPr>
              <a:t> של שורש </a:t>
            </a:r>
            <a:r>
              <a:rPr lang="en-US" sz="1800" dirty="0" smtClean="0">
                <a:latin typeface="Arial" pitchFamily="34" charset="0"/>
              </a:rPr>
              <a:t>Echinacea</a:t>
            </a:r>
            <a:r>
              <a:rPr lang="he-IL" sz="1800" dirty="0" smtClean="0">
                <a:latin typeface="Arial" pitchFamily="34" charset="0"/>
              </a:rPr>
              <a:t> גרמה לעליה של 30% בפעילות </a:t>
            </a:r>
            <a:r>
              <a:rPr lang="he-IL" sz="1800" dirty="0" err="1" smtClean="0">
                <a:latin typeface="Arial" pitchFamily="34" charset="0"/>
              </a:rPr>
              <a:t>הפאגוציטית</a:t>
            </a:r>
            <a:r>
              <a:rPr lang="he-IL" sz="1800" dirty="0" smtClean="0">
                <a:latin typeface="Arial" pitchFamily="34" charset="0"/>
              </a:rPr>
              <a:t> בחיות מעבדה. </a:t>
            </a:r>
          </a:p>
          <a:p>
            <a:pPr algn="just">
              <a:lnSpc>
                <a:spcPct val="112000"/>
              </a:lnSpc>
              <a:spcAft>
                <a:spcPts val="600"/>
              </a:spcAft>
            </a:pPr>
            <a:r>
              <a:rPr lang="he-IL" sz="1800" dirty="0"/>
              <a:t>בבדיקת מנגנון הפעולה של צמח האכינצאה, נמצא שהוא לא מאפשר לווירוס לחדור אל תוך התא. ממצאי המחקר הראו יכולת עיכוב של </a:t>
            </a:r>
            <a:r>
              <a:rPr lang="he-IL" sz="1800" dirty="0" err="1"/>
              <a:t>וירוסי</a:t>
            </a:r>
            <a:r>
              <a:rPr lang="he-IL" sz="1800" dirty="0"/>
              <a:t> השפעת (גם בריכוזים גבוהים שלו) כבר במינון הנמוך מזה הניתן דרך הפה. בנוסף, הווירוסים השונים לא הצליחו לפתח עמידות כלפי הצמח, בניגוד לתרופות השונות שאליהם התגלתה עמידות לאחר שני סבבי ניסוי. לסיכום, המסקנה אכינצאה יעילה יותר בטיפול לשפעת מאשר תרופות קונבנציונליות ובמיוחד בטיפול בשפעת החזירים (</a:t>
            </a:r>
            <a:r>
              <a:rPr lang="en-US" sz="1800" dirty="0"/>
              <a:t>H1N1).</a:t>
            </a:r>
            <a:endParaRPr lang="he-IL" sz="1400" dirty="0" smtClean="0"/>
          </a:p>
        </p:txBody>
      </p:sp>
      <p:sp>
        <p:nvSpPr>
          <p:cNvPr id="14340" name="מציין מיקום של מספר שקופית 3"/>
          <p:cNvSpPr>
            <a:spLocks noGrp="1"/>
          </p:cNvSpPr>
          <p:nvPr>
            <p:ph type="sldNum" sz="quarter" idx="15"/>
          </p:nvPr>
        </p:nvSpPr>
        <p:spPr>
          <a:noFill/>
        </p:spPr>
        <p:txBody>
          <a:bodyPr/>
          <a:lstStyle/>
          <a:p>
            <a:fld id="{CB30E50A-4ABA-4146-8609-4AFF6176D297}" type="slidenum">
              <a:rPr lang="he-IL" smtClean="0"/>
              <a:pPr/>
              <a:t>23</a:t>
            </a:fld>
            <a:endParaRPr lang="en-US" smtClean="0"/>
          </a:p>
        </p:txBody>
      </p:sp>
      <p:pic>
        <p:nvPicPr>
          <p:cNvPr id="6" name="Picture 8"/>
          <p:cNvPicPr>
            <a:picLocks noChangeAspect="1" noChangeArrowheads="1"/>
          </p:cNvPicPr>
          <p:nvPr/>
        </p:nvPicPr>
        <p:blipFill>
          <a:blip r:embed="rId2" cstate="print"/>
          <a:srcRect/>
          <a:stretch>
            <a:fillRect/>
          </a:stretch>
        </p:blipFill>
        <p:spPr bwMode="auto">
          <a:xfrm>
            <a:off x="0" y="0"/>
            <a:ext cx="1692275" cy="1655763"/>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188640"/>
            <a:ext cx="8229600" cy="6552728"/>
          </a:xfrm>
        </p:spPr>
        <p:txBody>
          <a:bodyPr>
            <a:noAutofit/>
          </a:bodyPr>
          <a:lstStyle/>
          <a:p>
            <a:pPr lvl="0"/>
            <a:r>
              <a:rPr lang="he-IL" sz="2200" b="1" dirty="0" smtClean="0"/>
              <a:t>ממריץ מערכת חיסונית </a:t>
            </a:r>
            <a:r>
              <a:rPr lang="he-IL" sz="2200" dirty="0" smtClean="0"/>
              <a:t>– מתאים לכל מחלות החורף, דלקת ריאות/שתן, שפעת, צינון, שיעול, דלקת גרון ואוזניים. מומלץ ליטול אך ורק בזמן המחלה וכן אפשרי עד למס' שבועות במקרים קשים!</a:t>
            </a:r>
            <a:endParaRPr lang="en-US" sz="2200" dirty="0" smtClean="0"/>
          </a:p>
          <a:p>
            <a:pPr lvl="0"/>
            <a:r>
              <a:rPr lang="he-IL" sz="2200" dirty="0" smtClean="0"/>
              <a:t>נוגד זיהום ופתוגנים מכל הסוגים, ובכל הגוף (</a:t>
            </a:r>
            <a:r>
              <a:rPr lang="he-IL" sz="2200" dirty="0" err="1" smtClean="0"/>
              <a:t>מע</a:t>
            </a:r>
            <a:r>
              <a:rPr lang="he-IL" sz="2200" dirty="0" smtClean="0"/>
              <a:t>' הנשימה, השתן, עיכול ועוד).</a:t>
            </a:r>
            <a:endParaRPr lang="en-US" sz="2200" dirty="0" smtClean="0"/>
          </a:p>
          <a:p>
            <a:pPr lvl="0"/>
            <a:r>
              <a:rPr lang="he-IL" sz="2200" dirty="0" smtClean="0"/>
              <a:t>אנטי וויראלי – מטפל בהתפרצות המחלה, שפעת העופות, הפטיטיס, הרפס, </a:t>
            </a:r>
            <a:r>
              <a:rPr lang="he-IL" sz="2200" dirty="0" err="1" smtClean="0"/>
              <a:t>מונונקלאוזיס</a:t>
            </a:r>
            <a:r>
              <a:rPr lang="he-IL" sz="2200" dirty="0" smtClean="0"/>
              <a:t>.</a:t>
            </a:r>
            <a:endParaRPr lang="en-US" sz="2200" dirty="0" smtClean="0"/>
          </a:p>
          <a:p>
            <a:pPr lvl="0"/>
            <a:r>
              <a:rPr lang="he-IL" sz="2200" dirty="0" smtClean="0"/>
              <a:t>אנטי בקטריאלי – נוגד את כל סוגי החיידקים (</a:t>
            </a:r>
            <a:r>
              <a:rPr lang="he-IL" sz="2200" dirty="0" err="1" smtClean="0"/>
              <a:t>גראם</a:t>
            </a:r>
            <a:r>
              <a:rPr lang="he-IL" sz="2200" dirty="0" smtClean="0"/>
              <a:t> פלוס </a:t>
            </a:r>
            <a:r>
              <a:rPr lang="he-IL" sz="2200" dirty="0" err="1" smtClean="0"/>
              <a:t>וגראם</a:t>
            </a:r>
            <a:r>
              <a:rPr lang="he-IL" sz="2200" dirty="0" smtClean="0"/>
              <a:t> מינוס!), כולל גם חיידקים שעמידים לאנטיביוטיקה.</a:t>
            </a:r>
            <a:endParaRPr lang="en-US" sz="2200" dirty="0" smtClean="0"/>
          </a:p>
          <a:p>
            <a:pPr lvl="0"/>
            <a:r>
              <a:rPr lang="he-IL" sz="2200" dirty="0" smtClean="0"/>
              <a:t>אנטי פטרייתי – ניתן כתמיכה בפורמולות ובתוספת לצמחים לפורמולה אנטי </a:t>
            </a:r>
            <a:r>
              <a:rPr lang="he-IL" sz="2200" dirty="0" err="1" smtClean="0"/>
              <a:t>פונגלית</a:t>
            </a:r>
            <a:r>
              <a:rPr lang="he-IL" sz="2200" dirty="0" smtClean="0"/>
              <a:t>. מצוין כגרגור בחלל הפה </a:t>
            </a:r>
            <a:r>
              <a:rPr lang="he-IL" sz="2200" dirty="0" err="1" smtClean="0"/>
              <a:t>לאפטות</a:t>
            </a:r>
            <a:r>
              <a:rPr lang="he-IL" sz="2200" dirty="0" smtClean="0"/>
              <a:t>, פטרת לשון, דלקות חניכיים, הרפס וכדומה.</a:t>
            </a:r>
            <a:endParaRPr lang="en-US" sz="2200" dirty="0" smtClean="0"/>
          </a:p>
          <a:p>
            <a:pPr lvl="0"/>
            <a:r>
              <a:rPr lang="he-IL" sz="2200" dirty="0" smtClean="0"/>
              <a:t>אנטי דלקתי וזיהומי לעור – טוב לחיטוי פצעים מוגלתיים (פנימי וחיצוני) כגון אקנה, פרונקלים </a:t>
            </a:r>
            <a:r>
              <a:rPr lang="he-IL" sz="2200" dirty="0" err="1" smtClean="0"/>
              <a:t>ואבצ'סים</a:t>
            </a:r>
            <a:r>
              <a:rPr lang="he-IL" sz="2200" dirty="0" smtClean="0"/>
              <a:t>.</a:t>
            </a:r>
            <a:endParaRPr lang="en-US" sz="2200" dirty="0" smtClean="0"/>
          </a:p>
          <a:p>
            <a:pPr lvl="0"/>
            <a:r>
              <a:rPr lang="he-IL" sz="2200" dirty="0" err="1" smtClean="0"/>
              <a:t>אלטרטיבי</a:t>
            </a:r>
            <a:r>
              <a:rPr lang="he-IL" sz="2200" dirty="0" smtClean="0"/>
              <a:t> – עוזר לפעולת </a:t>
            </a:r>
            <a:r>
              <a:rPr lang="he-IL" sz="2200" dirty="0" err="1" smtClean="0"/>
              <a:t>דיטוקס</a:t>
            </a:r>
            <a:r>
              <a:rPr lang="he-IL" sz="2200" dirty="0" smtClean="0"/>
              <a:t> (ניקוי הגוף). </a:t>
            </a:r>
            <a:endParaRPr lang="en-US" sz="2200" dirty="0" smtClean="0"/>
          </a:p>
          <a:p>
            <a:pPr lvl="0"/>
            <a:r>
              <a:rPr lang="he-IL" sz="2200" dirty="0" smtClean="0"/>
              <a:t>אנטי אלרגי – ניתן לשלבו בפורמולות נוגדות אלרגיה ספציפיות.</a:t>
            </a:r>
            <a:endParaRPr lang="en-US" sz="2200" dirty="0" smtClean="0"/>
          </a:p>
          <a:p>
            <a:pPr algn="ctr"/>
            <a:r>
              <a:rPr lang="he-IL" sz="2200" dirty="0" smtClean="0"/>
              <a:t>   *ישנם 3 מיני אכינצאה (מסודרים ע"פ חוזקם) </a:t>
            </a:r>
            <a:r>
              <a:rPr lang="en-US" sz="2200" b="1" dirty="0" err="1" smtClean="0"/>
              <a:t>angustifolia</a:t>
            </a:r>
            <a:r>
              <a:rPr lang="en-US" sz="2200" b="1" dirty="0" smtClean="0"/>
              <a:t>/</a:t>
            </a:r>
            <a:r>
              <a:rPr lang="en-US" sz="2200" b="1" dirty="0" err="1" smtClean="0"/>
              <a:t>purpurea</a:t>
            </a:r>
            <a:r>
              <a:rPr lang="en-US" sz="2200" b="1" dirty="0" smtClean="0"/>
              <a:t>/</a:t>
            </a:r>
            <a:r>
              <a:rPr lang="en-US" sz="2200" b="1" dirty="0" err="1" smtClean="0"/>
              <a:t>palida</a:t>
            </a:r>
            <a:r>
              <a:rPr lang="he-IL" sz="2200" dirty="0" smtClean="0"/>
              <a:t>.</a:t>
            </a:r>
            <a:endParaRPr lang="en-US" sz="2200" dirty="0" smtClean="0"/>
          </a:p>
          <a:p>
            <a:pPr>
              <a:defRPr/>
            </a:pPr>
            <a:endParaRPr lang="he-IL" sz="2200" dirty="0"/>
          </a:p>
        </p:txBody>
      </p:sp>
      <p:sp>
        <p:nvSpPr>
          <p:cNvPr id="15363" name="מציין מיקום של מספר שקופית 3"/>
          <p:cNvSpPr>
            <a:spLocks noGrp="1"/>
          </p:cNvSpPr>
          <p:nvPr>
            <p:ph type="sldNum" sz="quarter" idx="15"/>
          </p:nvPr>
        </p:nvSpPr>
        <p:spPr>
          <a:noFill/>
        </p:spPr>
        <p:txBody>
          <a:bodyPr/>
          <a:lstStyle/>
          <a:p>
            <a:fld id="{10FC77D9-E375-473E-9C39-AF705F944F1E}" type="slidenum">
              <a:rPr lang="he-IL" smtClean="0"/>
              <a:pPr/>
              <a:t>24</a:t>
            </a:fld>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188640"/>
            <a:ext cx="8229600" cy="6336704"/>
          </a:xfrm>
        </p:spPr>
        <p:txBody>
          <a:bodyPr>
            <a:noAutofit/>
          </a:bodyPr>
          <a:lstStyle/>
          <a:p>
            <a:r>
              <a:rPr lang="he-IL" sz="2200" b="1" dirty="0" smtClean="0"/>
              <a:t>תופעות לוואי והתוויות נגד:</a:t>
            </a:r>
            <a:endParaRPr lang="en-US" sz="2200" b="1" dirty="0" smtClean="0"/>
          </a:p>
          <a:p>
            <a:r>
              <a:rPr lang="he-IL" sz="2200" dirty="0" smtClean="0"/>
              <a:t>לא להשתמש יותר ממס' שבועות בודדים רצופים</a:t>
            </a:r>
          </a:p>
          <a:p>
            <a:pPr marL="0" indent="0">
              <a:buNone/>
            </a:pPr>
            <a:r>
              <a:rPr lang="he-IL" sz="2200" dirty="0" smtClean="0"/>
              <a:t>ללא הפסקה!</a:t>
            </a:r>
            <a:endParaRPr lang="en-US" sz="2200" dirty="0" smtClean="0"/>
          </a:p>
          <a:p>
            <a:r>
              <a:rPr lang="he-IL" sz="2200" b="1" dirty="0" smtClean="0"/>
              <a:t>הריון והנקה:</a:t>
            </a:r>
            <a:r>
              <a:rPr lang="he-IL" sz="2200" dirty="0" smtClean="0"/>
              <a:t> הצמח מתאים לשימוש.</a:t>
            </a:r>
            <a:endParaRPr lang="en-US" sz="2200" dirty="0" smtClean="0"/>
          </a:p>
          <a:p>
            <a:r>
              <a:rPr lang="he-IL" sz="2200" b="1" dirty="0" smtClean="0"/>
              <a:t>טעמים ותכונות הצמח:</a:t>
            </a:r>
            <a:endParaRPr lang="en-US" sz="2200" b="1" dirty="0" smtClean="0"/>
          </a:p>
          <a:p>
            <a:pPr lvl="0"/>
            <a:r>
              <a:rPr lang="he-IL" sz="2200" dirty="0" smtClean="0"/>
              <a:t>צורב</a:t>
            </a:r>
            <a:endParaRPr lang="en-US" sz="2200" dirty="0" smtClean="0"/>
          </a:p>
          <a:p>
            <a:pPr lvl="0"/>
            <a:r>
              <a:rPr lang="he-IL" sz="2200" dirty="0" smtClean="0"/>
              <a:t>מייבש </a:t>
            </a:r>
            <a:endParaRPr lang="en-US" sz="2200" dirty="0" smtClean="0"/>
          </a:p>
          <a:p>
            <a:pPr lvl="0"/>
            <a:r>
              <a:rPr lang="he-IL" sz="2200" dirty="0" smtClean="0"/>
              <a:t>מזג קריר </a:t>
            </a:r>
            <a:endParaRPr lang="en-US" sz="2200" dirty="0" smtClean="0"/>
          </a:p>
          <a:p>
            <a:pPr>
              <a:buNone/>
            </a:pPr>
            <a:endParaRPr lang="en-US" sz="2200" dirty="0" smtClean="0"/>
          </a:p>
          <a:p>
            <a:r>
              <a:rPr lang="he-IL" sz="2200" b="1" dirty="0" smtClean="0"/>
              <a:t>חלקי הצמח בשימוש: </a:t>
            </a:r>
            <a:r>
              <a:rPr lang="he-IL" sz="2200" dirty="0" smtClean="0"/>
              <a:t>פרחים (</a:t>
            </a:r>
            <a:r>
              <a:rPr lang="en-US" sz="2200" dirty="0" err="1" smtClean="0"/>
              <a:t>purpurea</a:t>
            </a:r>
            <a:r>
              <a:rPr lang="he-IL" sz="2200" dirty="0" smtClean="0"/>
              <a:t>),שורש (</a:t>
            </a:r>
            <a:r>
              <a:rPr lang="en-US" sz="2200" dirty="0" err="1" smtClean="0"/>
              <a:t>angustifolia</a:t>
            </a:r>
            <a:r>
              <a:rPr lang="en-US" sz="2200" dirty="0" smtClean="0"/>
              <a:t>/</a:t>
            </a:r>
            <a:r>
              <a:rPr lang="en-US" sz="2200" dirty="0" err="1" smtClean="0"/>
              <a:t>palida</a:t>
            </a:r>
            <a:r>
              <a:rPr lang="he-IL" sz="2200" dirty="0" smtClean="0"/>
              <a:t>).</a:t>
            </a:r>
            <a:endParaRPr lang="en-US" sz="2200" dirty="0" smtClean="0"/>
          </a:p>
          <a:p>
            <a:r>
              <a:rPr lang="he-IL" sz="2200" b="1" dirty="0" smtClean="0"/>
              <a:t>אופני נטילה ומינונים:</a:t>
            </a:r>
            <a:endParaRPr lang="en-US" sz="2200" b="1" dirty="0" smtClean="0"/>
          </a:p>
          <a:p>
            <a:r>
              <a:rPr lang="he-IL" sz="2000" dirty="0"/>
              <a:t>תמצית נוזלית: 1:3, 45% אלכוהול, 5-10 מ"ל בוקר וערב/בשעת הצורך (במצב אקוטי עד 30-40 מ"ל ליום).</a:t>
            </a:r>
            <a:br>
              <a:rPr lang="he-IL" sz="2000" dirty="0"/>
            </a:br>
            <a:r>
              <a:rPr lang="he-IL" sz="2000" dirty="0"/>
              <a:t>תמצית יבשה: 4% חומצה </a:t>
            </a:r>
            <a:r>
              <a:rPr lang="he-IL" sz="2000" dirty="0" err="1"/>
              <a:t>צ'יקורית</a:t>
            </a:r>
            <a:r>
              <a:rPr lang="he-IL" sz="2000" dirty="0"/>
              <a:t>, 250-500 מ"ג בוקר וערב/בשעת הצורך.</a:t>
            </a:r>
            <a:br>
              <a:rPr lang="he-IL" sz="2000" dirty="0"/>
            </a:br>
            <a:r>
              <a:rPr lang="he-IL" sz="2000" dirty="0"/>
              <a:t>חליטה: כף לכוס מים, 3-6 פעמים ביום.</a:t>
            </a:r>
            <a:br>
              <a:rPr lang="he-IL" sz="2000" dirty="0"/>
            </a:br>
            <a:r>
              <a:rPr lang="he-IL" sz="2000" dirty="0"/>
              <a:t>בישול: כפית לכוס מים, 3-6 פעמים ביום.</a:t>
            </a:r>
            <a:br>
              <a:rPr lang="he-IL" sz="2000" dirty="0"/>
            </a:br>
            <a:r>
              <a:rPr lang="he-IL" sz="2000" dirty="0"/>
              <a:t>כחלק מפורמולה: 30%-25%.</a:t>
            </a:r>
            <a:endParaRPr lang="he-IL" sz="2200" dirty="0"/>
          </a:p>
        </p:txBody>
      </p:sp>
      <p:sp>
        <p:nvSpPr>
          <p:cNvPr id="16387" name="מציין מיקום של מספר שקופית 3"/>
          <p:cNvSpPr>
            <a:spLocks noGrp="1"/>
          </p:cNvSpPr>
          <p:nvPr>
            <p:ph type="sldNum" sz="quarter" idx="15"/>
          </p:nvPr>
        </p:nvSpPr>
        <p:spPr>
          <a:noFill/>
        </p:spPr>
        <p:txBody>
          <a:bodyPr/>
          <a:lstStyle/>
          <a:p>
            <a:fld id="{AAC0FD68-B6EA-42DE-AB13-226236173592}" type="slidenum">
              <a:rPr lang="he-IL" smtClean="0"/>
              <a:pPr/>
              <a:t>25</a:t>
            </a:fld>
            <a:r>
              <a:rPr lang="he-IL" dirty="0" smtClean="0"/>
              <a:t> </a:t>
            </a:r>
            <a:endParaRPr lang="en-US" dirty="0" smtClean="0"/>
          </a:p>
        </p:txBody>
      </p:sp>
      <p:pic>
        <p:nvPicPr>
          <p:cNvPr id="16388" name="Picture 2" descr="C:\Users\Levy\Pictures\לימודים\imagesCAGOAZ16.jpg"/>
          <p:cNvPicPr>
            <a:picLocks noChangeAspect="1" noChangeArrowheads="1"/>
          </p:cNvPicPr>
          <p:nvPr/>
        </p:nvPicPr>
        <p:blipFill>
          <a:blip r:embed="rId2" cstate="print"/>
          <a:srcRect/>
          <a:stretch>
            <a:fillRect/>
          </a:stretch>
        </p:blipFill>
        <p:spPr bwMode="auto">
          <a:xfrm>
            <a:off x="0" y="0"/>
            <a:ext cx="3294328" cy="2636912"/>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706437"/>
          </a:xfrm>
        </p:spPr>
        <p:txBody>
          <a:bodyPr>
            <a:normAutofit/>
          </a:bodyPr>
          <a:lstStyle/>
          <a:p>
            <a:pPr algn="ctr">
              <a:defRPr/>
            </a:pPr>
            <a:r>
              <a:rPr lang="he-IL" dirty="0" smtClean="0"/>
              <a:t>מחקרים</a:t>
            </a:r>
            <a:endParaRPr lang="he-IL" dirty="0"/>
          </a:p>
        </p:txBody>
      </p:sp>
      <p:sp>
        <p:nvSpPr>
          <p:cNvPr id="3" name="מציין מיקום תוכן 2"/>
          <p:cNvSpPr>
            <a:spLocks noGrp="1"/>
          </p:cNvSpPr>
          <p:nvPr>
            <p:ph sz="quarter" idx="1"/>
          </p:nvPr>
        </p:nvSpPr>
        <p:spPr>
          <a:xfrm>
            <a:off x="457200" y="1052512"/>
            <a:ext cx="8229600" cy="5544839"/>
          </a:xfrm>
        </p:spPr>
        <p:txBody>
          <a:bodyPr>
            <a:noAutofit/>
          </a:bodyPr>
          <a:lstStyle/>
          <a:p>
            <a:pPr>
              <a:lnSpc>
                <a:spcPct val="112000"/>
              </a:lnSpc>
              <a:spcAft>
                <a:spcPts val="600"/>
              </a:spcAft>
            </a:pPr>
            <a:r>
              <a:rPr lang="he-IL" sz="2200" dirty="0" smtClean="0">
                <a:latin typeface="Arial" pitchFamily="34" charset="0"/>
              </a:rPr>
              <a:t>מחקרים רבים נערכו על מנת לוודא האם </a:t>
            </a:r>
            <a:r>
              <a:rPr lang="en-US" sz="2200" dirty="0" smtClean="0">
                <a:latin typeface="Arial" pitchFamily="34" charset="0"/>
              </a:rPr>
              <a:t>Echinacea</a:t>
            </a:r>
            <a:r>
              <a:rPr lang="he-IL" sz="2200" dirty="0" smtClean="0">
                <a:latin typeface="Arial" pitchFamily="34" charset="0"/>
              </a:rPr>
              <a:t> הנו בטוח לשימוש. מחקר מפורט משנת 1991, אשר נערך על עכברי מעבדה, הראה שמינון יומי שווה ערך למינון לאדם מבוגר למשך ארבעה שבועות לא הראה תופעות רעלניות ותופעות לוואי. קבוצה בינלאומית, הכוללת חוקרים מגרמניה, אנגליה וארה"ב, העמידה את הצמח במבחנים על מנת לבדוק השפעות גנטיות וממאירות אפשריות. קבוצתו של </a:t>
            </a:r>
            <a:r>
              <a:rPr lang="en-US" sz="2200" dirty="0" err="1" smtClean="0">
                <a:latin typeface="Arial" pitchFamily="34" charset="0"/>
              </a:rPr>
              <a:t>Mengs</a:t>
            </a:r>
            <a:r>
              <a:rPr lang="he-IL" sz="2200" dirty="0" smtClean="0">
                <a:latin typeface="Arial" pitchFamily="34" charset="0"/>
              </a:rPr>
              <a:t>, אשר ערכה ניסויים לבדיקת פעילות קרצינוגנית, לא מצאה סימנים לפעילות כזו, ועל פי כל הנתונים אשר נאספו, קליניים </a:t>
            </a:r>
            <a:r>
              <a:rPr lang="he-IL" sz="2200" dirty="0" err="1" smtClean="0">
                <a:latin typeface="Arial" pitchFamily="34" charset="0"/>
              </a:rPr>
              <a:t>ופארמקולוגיים</a:t>
            </a:r>
            <a:r>
              <a:rPr lang="he-IL" sz="2200" dirty="0" smtClean="0">
                <a:latin typeface="Arial" pitchFamily="34" charset="0"/>
              </a:rPr>
              <a:t>, הם מציינים כי ניתן להגדיר את </a:t>
            </a:r>
            <a:r>
              <a:rPr lang="en-US" sz="2200" dirty="0" smtClean="0">
                <a:latin typeface="Arial" pitchFamily="34" charset="0"/>
              </a:rPr>
              <a:t>Echinacea</a:t>
            </a:r>
            <a:r>
              <a:rPr lang="he-IL" sz="2200" dirty="0" smtClean="0">
                <a:latin typeface="Arial" pitchFamily="34" charset="0"/>
              </a:rPr>
              <a:t> כ </a:t>
            </a:r>
            <a:r>
              <a:rPr lang="en-US" sz="2200" dirty="0" smtClean="0">
                <a:latin typeface="Arial" pitchFamily="34" charset="0"/>
              </a:rPr>
              <a:t>non-toxic</a:t>
            </a:r>
            <a:r>
              <a:rPr lang="he-IL" sz="2200" dirty="0" smtClean="0">
                <a:latin typeface="Arial" pitchFamily="34" charset="0"/>
              </a:rPr>
              <a:t> ובטוח לחלוטין לשימוש. </a:t>
            </a:r>
          </a:p>
          <a:p>
            <a:pPr>
              <a:lnSpc>
                <a:spcPct val="112000"/>
              </a:lnSpc>
              <a:spcAft>
                <a:spcPts val="600"/>
              </a:spcAft>
            </a:pPr>
            <a:r>
              <a:rPr lang="he-IL" sz="2200" dirty="0" smtClean="0"/>
              <a:t>ניסוי קליני גרמני (2001) אקראי, בסמיון כפול ומבוקר בפלסבו בדק את ההשפעה של תמצית מהחלקים העליונים של </a:t>
            </a:r>
            <a:r>
              <a:rPr lang="en-US" sz="2200" dirty="0" smtClean="0"/>
              <a:t>Echinacea </a:t>
            </a:r>
            <a:r>
              <a:rPr lang="en-US" sz="2200" dirty="0" err="1" smtClean="0"/>
              <a:t>purpurea</a:t>
            </a:r>
            <a:r>
              <a:rPr lang="en-US" sz="2200" dirty="0" smtClean="0"/>
              <a:t> </a:t>
            </a:r>
            <a:r>
              <a:rPr lang="he-IL" sz="2200" dirty="0" smtClean="0"/>
              <a:t>על 80 בני אדם בוגרים, נשים וגברים אשר הציגו סימפטומים ראשונים של </a:t>
            </a:r>
            <a:r>
              <a:rPr lang="he-IL" sz="2200" b="1" dirty="0" smtClean="0"/>
              <a:t>התקררות</a:t>
            </a:r>
            <a:r>
              <a:rPr lang="he-IL" sz="2200" dirty="0" smtClean="0"/>
              <a:t>. מספר הימים עד להחלמה מלאה היה הפרמטר העיקרי להשוואה. בקבוצת המחקר מספר הימים עד להחלמה מלאה היה 6 ימים בהשוואה ל- 9 ימים בקבוצת הביקורת.</a:t>
            </a:r>
            <a:br>
              <a:rPr lang="he-IL" sz="2200" dirty="0" smtClean="0"/>
            </a:br>
            <a:r>
              <a:rPr lang="he-IL" sz="2200" dirty="0" smtClean="0"/>
              <a:t/>
            </a:r>
            <a:br>
              <a:rPr lang="he-IL" sz="2200" dirty="0" smtClean="0"/>
            </a:br>
            <a:endParaRPr lang="he-IL" sz="2200" dirty="0" smtClean="0">
              <a:latin typeface="Arial" pitchFamily="34" charset="0"/>
            </a:endParaRPr>
          </a:p>
          <a:p>
            <a:endParaRPr lang="he-IL" sz="2200" dirty="0" smtClean="0"/>
          </a:p>
        </p:txBody>
      </p:sp>
      <p:sp>
        <p:nvSpPr>
          <p:cNvPr id="17412" name="מציין מיקום של מספר שקופית 3"/>
          <p:cNvSpPr>
            <a:spLocks noGrp="1"/>
          </p:cNvSpPr>
          <p:nvPr>
            <p:ph type="sldNum" sz="quarter" idx="15"/>
          </p:nvPr>
        </p:nvSpPr>
        <p:spPr>
          <a:noFill/>
        </p:spPr>
        <p:txBody>
          <a:bodyPr/>
          <a:lstStyle/>
          <a:p>
            <a:fld id="{9D6812EC-9F9F-4DFB-BE6B-C953EC83BFAE}" type="slidenum">
              <a:rPr lang="he-IL" smtClean="0"/>
              <a:pPr/>
              <a:t>26</a:t>
            </a:fld>
            <a:endParaRPr lang="en-US" smtClean="0"/>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82960" y="1628800"/>
            <a:ext cx="8229600" cy="777875"/>
          </a:xfrm>
        </p:spPr>
        <p:txBody>
          <a:bodyPr>
            <a:normAutofit fontScale="90000"/>
          </a:bodyPr>
          <a:lstStyle/>
          <a:p>
            <a:pPr algn="ctr"/>
            <a:r>
              <a:rPr lang="he-IL" b="1" dirty="0" smtClean="0"/>
              <a:t>שם בוטני:   </a:t>
            </a:r>
            <a:r>
              <a:rPr lang="en-US" b="1" dirty="0" err="1" smtClean="0"/>
              <a:t>Isatis</a:t>
            </a:r>
            <a:r>
              <a:rPr lang="en-US" b="1" dirty="0" smtClean="0"/>
              <a:t> </a:t>
            </a:r>
            <a:r>
              <a:rPr lang="en-US" b="1" dirty="0" err="1" smtClean="0"/>
              <a:t>tinctoria</a:t>
            </a:r>
            <a:r>
              <a:rPr lang="en-US" dirty="0" smtClean="0"/>
              <a:t/>
            </a:r>
            <a:br>
              <a:rPr lang="en-US" dirty="0" smtClean="0"/>
            </a:br>
            <a:r>
              <a:rPr lang="he-IL" b="1" dirty="0" smtClean="0"/>
              <a:t>שם לועזי: </a:t>
            </a:r>
            <a:r>
              <a:rPr lang="en-US" b="1" dirty="0" smtClean="0"/>
              <a:t>Ban </a:t>
            </a:r>
            <a:r>
              <a:rPr lang="en-US" b="1" dirty="0" err="1" smtClean="0"/>
              <a:t>lan</a:t>
            </a:r>
            <a:r>
              <a:rPr lang="en-US" b="1" dirty="0" smtClean="0"/>
              <a:t> </a:t>
            </a:r>
            <a:r>
              <a:rPr lang="en-US" b="1" dirty="0" err="1" smtClean="0"/>
              <a:t>gan</a:t>
            </a:r>
            <a:r>
              <a:rPr lang="en-US" dirty="0" smtClean="0"/>
              <a:t/>
            </a:r>
            <a:br>
              <a:rPr lang="en-US" dirty="0" smtClean="0"/>
            </a:br>
            <a:r>
              <a:rPr lang="he-IL" b="1" dirty="0" smtClean="0"/>
              <a:t>שם עממי : </a:t>
            </a:r>
            <a:r>
              <a:rPr lang="he-IL" b="1" dirty="0" err="1" smtClean="0"/>
              <a:t>איסטיס</a:t>
            </a:r>
            <a:r>
              <a:rPr lang="en-US" b="1" dirty="0" smtClean="0"/>
              <a:t>/</a:t>
            </a:r>
            <a:r>
              <a:rPr lang="he-IL" b="1" dirty="0" smtClean="0"/>
              <a:t>אינדיגו</a:t>
            </a:r>
            <a:r>
              <a:rPr lang="en-US" dirty="0" smtClean="0"/>
              <a:t/>
            </a:r>
            <a:br>
              <a:rPr lang="en-US" dirty="0" smtClean="0"/>
            </a:br>
            <a:r>
              <a:rPr lang="he-IL" b="1" dirty="0" smtClean="0"/>
              <a:t>משפחה: מצליבים</a:t>
            </a:r>
            <a:r>
              <a:rPr lang="en-US" dirty="0" smtClean="0"/>
              <a:t/>
            </a:r>
            <a:br>
              <a:rPr lang="en-US" dirty="0" smtClean="0"/>
            </a:br>
            <a:endParaRPr lang="he-IL" dirty="0"/>
          </a:p>
        </p:txBody>
      </p:sp>
      <p:sp>
        <p:nvSpPr>
          <p:cNvPr id="3" name="מציין מיקום תוכן 2"/>
          <p:cNvSpPr>
            <a:spLocks noGrp="1"/>
          </p:cNvSpPr>
          <p:nvPr>
            <p:ph sz="quarter" idx="1"/>
          </p:nvPr>
        </p:nvSpPr>
        <p:spPr>
          <a:xfrm>
            <a:off x="457200" y="2244799"/>
            <a:ext cx="8229600" cy="5000625"/>
          </a:xfrm>
        </p:spPr>
        <p:txBody>
          <a:bodyPr/>
          <a:lstStyle/>
          <a:p>
            <a:pPr>
              <a:defRPr/>
            </a:pPr>
            <a:r>
              <a:rPr lang="he-IL" sz="2400" dirty="0" smtClean="0"/>
              <a:t>הצמח שייך למשפחת המצליבים. בית גידולו הטבעי בהרי </a:t>
            </a:r>
            <a:r>
              <a:rPr lang="he-IL" sz="2400" dirty="0" err="1" smtClean="0"/>
              <a:t>הקווקז</a:t>
            </a:r>
            <a:r>
              <a:rPr lang="he-IL" sz="2400" dirty="0" smtClean="0"/>
              <a:t>, מערב ומרכז אסיה, סין ועד מזרח סיביר. </a:t>
            </a:r>
            <a:r>
              <a:rPr lang="he-IL" dirty="0" smtClean="0"/>
              <a:t>כיום </a:t>
            </a:r>
            <a:r>
              <a:rPr lang="he-IL" sz="2400" dirty="0" smtClean="0"/>
              <a:t>ניתן למצוא אותו גם בדרום ובמרכז אירופה. שמו העממי של הצמח מעיד על שימושו כמקור להפקת צבע (אינדיגו), ואמנם, עד המאה ה-16 שימש </a:t>
            </a:r>
            <a:r>
              <a:rPr lang="he-IL" sz="2400" dirty="0" err="1" smtClean="0"/>
              <a:t>האיסטיס</a:t>
            </a:r>
            <a:r>
              <a:rPr lang="he-IL" sz="2400" dirty="0" smtClean="0"/>
              <a:t> כמקור בלעדי להפקת צבע כחול. </a:t>
            </a:r>
          </a:p>
          <a:p>
            <a:pPr>
              <a:defRPr/>
            </a:pPr>
            <a:r>
              <a:rPr lang="he-IL" sz="2400" dirty="0" smtClean="0"/>
              <a:t>הצמח היה נפוץ בשימוש ברפואה הסינית המסורתית וברפואה </a:t>
            </a:r>
            <a:r>
              <a:rPr lang="he-IL" sz="2400" dirty="0" err="1" smtClean="0"/>
              <a:t>האיורוודית</a:t>
            </a:r>
            <a:r>
              <a:rPr lang="he-IL" sz="2400" dirty="0" smtClean="0"/>
              <a:t> במשך אלפי שנים. נהוג היה להשתמש בשילוב של העלים עם השורש ובתוספת צמחים נוספים לטיפול בהצטננות, בדלקות ובכאבי גרון, בתחלואי מערכת הנשימה העליונה, בזיהומים במערכת העיכול, במחלות חום וכן לטיפול בגידולים ממאירים. הכנה אבקתית מהצמח הידועה בשם </a:t>
            </a:r>
            <a:r>
              <a:rPr lang="en-US" sz="2400" dirty="0" smtClean="0"/>
              <a:t>Qing Dai </a:t>
            </a:r>
            <a:r>
              <a:rPr lang="he-IL" sz="2400" dirty="0" smtClean="0"/>
              <a:t> משמשת ברפואה הסינית למריחה מקומית על פצעים בפה ובגרון ובשימוש פנימי לטיפול בחום גבוה, שיעול ודימומים. </a:t>
            </a:r>
          </a:p>
          <a:p>
            <a:pPr>
              <a:defRPr/>
            </a:pPr>
            <a:endParaRPr lang="he-IL" sz="2400" dirty="0"/>
          </a:p>
        </p:txBody>
      </p:sp>
      <p:sp>
        <p:nvSpPr>
          <p:cNvPr id="18436" name="מציין מיקום של מספר שקופית 3"/>
          <p:cNvSpPr>
            <a:spLocks noGrp="1"/>
          </p:cNvSpPr>
          <p:nvPr>
            <p:ph type="sldNum" sz="quarter" idx="15"/>
          </p:nvPr>
        </p:nvSpPr>
        <p:spPr>
          <a:noFill/>
        </p:spPr>
        <p:txBody>
          <a:bodyPr/>
          <a:lstStyle/>
          <a:p>
            <a:fld id="{DB22210E-E35A-428E-8D35-6D22D265484B}" type="slidenum">
              <a:rPr lang="he-IL" smtClean="0"/>
              <a:pPr/>
              <a:t>27</a:t>
            </a:fld>
            <a:endParaRPr lang="en-US" smtClean="0"/>
          </a:p>
        </p:txBody>
      </p:sp>
      <p:pic>
        <p:nvPicPr>
          <p:cNvPr id="2050" name="Picture 2" descr="Isatis_tinctor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7" y="0"/>
            <a:ext cx="2359260" cy="17728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875853"/>
            <a:ext cx="8229600" cy="4065315"/>
          </a:xfrm>
        </p:spPr>
        <p:txBody>
          <a:bodyPr>
            <a:noAutofit/>
          </a:bodyPr>
          <a:lstStyle/>
          <a:p>
            <a:r>
              <a:rPr lang="he-IL" b="1" dirty="0" smtClean="0"/>
              <a:t>פעילות הצמח:</a:t>
            </a:r>
            <a:endParaRPr lang="en-US" b="1" dirty="0" smtClean="0"/>
          </a:p>
          <a:p>
            <a:pPr lvl="0"/>
            <a:r>
              <a:rPr lang="he-IL" dirty="0" smtClean="0"/>
              <a:t>ממריץ מערכת חיסונית – מתאים לכל מחלות החורף, עם מיקוד לפלג גוף עליון. דלקת ריאות, שפעת, צינון, שיעול, דלקת גרון ואוזניים (מס' 1 !!!). מומלץ ליטול אך ורק בזמן המחלה וכן אפשרי עד למס' שבועות במקרים קשים! </a:t>
            </a:r>
            <a:endParaRPr lang="en-US" dirty="0" smtClean="0"/>
          </a:p>
          <a:p>
            <a:pPr lvl="0"/>
            <a:r>
              <a:rPr lang="he-IL" dirty="0" smtClean="0"/>
              <a:t>אנטי </a:t>
            </a:r>
            <a:r>
              <a:rPr lang="he-IL" dirty="0" err="1" smtClean="0"/>
              <a:t>ספטי</a:t>
            </a:r>
            <a:r>
              <a:rPr lang="he-IL" dirty="0" smtClean="0"/>
              <a:t> (נוגד זיהום), אנטי וויראלי, אנטי בקטריאלי – (כולל גם חיידקים שעמידים לאנטיביוטיקה).</a:t>
            </a:r>
            <a:endParaRPr lang="en-US" dirty="0" smtClean="0"/>
          </a:p>
          <a:p>
            <a:pPr lvl="0"/>
            <a:r>
              <a:rPr lang="he-IL" dirty="0" smtClean="0"/>
              <a:t>נוגד חום גבוה.</a:t>
            </a:r>
          </a:p>
          <a:p>
            <a:pPr lvl="0"/>
            <a:endParaRPr lang="he-IL" dirty="0" smtClean="0"/>
          </a:p>
          <a:p>
            <a:pPr lvl="0">
              <a:buNone/>
            </a:pPr>
            <a:r>
              <a:rPr lang="he-IL" dirty="0" smtClean="0"/>
              <a:t>*  </a:t>
            </a:r>
            <a:r>
              <a:rPr lang="he-IL" dirty="0" err="1" smtClean="0"/>
              <a:t>איסטיס</a:t>
            </a:r>
            <a:r>
              <a:rPr lang="he-IL" dirty="0" smtClean="0"/>
              <a:t> דומה מאוד בפעילותו לאכינצאה. כאשר ישנו פתוגן/זיהום בפלג הגוף העליון (ריאות ומעלה), נעדיף להשתמש </a:t>
            </a:r>
            <a:r>
              <a:rPr lang="he-IL" dirty="0" err="1" smtClean="0"/>
              <a:t>באיסטיס</a:t>
            </a:r>
            <a:r>
              <a:rPr lang="he-IL" dirty="0" smtClean="0"/>
              <a:t> ע"פ האכינצאה.</a:t>
            </a:r>
            <a:endParaRPr lang="en-US" dirty="0" smtClean="0"/>
          </a:p>
          <a:p>
            <a:pPr>
              <a:defRPr/>
            </a:pPr>
            <a:endParaRPr lang="he-IL" dirty="0"/>
          </a:p>
        </p:txBody>
      </p:sp>
      <p:sp>
        <p:nvSpPr>
          <p:cNvPr id="19459" name="מציין מיקום של מספר שקופית 3"/>
          <p:cNvSpPr>
            <a:spLocks noGrp="1"/>
          </p:cNvSpPr>
          <p:nvPr>
            <p:ph type="sldNum" sz="quarter" idx="15"/>
          </p:nvPr>
        </p:nvSpPr>
        <p:spPr>
          <a:noFill/>
        </p:spPr>
        <p:txBody>
          <a:bodyPr/>
          <a:lstStyle/>
          <a:p>
            <a:fld id="{E5BB867E-3223-4D03-AD62-73AF5F4C9C4F}" type="slidenum">
              <a:rPr lang="he-IL" smtClean="0"/>
              <a:pPr/>
              <a:t>28</a:t>
            </a:fld>
            <a:endParaRPr lang="en-US" smtClean="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333375"/>
            <a:ext cx="8229600" cy="5792788"/>
          </a:xfrm>
        </p:spPr>
        <p:txBody>
          <a:bodyPr>
            <a:noAutofit/>
          </a:bodyPr>
          <a:lstStyle/>
          <a:p>
            <a:pPr>
              <a:defRPr/>
            </a:pPr>
            <a:r>
              <a:rPr lang="he-IL" b="1" dirty="0" smtClean="0"/>
              <a:t>איכויות</a:t>
            </a:r>
            <a:r>
              <a:rPr lang="he-IL" dirty="0" smtClean="0"/>
              <a:t/>
            </a:r>
            <a:br>
              <a:rPr lang="he-IL" dirty="0" smtClean="0"/>
            </a:br>
            <a:r>
              <a:rPr lang="he-IL" dirty="0" smtClean="0"/>
              <a:t>מר, קר.</a:t>
            </a:r>
            <a:br>
              <a:rPr lang="he-IL" dirty="0" smtClean="0"/>
            </a:br>
            <a:r>
              <a:rPr lang="he-IL" b="1" dirty="0" smtClean="0"/>
              <a:t>מסורתית</a:t>
            </a:r>
            <a:r>
              <a:rPr lang="he-IL" dirty="0" smtClean="0"/>
              <a:t/>
            </a:r>
            <a:br>
              <a:rPr lang="he-IL" dirty="0" smtClean="0"/>
            </a:br>
            <a:r>
              <a:rPr lang="he-IL" dirty="0" smtClean="0"/>
              <a:t>מסלק חום, אש ורעילות. מצנן את הדם:</a:t>
            </a:r>
            <a:br>
              <a:rPr lang="he-IL" dirty="0" smtClean="0"/>
            </a:br>
            <a:r>
              <a:rPr lang="he-IL" dirty="0" smtClean="0"/>
              <a:t>- חום ורעילות: חום גבוה, דלקות גרון ושקדים, זיהומים חיידקיים ונגיפיים.</a:t>
            </a:r>
            <a:br>
              <a:rPr lang="he-IL" dirty="0" smtClean="0"/>
            </a:br>
            <a:r>
              <a:rPr lang="he-IL" b="1" dirty="0" smtClean="0"/>
              <a:t>*הערה: </a:t>
            </a:r>
            <a:r>
              <a:rPr lang="he-IL" dirty="0" smtClean="0"/>
              <a:t>ברפואה הסינית המסורתית קיימת אזהרה מפני השימוש בשורש הצמח בקרב "טיפוסים חלשים".</a:t>
            </a:r>
          </a:p>
          <a:p>
            <a:pPr>
              <a:buFont typeface="Wingdings" pitchFamily="2" charset="2"/>
              <a:buNone/>
              <a:defRPr/>
            </a:pPr>
            <a:endParaRPr lang="he-IL" dirty="0" smtClean="0"/>
          </a:p>
          <a:p>
            <a:pPr>
              <a:defRPr/>
            </a:pPr>
            <a:r>
              <a:rPr lang="he-IL" dirty="0" smtClean="0"/>
              <a:t>הריון והנקה: ניתן להשתמש בצמח.</a:t>
            </a:r>
          </a:p>
          <a:p>
            <a:pPr>
              <a:defRPr/>
            </a:pPr>
            <a:r>
              <a:rPr lang="he-IL" dirty="0" smtClean="0"/>
              <a:t>חלקים בשימוש: שורש (ניתן גם בעלים אך להם פעילות חלשה יותר).</a:t>
            </a:r>
          </a:p>
          <a:p>
            <a:pPr>
              <a:defRPr/>
            </a:pPr>
            <a:r>
              <a:rPr lang="he-IL" dirty="0" smtClean="0"/>
              <a:t>אופני שימוש ומינונים:</a:t>
            </a:r>
          </a:p>
          <a:p>
            <a:pPr>
              <a:buFont typeface="Wingdings" pitchFamily="2" charset="2"/>
              <a:buNone/>
              <a:defRPr/>
            </a:pPr>
            <a:r>
              <a:rPr lang="he-IL" dirty="0" smtClean="0"/>
              <a:t> </a:t>
            </a:r>
            <a:r>
              <a:rPr lang="he-IL" dirty="0"/>
              <a:t>תמצית נוזלית: 1:3, 45% אלכוהול, 5 מ"ל בוקר וערב/ע"פ הצורך.</a:t>
            </a:r>
            <a:br>
              <a:rPr lang="he-IL" dirty="0"/>
            </a:br>
            <a:r>
              <a:rPr lang="he-IL" dirty="0"/>
              <a:t>תמצית יבשה: 5:1 250-500 מ"ג בוקר וערב.</a:t>
            </a:r>
            <a:br>
              <a:rPr lang="he-IL" dirty="0"/>
            </a:br>
            <a:r>
              <a:rPr lang="he-IL" dirty="0"/>
              <a:t>בישול: 15-30 גרם לחצי ליטר מים.</a:t>
            </a:r>
            <a:br>
              <a:rPr lang="he-IL" dirty="0"/>
            </a:br>
            <a:r>
              <a:rPr lang="he-IL" dirty="0"/>
              <a:t>כחלק מפורמולה: 30%-25%.</a:t>
            </a:r>
            <a:r>
              <a:rPr lang="he-IL" dirty="0" smtClean="0"/>
              <a:t/>
            </a:r>
            <a:br>
              <a:rPr lang="he-IL" dirty="0" smtClean="0"/>
            </a:br>
            <a:r>
              <a:rPr lang="he-IL" dirty="0" smtClean="0"/>
              <a:t/>
            </a:r>
            <a:br>
              <a:rPr lang="he-IL" dirty="0" smtClean="0"/>
            </a:br>
            <a:r>
              <a:rPr lang="he-IL" dirty="0" smtClean="0"/>
              <a:t> </a:t>
            </a:r>
            <a:br>
              <a:rPr lang="he-IL" dirty="0" smtClean="0"/>
            </a:br>
            <a:r>
              <a:rPr lang="he-IL" dirty="0" smtClean="0"/>
              <a:t/>
            </a:r>
            <a:br>
              <a:rPr lang="he-IL" dirty="0" smtClean="0"/>
            </a:br>
            <a:endParaRPr lang="he-IL" dirty="0" smtClean="0"/>
          </a:p>
          <a:p>
            <a:pPr>
              <a:defRPr/>
            </a:pPr>
            <a:endParaRPr lang="he-IL" dirty="0"/>
          </a:p>
        </p:txBody>
      </p:sp>
      <p:sp>
        <p:nvSpPr>
          <p:cNvPr id="20483" name="מציין מיקום של מספר שקופית 3"/>
          <p:cNvSpPr>
            <a:spLocks noGrp="1"/>
          </p:cNvSpPr>
          <p:nvPr>
            <p:ph type="sldNum" sz="quarter" idx="15"/>
          </p:nvPr>
        </p:nvSpPr>
        <p:spPr>
          <a:noFill/>
        </p:spPr>
        <p:txBody>
          <a:bodyPr/>
          <a:lstStyle/>
          <a:p>
            <a:fld id="{6CE5AE42-402B-4E7E-AA24-817F0EBAB54A}" type="slidenum">
              <a:rPr lang="he-IL" smtClean="0"/>
              <a:pPr/>
              <a:t>29</a:t>
            </a:fld>
            <a:endParaRPr lang="en-US" smtClean="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706437"/>
          </a:xfrm>
        </p:spPr>
        <p:txBody>
          <a:bodyPr>
            <a:normAutofit/>
          </a:bodyPr>
          <a:lstStyle/>
          <a:p>
            <a:pPr algn="ctr">
              <a:defRPr/>
            </a:pPr>
            <a:r>
              <a:rPr lang="he-IL" dirty="0" smtClean="0"/>
              <a:t>מחקרים</a:t>
            </a:r>
            <a:endParaRPr lang="he-IL" dirty="0"/>
          </a:p>
        </p:txBody>
      </p:sp>
      <p:sp>
        <p:nvSpPr>
          <p:cNvPr id="3" name="מציין מיקום תוכן 2"/>
          <p:cNvSpPr>
            <a:spLocks noGrp="1"/>
          </p:cNvSpPr>
          <p:nvPr>
            <p:ph sz="quarter" idx="1"/>
          </p:nvPr>
        </p:nvSpPr>
        <p:spPr>
          <a:xfrm>
            <a:off x="501209" y="1340767"/>
            <a:ext cx="8229600" cy="5145088"/>
          </a:xfrm>
        </p:spPr>
        <p:txBody>
          <a:bodyPr>
            <a:normAutofit fontScale="92500"/>
          </a:bodyPr>
          <a:lstStyle/>
          <a:p>
            <a:pPr>
              <a:defRPr/>
            </a:pPr>
            <a:r>
              <a:rPr lang="he-IL" sz="2400" dirty="0" smtClean="0"/>
              <a:t>מחקרים קליניים שנערכו בסין ומחקרים מעבדתיים </a:t>
            </a:r>
            <a:r>
              <a:rPr lang="en-US" sz="2400" dirty="0" smtClean="0"/>
              <a:t>In vitro </a:t>
            </a:r>
            <a:r>
              <a:rPr lang="he-IL" sz="2400" dirty="0" smtClean="0"/>
              <a:t>מעידים כי לשורש (כמו גם לעלי הצמח ולצמח כולו) </a:t>
            </a:r>
            <a:r>
              <a:rPr lang="he-IL" sz="2400" b="1" dirty="0" smtClean="0"/>
              <a:t>תכונות אנטי בקטריאליות, אנטי ויראליות ומעוררות חיסוניות</a:t>
            </a:r>
            <a:r>
              <a:rPr lang="he-IL" sz="2400" dirty="0" smtClean="0"/>
              <a:t>. המחקרים מאשרים כי הפעילות האנטי בקטריאלית של מיצוי השורש הינה יותר רחבת טווח מאשר זו של עלי הצמח.</a:t>
            </a:r>
            <a:r>
              <a:rPr lang="he-IL" sz="2400" baseline="-25000" dirty="0" smtClean="0"/>
              <a:t>1,2,3</a:t>
            </a:r>
          </a:p>
          <a:p>
            <a:pPr algn="l">
              <a:defRPr/>
            </a:pPr>
            <a:r>
              <a:rPr lang="en-US" sz="2400" dirty="0" err="1" smtClean="0"/>
              <a:t>Refrences</a:t>
            </a:r>
            <a:endParaRPr lang="en-US" sz="2400" dirty="0" smtClean="0"/>
          </a:p>
          <a:p>
            <a:pPr algn="l">
              <a:defRPr/>
            </a:pPr>
            <a:r>
              <a:rPr lang="en-US" sz="2400" dirty="0" smtClean="0"/>
              <a:t>1. </a:t>
            </a:r>
            <a:r>
              <a:rPr lang="en-US" sz="2400" dirty="0" err="1" smtClean="0"/>
              <a:t>Bensky</a:t>
            </a:r>
            <a:r>
              <a:rPr lang="en-US" sz="2400" dirty="0" smtClean="0"/>
              <a:t> D, Gamble A. Chinese Herbal Medicine: </a:t>
            </a:r>
            <a:r>
              <a:rPr lang="en-US" sz="2400" dirty="0" err="1" smtClean="0"/>
              <a:t>Materia</a:t>
            </a:r>
            <a:r>
              <a:rPr lang="en-US" sz="2400" dirty="0" smtClean="0"/>
              <a:t> </a:t>
            </a:r>
            <a:r>
              <a:rPr lang="en-US" sz="2400" dirty="0" err="1" smtClean="0"/>
              <a:t>Medica</a:t>
            </a:r>
            <a:r>
              <a:rPr lang="en-US" sz="2400" dirty="0" smtClean="0"/>
              <a:t>. Revised Ed. Seattle: Eastland Press; 1993.</a:t>
            </a:r>
            <a:br>
              <a:rPr lang="en-US" sz="2400" dirty="0" smtClean="0"/>
            </a:br>
            <a:r>
              <a:rPr lang="en-US" sz="2400" dirty="0" smtClean="0"/>
              <a:t>2. Wang T, et al. Evaluation on </a:t>
            </a:r>
            <a:r>
              <a:rPr lang="en-US" sz="2400" dirty="0" err="1" smtClean="0"/>
              <a:t>antiendotoxic</a:t>
            </a:r>
            <a:r>
              <a:rPr lang="en-US" sz="2400" dirty="0" smtClean="0"/>
              <a:t> action and antiviral action in vitro of </a:t>
            </a:r>
            <a:r>
              <a:rPr lang="en-US" sz="2400" dirty="0" err="1" smtClean="0"/>
              <a:t>tetraploid</a:t>
            </a:r>
            <a:r>
              <a:rPr lang="en-US" sz="2400" dirty="0" smtClean="0"/>
              <a:t> </a:t>
            </a:r>
            <a:r>
              <a:rPr lang="en-US" sz="2400" dirty="0" err="1" smtClean="0"/>
              <a:t>Isatis</a:t>
            </a:r>
            <a:r>
              <a:rPr lang="en-US" sz="2400" dirty="0" smtClean="0"/>
              <a:t> </a:t>
            </a:r>
            <a:r>
              <a:rPr lang="en-US" sz="2400" dirty="0" err="1" smtClean="0"/>
              <a:t>indigotica</a:t>
            </a:r>
            <a:r>
              <a:rPr lang="en-US" sz="2400" dirty="0" smtClean="0"/>
              <a:t>. </a:t>
            </a:r>
            <a:r>
              <a:rPr lang="en-US" sz="2400" dirty="0" err="1" smtClean="0"/>
              <a:t>Zhongguo</a:t>
            </a:r>
            <a:r>
              <a:rPr lang="en-US" sz="2400" dirty="0" smtClean="0"/>
              <a:t> </a:t>
            </a:r>
            <a:r>
              <a:rPr lang="en-US" sz="2400" dirty="0" err="1" smtClean="0"/>
              <a:t>Zhong</a:t>
            </a:r>
            <a:r>
              <a:rPr lang="en-US" sz="2400" dirty="0" smtClean="0"/>
              <a:t> Yao </a:t>
            </a:r>
            <a:r>
              <a:rPr lang="en-US" sz="2400" dirty="0" err="1" smtClean="0"/>
              <a:t>Za</a:t>
            </a:r>
            <a:r>
              <a:rPr lang="en-US" sz="2400" dirty="0" smtClean="0"/>
              <a:t> </a:t>
            </a:r>
            <a:r>
              <a:rPr lang="en-US" sz="2400" dirty="0" err="1" smtClean="0"/>
              <a:t>Zhi</a:t>
            </a:r>
            <a:r>
              <a:rPr lang="en-US" sz="2400" dirty="0" smtClean="0"/>
              <a:t> 2000;25:327-9.</a:t>
            </a:r>
            <a:br>
              <a:rPr lang="en-US" sz="2400" dirty="0" smtClean="0"/>
            </a:br>
            <a:r>
              <a:rPr lang="en-US" sz="2400" dirty="0" smtClean="0"/>
              <a:t>3. </a:t>
            </a:r>
            <a:r>
              <a:rPr lang="en-US" sz="2400" dirty="0" err="1" smtClean="0"/>
              <a:t>Hoessel</a:t>
            </a:r>
            <a:r>
              <a:rPr lang="en-US" sz="2400" dirty="0" smtClean="0"/>
              <a:t> R, et al. </a:t>
            </a:r>
            <a:r>
              <a:rPr lang="en-US" sz="2400" dirty="0" err="1" smtClean="0"/>
              <a:t>Indirubin</a:t>
            </a:r>
            <a:r>
              <a:rPr lang="en-US" sz="2400" dirty="0" smtClean="0"/>
              <a:t>, the active constituent of a Chinese </a:t>
            </a:r>
            <a:r>
              <a:rPr lang="en-US" sz="2400" dirty="0" err="1" smtClean="0"/>
              <a:t>antileukaemia</a:t>
            </a:r>
            <a:r>
              <a:rPr lang="en-US" sz="2400" dirty="0" smtClean="0"/>
              <a:t> medicine, inhibits </a:t>
            </a:r>
            <a:r>
              <a:rPr lang="en-US" sz="2400" dirty="0" err="1" smtClean="0"/>
              <a:t>cyclin</a:t>
            </a:r>
            <a:r>
              <a:rPr lang="en-US" sz="2400" dirty="0" smtClean="0"/>
              <a:t>-dependent </a:t>
            </a:r>
            <a:r>
              <a:rPr lang="en-US" sz="2400" dirty="0" err="1" smtClean="0"/>
              <a:t>kinases</a:t>
            </a:r>
            <a:r>
              <a:rPr lang="en-US" sz="2400" dirty="0" smtClean="0"/>
              <a:t>. Nat Cell </a:t>
            </a:r>
            <a:r>
              <a:rPr lang="en-US" sz="2400" dirty="0" err="1" smtClean="0"/>
              <a:t>Biol</a:t>
            </a:r>
            <a:r>
              <a:rPr lang="en-US" sz="2400" dirty="0" smtClean="0"/>
              <a:t> 1999;1:60-7. </a:t>
            </a:r>
            <a:br>
              <a:rPr lang="en-US" sz="2400" dirty="0" smtClean="0"/>
            </a:br>
            <a:endParaRPr lang="he-IL" sz="2400" dirty="0" smtClean="0"/>
          </a:p>
          <a:p>
            <a:pPr>
              <a:defRPr/>
            </a:pPr>
            <a:endParaRPr lang="he-IL" sz="2400" dirty="0"/>
          </a:p>
        </p:txBody>
      </p:sp>
      <p:sp>
        <p:nvSpPr>
          <p:cNvPr id="21508" name="מציין מיקום של מספר שקופית 3"/>
          <p:cNvSpPr>
            <a:spLocks noGrp="1"/>
          </p:cNvSpPr>
          <p:nvPr>
            <p:ph type="sldNum" sz="quarter" idx="15"/>
          </p:nvPr>
        </p:nvSpPr>
        <p:spPr>
          <a:noFill/>
        </p:spPr>
        <p:txBody>
          <a:bodyPr/>
          <a:lstStyle/>
          <a:p>
            <a:fld id="{CDFFA533-BDFC-4212-9641-7BB82ADD3B34}" type="slidenum">
              <a:rPr lang="he-IL" smtClean="0"/>
              <a:pPr/>
              <a:t>30</a:t>
            </a:fld>
            <a:endParaRPr lang="en-US" smtClean="0"/>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36104" y="1772816"/>
            <a:ext cx="8229600" cy="777875"/>
          </a:xfrm>
        </p:spPr>
        <p:txBody>
          <a:bodyPr>
            <a:normAutofit fontScale="90000"/>
          </a:bodyPr>
          <a:lstStyle/>
          <a:p>
            <a:pPr algn="ctr"/>
            <a:r>
              <a:rPr lang="he-IL" sz="3200" b="1" dirty="0" smtClean="0"/>
              <a:t>שם בוטני:   </a:t>
            </a:r>
            <a:r>
              <a:rPr lang="en-US" sz="3200" b="1" dirty="0" err="1" smtClean="0"/>
              <a:t>Tabebuia</a:t>
            </a:r>
            <a:r>
              <a:rPr lang="en-US" sz="3200" b="1" dirty="0" smtClean="0"/>
              <a:t> </a:t>
            </a:r>
            <a:r>
              <a:rPr lang="en-US" sz="3200" b="1" dirty="0" err="1" smtClean="0"/>
              <a:t>impetiginosa</a:t>
            </a:r>
            <a:r>
              <a:rPr lang="en-US" sz="3200" dirty="0" smtClean="0"/>
              <a:t/>
            </a:r>
            <a:br>
              <a:rPr lang="en-US" sz="3200" dirty="0" smtClean="0"/>
            </a:br>
            <a:r>
              <a:rPr lang="he-IL" sz="3200" b="1" dirty="0" smtClean="0"/>
              <a:t>שם לועזי: </a:t>
            </a:r>
            <a:r>
              <a:rPr lang="en-US" sz="3200" b="1" dirty="0" err="1" smtClean="0"/>
              <a:t>Lapacho</a:t>
            </a:r>
            <a:r>
              <a:rPr lang="en-US" sz="3200" dirty="0" smtClean="0"/>
              <a:t/>
            </a:r>
            <a:br>
              <a:rPr lang="en-US" sz="3200" dirty="0" smtClean="0"/>
            </a:br>
            <a:r>
              <a:rPr lang="he-IL" sz="3200" b="1" dirty="0" smtClean="0"/>
              <a:t>שם עממי : </a:t>
            </a:r>
            <a:r>
              <a:rPr lang="en-US" sz="3200" b="1" dirty="0" smtClean="0"/>
              <a:t>Pau </a:t>
            </a:r>
            <a:r>
              <a:rPr lang="en-US" sz="3200" b="1" dirty="0" err="1" smtClean="0"/>
              <a:t>darco</a:t>
            </a:r>
            <a:r>
              <a:rPr lang="en-US" sz="3200" dirty="0" smtClean="0"/>
              <a:t/>
            </a:r>
            <a:br>
              <a:rPr lang="en-US" sz="3200" dirty="0" smtClean="0"/>
            </a:br>
            <a:r>
              <a:rPr lang="he-IL" sz="3200" b="1" dirty="0" smtClean="0"/>
              <a:t>משפחה: </a:t>
            </a:r>
            <a:r>
              <a:rPr lang="he-IL" sz="3200" b="1" dirty="0" err="1" smtClean="0"/>
              <a:t>ביגנוניים</a:t>
            </a:r>
            <a:r>
              <a:rPr lang="en-US" sz="3200" dirty="0" smtClean="0"/>
              <a:t/>
            </a:r>
            <a:br>
              <a:rPr lang="en-US" sz="3200" dirty="0" smtClean="0"/>
            </a:br>
            <a:endParaRPr lang="he-IL" sz="3200" dirty="0"/>
          </a:p>
        </p:txBody>
      </p:sp>
      <p:sp>
        <p:nvSpPr>
          <p:cNvPr id="3" name="מציין מיקום תוכן 2"/>
          <p:cNvSpPr>
            <a:spLocks noGrp="1"/>
          </p:cNvSpPr>
          <p:nvPr>
            <p:ph sz="quarter" idx="1"/>
          </p:nvPr>
        </p:nvSpPr>
        <p:spPr>
          <a:xfrm>
            <a:off x="457200" y="2028328"/>
            <a:ext cx="8229600" cy="5145088"/>
          </a:xfrm>
        </p:spPr>
        <p:txBody>
          <a:bodyPr>
            <a:normAutofit fontScale="92500"/>
          </a:bodyPr>
          <a:lstStyle/>
          <a:p>
            <a:pPr>
              <a:defRPr/>
            </a:pPr>
            <a:r>
              <a:rPr lang="he-IL" sz="2800" dirty="0" smtClean="0"/>
              <a:t>זהו עץ בעל פריחה סגולה הנפוץ ביערות הגשם. משקה המופק מהצמח שימש משך מאות שנים ברפואה העממית של שבטים שונים בדרום אמריקה לטיפול במגוון מחלות, ביניהן סוגים שונים של סרטן. </a:t>
            </a:r>
          </a:p>
          <a:p>
            <a:pPr>
              <a:defRPr/>
            </a:pPr>
            <a:r>
              <a:rPr lang="he-IL" sz="2800" dirty="0" smtClean="0"/>
              <a:t>ברפואת הצמחים המודרנית מיוחסת לצמח עוצמת פעילות בינונית, והוא נחשב לאחד הצמחים האנטי </a:t>
            </a:r>
            <a:r>
              <a:rPr lang="he-IL" sz="2800" dirty="0" err="1" smtClean="0"/>
              <a:t>פטריתיים</a:t>
            </a:r>
            <a:r>
              <a:rPr lang="he-IL" sz="2800" dirty="0" smtClean="0"/>
              <a:t> והאנטי ויראליים היעילים ביותר בשימוש. ה-</a:t>
            </a:r>
            <a:r>
              <a:rPr lang="en-US" sz="2800" dirty="0" smtClean="0"/>
              <a:t>FDA </a:t>
            </a:r>
            <a:r>
              <a:rPr lang="he-IL" sz="2800" dirty="0" smtClean="0"/>
              <a:t> האמריקני אישר בשנת 1981 את </a:t>
            </a:r>
            <a:r>
              <a:rPr lang="he-IL" sz="2800" dirty="0" err="1" smtClean="0"/>
              <a:t>הלפטש'ו</a:t>
            </a:r>
            <a:r>
              <a:rPr lang="he-IL" sz="2800" dirty="0" smtClean="0"/>
              <a:t> כבטוח לשימוש.</a:t>
            </a:r>
          </a:p>
          <a:p>
            <a:pPr>
              <a:defRPr/>
            </a:pPr>
            <a:r>
              <a:rPr lang="he-IL" sz="2800" dirty="0" smtClean="0"/>
              <a:t>מקורו באמריקה הלטינית, מרפאים טבעיים בברזיל עושים בו שימוש כצמח מרפא כנגד הכשות, חולשה קיצונית של </a:t>
            </a:r>
            <a:r>
              <a:rPr lang="he-IL" sz="2800" dirty="0" err="1" smtClean="0"/>
              <a:t>מע</a:t>
            </a:r>
            <a:r>
              <a:rPr lang="he-IL" sz="2800" dirty="0" smtClean="0"/>
              <a:t>' החיסון, הפחתת  חום, יציאות דמיות, שתן דמי ועוד. </a:t>
            </a:r>
          </a:p>
          <a:p>
            <a:pPr>
              <a:buFont typeface="Wingdings" pitchFamily="2" charset="2"/>
              <a:buNone/>
              <a:defRPr/>
            </a:pPr>
            <a:r>
              <a:rPr lang="he-IL" sz="2800" dirty="0" smtClean="0"/>
              <a:t/>
            </a:r>
            <a:br>
              <a:rPr lang="he-IL" sz="2800" dirty="0" smtClean="0"/>
            </a:br>
            <a:endParaRPr lang="he-IL" sz="2800" dirty="0"/>
          </a:p>
        </p:txBody>
      </p:sp>
      <p:sp>
        <p:nvSpPr>
          <p:cNvPr id="22532" name="מציין מיקום של מספר שקופית 3"/>
          <p:cNvSpPr>
            <a:spLocks noGrp="1"/>
          </p:cNvSpPr>
          <p:nvPr>
            <p:ph type="sldNum" sz="quarter" idx="15"/>
          </p:nvPr>
        </p:nvSpPr>
        <p:spPr>
          <a:noFill/>
        </p:spPr>
        <p:txBody>
          <a:bodyPr/>
          <a:lstStyle/>
          <a:p>
            <a:fld id="{E1FF6543-D4E1-49A9-872B-B7B98F1D641A}" type="slidenum">
              <a:rPr lang="he-IL" smtClean="0"/>
              <a:pPr/>
              <a:t>31</a:t>
            </a:fld>
            <a:endParaRPr lang="en-US" dirty="0" smtClean="0"/>
          </a:p>
        </p:txBody>
      </p:sp>
      <p:pic>
        <p:nvPicPr>
          <p:cNvPr id="22534" name="Picture 6" descr="C:\Users\Levy\Pictures\לימודים\pic1x65x442T125.jpg"/>
          <p:cNvPicPr>
            <a:picLocks noChangeAspect="1" noChangeArrowheads="1"/>
          </p:cNvPicPr>
          <p:nvPr/>
        </p:nvPicPr>
        <p:blipFill>
          <a:blip r:embed="rId2" cstate="print"/>
          <a:srcRect/>
          <a:stretch>
            <a:fillRect/>
          </a:stretch>
        </p:blipFill>
        <p:spPr bwMode="auto">
          <a:xfrm>
            <a:off x="0" y="5450100"/>
            <a:ext cx="1872208" cy="1407900"/>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323528" y="908720"/>
            <a:ext cx="8229600" cy="5792788"/>
          </a:xfrm>
        </p:spPr>
        <p:txBody>
          <a:bodyPr>
            <a:normAutofit lnSpcReduction="10000"/>
          </a:bodyPr>
          <a:lstStyle/>
          <a:p>
            <a:pPr marL="0" indent="0">
              <a:buNone/>
            </a:pPr>
            <a:r>
              <a:rPr lang="he-IL" b="1" dirty="0" smtClean="0"/>
              <a:t>פעילות הצמח:</a:t>
            </a:r>
            <a:endParaRPr lang="en-US" b="1" dirty="0" smtClean="0"/>
          </a:p>
          <a:p>
            <a:pPr lvl="0"/>
            <a:r>
              <a:rPr lang="he-IL" dirty="0" smtClean="0"/>
              <a:t>ממריץ מערכת חיסון – אנטי זיהומי מצוין לכל הגוף.</a:t>
            </a:r>
            <a:endParaRPr lang="en-US" dirty="0" smtClean="0"/>
          </a:p>
          <a:p>
            <a:pPr lvl="0"/>
            <a:r>
              <a:rPr lang="he-IL" dirty="0" smtClean="0"/>
              <a:t>אנטי פטרייתי – כללי </a:t>
            </a:r>
            <a:r>
              <a:rPr lang="he-IL" dirty="0" err="1" smtClean="0"/>
              <a:t>ובמע</a:t>
            </a:r>
            <a:r>
              <a:rPr lang="he-IL" dirty="0" smtClean="0"/>
              <a:t>' העיכול בפרט. </a:t>
            </a:r>
            <a:r>
              <a:rPr lang="he-IL" dirty="0" err="1" smtClean="0"/>
              <a:t>לקנדידה</a:t>
            </a:r>
            <a:r>
              <a:rPr lang="he-IL" dirty="0" smtClean="0"/>
              <a:t>, פטרת </a:t>
            </a:r>
            <a:r>
              <a:rPr lang="he-IL" dirty="0" err="1" smtClean="0"/>
              <a:t>וגינלית</a:t>
            </a:r>
            <a:r>
              <a:rPr lang="he-IL" dirty="0" smtClean="0"/>
              <a:t>, תולעים, פרזיטים, שלשול מטיילים, פטרת עור (חיצוני ופנימי).</a:t>
            </a:r>
            <a:endParaRPr lang="en-US" dirty="0" smtClean="0"/>
          </a:p>
          <a:p>
            <a:pPr lvl="0"/>
            <a:r>
              <a:rPr lang="he-IL" dirty="0" smtClean="0"/>
              <a:t>אנטי ויראלי – לכל סוגי הזיהומים והנגיפים, כולל מחלות חורף, נגיפים כרוניים ואקוטיים.</a:t>
            </a:r>
            <a:endParaRPr lang="en-US" dirty="0" smtClean="0"/>
          </a:p>
          <a:p>
            <a:pPr lvl="0"/>
            <a:r>
              <a:rPr lang="he-IL" dirty="0" smtClean="0"/>
              <a:t>אנטי בקטריאלי – מומלץ לשלבו עם צמחים נוספים בזיהום חיידקי, בהתאם </a:t>
            </a:r>
            <a:r>
              <a:rPr lang="he-IL" dirty="0" err="1" smtClean="0"/>
              <a:t>למע</a:t>
            </a:r>
            <a:r>
              <a:rPr lang="he-IL" dirty="0" smtClean="0"/>
              <a:t>'/איבר הנדרש.</a:t>
            </a:r>
            <a:endParaRPr lang="en-US" dirty="0" smtClean="0"/>
          </a:p>
          <a:p>
            <a:pPr lvl="0"/>
            <a:r>
              <a:rPr lang="he-IL" dirty="0" smtClean="0"/>
              <a:t>אנטי סרטני – נוגד גידולים סלקטיבי (אינו פוגע בתאים בריאים), ניתן למניעה וכנגד הישנות המחלה. </a:t>
            </a:r>
            <a:endParaRPr lang="en-US" dirty="0" smtClean="0"/>
          </a:p>
          <a:p>
            <a:pPr lvl="0"/>
            <a:r>
              <a:rPr lang="he-IL" dirty="0" smtClean="0"/>
              <a:t>קריסת מערכות – חיזוק הגוף במידי, מפחית ומעביר מחלות אוטואימוניות.</a:t>
            </a:r>
            <a:endParaRPr lang="en-US" dirty="0" smtClean="0"/>
          </a:p>
          <a:p>
            <a:pPr lvl="0"/>
            <a:r>
              <a:rPr lang="he-IL" dirty="0" err="1" smtClean="0"/>
              <a:t>אלטרטיבי</a:t>
            </a:r>
            <a:r>
              <a:rPr lang="he-IL" dirty="0" smtClean="0"/>
              <a:t> – תומך בפינוי רעלים מהגוף.</a:t>
            </a:r>
            <a:endParaRPr lang="en-US" dirty="0" smtClean="0"/>
          </a:p>
          <a:p>
            <a:pPr lvl="0"/>
            <a:r>
              <a:rPr lang="he-IL" dirty="0" smtClean="0"/>
              <a:t>לקסטיב קל – משלשל עדין.</a:t>
            </a:r>
            <a:endParaRPr lang="en-US" dirty="0" smtClean="0"/>
          </a:p>
          <a:p>
            <a:pPr lvl="0"/>
            <a:r>
              <a:rPr lang="he-IL" dirty="0" smtClean="0"/>
              <a:t>נוגד דלקת.</a:t>
            </a:r>
            <a:endParaRPr lang="en-US" dirty="0" smtClean="0"/>
          </a:p>
          <a:p>
            <a:pPr>
              <a:defRPr/>
            </a:pPr>
            <a:endParaRPr lang="he-IL" sz="2400" dirty="0"/>
          </a:p>
        </p:txBody>
      </p:sp>
      <p:sp>
        <p:nvSpPr>
          <p:cNvPr id="23555" name="מציין מיקום של מספר שקופית 3"/>
          <p:cNvSpPr>
            <a:spLocks noGrp="1"/>
          </p:cNvSpPr>
          <p:nvPr>
            <p:ph type="sldNum" sz="quarter" idx="15"/>
          </p:nvPr>
        </p:nvSpPr>
        <p:spPr>
          <a:noFill/>
        </p:spPr>
        <p:txBody>
          <a:bodyPr/>
          <a:lstStyle/>
          <a:p>
            <a:fld id="{15A2DF99-9913-4817-95DB-82FF1ACE1B40}" type="slidenum">
              <a:rPr lang="he-IL" smtClean="0"/>
              <a:pPr/>
              <a:t>32</a:t>
            </a:fld>
            <a:endParaRPr lang="en-US" smtClean="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404813"/>
            <a:ext cx="8229600" cy="5721350"/>
          </a:xfrm>
        </p:spPr>
        <p:txBody>
          <a:bodyPr>
            <a:noAutofit/>
          </a:bodyPr>
          <a:lstStyle/>
          <a:p>
            <a:pPr>
              <a:defRPr/>
            </a:pPr>
            <a:r>
              <a:rPr lang="he-IL" b="1" dirty="0" smtClean="0"/>
              <a:t>רגישות, תופעות לוואי, תגובות ביניים, התוויות נגד ורעילות</a:t>
            </a:r>
            <a:r>
              <a:rPr lang="he-IL" dirty="0" smtClean="0"/>
              <a:t/>
            </a:r>
            <a:br>
              <a:rPr lang="he-IL" dirty="0" smtClean="0"/>
            </a:br>
            <a:r>
              <a:rPr lang="he-IL" dirty="0" smtClean="0"/>
              <a:t>יש להימנע בשילוב עם תרופות מדללות דם.</a:t>
            </a:r>
          </a:p>
          <a:p>
            <a:pPr>
              <a:defRPr/>
            </a:pPr>
            <a:r>
              <a:rPr lang="he-IL" dirty="0" smtClean="0"/>
              <a:t>הריון: הצמח אסור לשימוש במהלך תקופה זו. נשים המנסות להתעבר, מוטב שלא ישתמשו בצמח.</a:t>
            </a:r>
            <a:br>
              <a:rPr lang="he-IL" dirty="0" smtClean="0"/>
            </a:br>
            <a:r>
              <a:rPr lang="he-IL" dirty="0" smtClean="0"/>
              <a:t>הנקה: הצמח אפשרי לשימוש במהלך תקופה זו, אך יש לנקוט זהירות.</a:t>
            </a:r>
          </a:p>
          <a:p>
            <a:pPr>
              <a:defRPr/>
            </a:pPr>
            <a:r>
              <a:rPr lang="he-IL" b="1" dirty="0" smtClean="0"/>
              <a:t>מסורתית</a:t>
            </a:r>
            <a:r>
              <a:rPr lang="he-IL" dirty="0" smtClean="0"/>
              <a:t/>
            </a:r>
            <a:br>
              <a:rPr lang="he-IL" dirty="0" smtClean="0"/>
            </a:br>
            <a:r>
              <a:rPr lang="he-IL" dirty="0" smtClean="0"/>
              <a:t>מסלק חום, לחות ורעילות.</a:t>
            </a:r>
            <a:br>
              <a:rPr lang="he-IL" dirty="0" smtClean="0"/>
            </a:br>
            <a:r>
              <a:rPr lang="he-IL" dirty="0" smtClean="0"/>
              <a:t>- לחות חמה במעיים: יציאות דחופות ושורפות, שלשול עם דם וריר, </a:t>
            </a:r>
            <a:r>
              <a:rPr lang="he-IL" dirty="0" err="1" smtClean="0"/>
              <a:t>אנטריטיס</a:t>
            </a:r>
            <a:r>
              <a:rPr lang="he-IL" dirty="0" smtClean="0"/>
              <a:t>, קוליטיס.</a:t>
            </a:r>
            <a:br>
              <a:rPr lang="he-IL" dirty="0" smtClean="0"/>
            </a:br>
            <a:r>
              <a:rPr lang="he-IL" dirty="0" smtClean="0"/>
              <a:t>- לחות חמה בשלפוחית ובכליות: השתנה דחופה\שורפת, שתן דמי, חום, זיהומים בדרכי השתן.</a:t>
            </a:r>
            <a:br>
              <a:rPr lang="he-IL" dirty="0" smtClean="0"/>
            </a:br>
            <a:r>
              <a:rPr lang="he-IL" dirty="0" smtClean="0"/>
              <a:t>- חום ורעילות: מורסות, זיהומים חיידקיים, ויראליים, </a:t>
            </a:r>
            <a:r>
              <a:rPr lang="he-IL" dirty="0" err="1" smtClean="0"/>
              <a:t>פטריתיים</a:t>
            </a:r>
            <a:r>
              <a:rPr lang="he-IL" dirty="0" smtClean="0"/>
              <a:t> ופרזיטיים.</a:t>
            </a:r>
            <a:br>
              <a:rPr lang="he-IL" dirty="0" smtClean="0"/>
            </a:br>
            <a:r>
              <a:rPr lang="he-IL" dirty="0" smtClean="0"/>
              <a:t>- כאבי שרירים ומפרקים, פריחות עוריות, אקזמה, פסוריאזיס, גידולים.</a:t>
            </a:r>
            <a:br>
              <a:rPr lang="he-IL" dirty="0" smtClean="0"/>
            </a:br>
            <a:r>
              <a:rPr lang="he-IL" dirty="0" smtClean="0"/>
              <a:t/>
            </a:r>
            <a:br>
              <a:rPr lang="he-IL" dirty="0" smtClean="0"/>
            </a:br>
            <a:r>
              <a:rPr lang="he-IL" dirty="0" smtClean="0"/>
              <a:t> </a:t>
            </a:r>
            <a:br>
              <a:rPr lang="he-IL" dirty="0" smtClean="0"/>
            </a:br>
            <a:r>
              <a:rPr lang="he-IL" dirty="0" smtClean="0"/>
              <a:t/>
            </a:r>
            <a:br>
              <a:rPr lang="he-IL" dirty="0" smtClean="0"/>
            </a:br>
            <a:endParaRPr lang="he-IL" dirty="0"/>
          </a:p>
        </p:txBody>
      </p:sp>
      <p:sp>
        <p:nvSpPr>
          <p:cNvPr id="24579" name="מציין מיקום של מספר שקופית 3"/>
          <p:cNvSpPr>
            <a:spLocks noGrp="1"/>
          </p:cNvSpPr>
          <p:nvPr>
            <p:ph type="sldNum" sz="quarter" idx="15"/>
          </p:nvPr>
        </p:nvSpPr>
        <p:spPr>
          <a:noFill/>
        </p:spPr>
        <p:txBody>
          <a:bodyPr/>
          <a:lstStyle/>
          <a:p>
            <a:fld id="{19382A1E-1ECF-4EF9-8B62-FF18B426BA05}" type="slidenum">
              <a:rPr lang="he-IL" smtClean="0"/>
              <a:pPr/>
              <a:t>33</a:t>
            </a:fld>
            <a:endParaRPr lang="en-US" smtClean="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333375"/>
            <a:ext cx="8229600" cy="5792788"/>
          </a:xfrm>
        </p:spPr>
        <p:txBody>
          <a:bodyPr/>
          <a:lstStyle/>
          <a:p>
            <a:pPr>
              <a:defRPr/>
            </a:pPr>
            <a:r>
              <a:rPr lang="he-IL" sz="2400" dirty="0" smtClean="0"/>
              <a:t>חלק בשימוש: קליפת הגזע הפנימית.</a:t>
            </a:r>
          </a:p>
          <a:p>
            <a:pPr>
              <a:defRPr/>
            </a:pPr>
            <a:r>
              <a:rPr lang="he-IL" sz="2400" dirty="0" smtClean="0"/>
              <a:t>אופני שימוש ומינונים: </a:t>
            </a:r>
            <a:br>
              <a:rPr lang="he-IL" sz="2400" dirty="0" smtClean="0"/>
            </a:br>
            <a:r>
              <a:rPr lang="he-IL" dirty="0"/>
              <a:t>תמצית נוזלית: 1:3, 45% אלכוהול, 7.5-5 מ"ל בוקר וערב.</a:t>
            </a:r>
            <a:br>
              <a:rPr lang="he-IL" dirty="0"/>
            </a:br>
            <a:r>
              <a:rPr lang="he-IL" dirty="0"/>
              <a:t>תמצית יבשה: 10:1, 500-1000 מ"ג בחלוקה יומית.</a:t>
            </a:r>
            <a:br>
              <a:rPr lang="he-IL" dirty="0"/>
            </a:br>
            <a:r>
              <a:rPr lang="he-IL" dirty="0"/>
              <a:t>בישול: 10-15 גרם לחצי ליטר מים.</a:t>
            </a:r>
            <a:br>
              <a:rPr lang="he-IL" dirty="0"/>
            </a:br>
            <a:r>
              <a:rPr lang="he-IL" dirty="0"/>
              <a:t>כחלק מפורמולה: 30%-25%.</a:t>
            </a:r>
            <a:endParaRPr lang="he-IL" sz="2400" dirty="0" smtClean="0"/>
          </a:p>
          <a:p>
            <a:pPr>
              <a:defRPr/>
            </a:pPr>
            <a:r>
              <a:rPr lang="he-IL" sz="2400" dirty="0" err="1" smtClean="0"/>
              <a:t>טבבויה</a:t>
            </a:r>
            <a:r>
              <a:rPr lang="he-IL" sz="2400" dirty="0" smtClean="0"/>
              <a:t> עלתה לכותרות כצמח אנטי-סרטני לאחר שנעשה בה שימוש בשנות ה-60 בבתי חולים בברזיל לטיפול בחולי סרטן סופניים.</a:t>
            </a:r>
            <a:br>
              <a:rPr lang="he-IL" sz="2400" dirty="0" smtClean="0"/>
            </a:br>
            <a:r>
              <a:rPr lang="he-IL" sz="2400" dirty="0" smtClean="0"/>
              <a:t/>
            </a:r>
            <a:br>
              <a:rPr lang="he-IL" sz="2400" dirty="0" smtClean="0"/>
            </a:br>
            <a:endParaRPr lang="he-IL" sz="2400" dirty="0"/>
          </a:p>
        </p:txBody>
      </p:sp>
      <p:sp>
        <p:nvSpPr>
          <p:cNvPr id="25603" name="מציין מיקום של מספר שקופית 3"/>
          <p:cNvSpPr>
            <a:spLocks noGrp="1"/>
          </p:cNvSpPr>
          <p:nvPr>
            <p:ph type="sldNum" sz="quarter" idx="15"/>
          </p:nvPr>
        </p:nvSpPr>
        <p:spPr>
          <a:noFill/>
        </p:spPr>
        <p:txBody>
          <a:bodyPr/>
          <a:lstStyle/>
          <a:p>
            <a:fld id="{31C36B0F-F837-4074-9670-E1F69099E1FB}" type="slidenum">
              <a:rPr lang="he-IL" smtClean="0"/>
              <a:pPr/>
              <a:t>34</a:t>
            </a:fld>
            <a:endParaRPr lang="en-US" smtClean="0"/>
          </a:p>
        </p:txBody>
      </p:sp>
      <p:pic>
        <p:nvPicPr>
          <p:cNvPr id="4" name="Picture 2" descr="C:\Users\Levy\Pictures\לימודים\untitled.bmp"/>
          <p:cNvPicPr>
            <a:picLocks noChangeAspect="1" noChangeArrowheads="1"/>
          </p:cNvPicPr>
          <p:nvPr/>
        </p:nvPicPr>
        <p:blipFill>
          <a:blip r:embed="rId2" cstate="print"/>
          <a:srcRect/>
          <a:stretch>
            <a:fillRect/>
          </a:stretch>
        </p:blipFill>
        <p:spPr bwMode="auto">
          <a:xfrm>
            <a:off x="2411761" y="4081227"/>
            <a:ext cx="3960440" cy="2602204"/>
          </a:xfrm>
          <a:prstGeom prst="rect">
            <a:avLst/>
          </a:prstGeom>
          <a:noFill/>
          <a:ln w="9525">
            <a:noFill/>
            <a:miter lim="800000"/>
            <a:headEnd/>
            <a:tailEnd/>
          </a:ln>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706437"/>
          </a:xfrm>
        </p:spPr>
        <p:txBody>
          <a:bodyPr>
            <a:normAutofit/>
          </a:bodyPr>
          <a:lstStyle/>
          <a:p>
            <a:pPr algn="ctr">
              <a:defRPr/>
            </a:pPr>
            <a:r>
              <a:rPr lang="he-IL" sz="4000" dirty="0" smtClean="0"/>
              <a:t>מחקרים</a:t>
            </a:r>
            <a:endParaRPr lang="he-IL" sz="4000" dirty="0"/>
          </a:p>
        </p:txBody>
      </p:sp>
      <p:sp>
        <p:nvSpPr>
          <p:cNvPr id="3" name="מציין מיקום תוכן 2"/>
          <p:cNvSpPr>
            <a:spLocks noGrp="1"/>
          </p:cNvSpPr>
          <p:nvPr>
            <p:ph sz="quarter" idx="1"/>
          </p:nvPr>
        </p:nvSpPr>
        <p:spPr>
          <a:xfrm>
            <a:off x="457200" y="1340767"/>
            <a:ext cx="8229600" cy="5218113"/>
          </a:xfrm>
        </p:spPr>
        <p:txBody>
          <a:bodyPr>
            <a:normAutofit lnSpcReduction="10000"/>
          </a:bodyPr>
          <a:lstStyle/>
          <a:p>
            <a:pPr>
              <a:defRPr/>
            </a:pPr>
            <a:r>
              <a:rPr lang="he-IL" sz="2400" dirty="0" smtClean="0"/>
              <a:t>החומר הפעיל </a:t>
            </a:r>
            <a:r>
              <a:rPr lang="en-US" sz="2400" dirty="0" smtClean="0"/>
              <a:t> </a:t>
            </a:r>
            <a:r>
              <a:rPr lang="en-US" sz="2400" dirty="0" err="1" smtClean="0"/>
              <a:t>Lapachol</a:t>
            </a:r>
            <a:r>
              <a:rPr lang="en-US" sz="2400" dirty="0" smtClean="0"/>
              <a:t> </a:t>
            </a:r>
            <a:r>
              <a:rPr lang="he-IL" sz="2400" dirty="0" smtClean="0"/>
              <a:t>הראה פעילות עם מעט מאוד תופעות רעלניות, כפי שדיווחו מטופלים וללא פגיעה במח-העצם, הכבד או הכליות. בנוסף נמצא גם כי </a:t>
            </a:r>
            <a:r>
              <a:rPr lang="en-US" sz="2400" dirty="0" err="1" smtClean="0"/>
              <a:t>Lapachol</a:t>
            </a:r>
            <a:r>
              <a:rPr lang="en-US" sz="2400" dirty="0" smtClean="0"/>
              <a:t> </a:t>
            </a:r>
            <a:r>
              <a:rPr lang="he-IL" sz="2400" dirty="0" smtClean="0"/>
              <a:t> מגיב באופן ישיר עם חומצות הגרעין ב </a:t>
            </a:r>
            <a:r>
              <a:rPr lang="en-US" sz="2400" dirty="0" smtClean="0"/>
              <a:t> DNA </a:t>
            </a:r>
            <a:r>
              <a:rPr lang="he-IL" sz="2400" dirty="0" smtClean="0"/>
              <a:t>של התאים הסרטניים, פוגע ביכולת השכפול של ה </a:t>
            </a:r>
            <a:r>
              <a:rPr lang="en-US" sz="2400" dirty="0" smtClean="0"/>
              <a:t> DNA </a:t>
            </a:r>
            <a:r>
              <a:rPr lang="he-IL" sz="2400" dirty="0" smtClean="0"/>
              <a:t>ובאופן זה גורם למות התא (</a:t>
            </a:r>
            <a:r>
              <a:rPr lang="he-IL" dirty="0" smtClean="0"/>
              <a:t>מנגנון הדומה </a:t>
            </a:r>
            <a:r>
              <a:rPr lang="he-IL" sz="2400" dirty="0" smtClean="0"/>
              <a:t>לטיפול הביולוגי המוצע לחולי סרטן). עוד נמצא כי החומר פוגע בתאים סרטניים באופן סלקטיבי באמצעות התערבות בתהליכי ייצור אנרגיה במיטוכונדריה, אך אינו פוגע בתהליכים אלה בתאים בריאים.</a:t>
            </a:r>
          </a:p>
          <a:p>
            <a:pPr>
              <a:defRPr/>
            </a:pPr>
            <a:r>
              <a:rPr lang="he-IL" sz="2400" dirty="0" smtClean="0"/>
              <a:t>מעבר לפעילותו האנטי-סרטנית של הצמח ושל חומרים המופקים ממנו, נמצאה גם פעילות אנטי-ויראלית חזקה כנגד מספר וירוסים, ביניהם </a:t>
            </a:r>
            <a:r>
              <a:rPr lang="en-US" sz="2400" dirty="0" smtClean="0"/>
              <a:t>Herpes virus </a:t>
            </a:r>
            <a:r>
              <a:rPr lang="en-US" sz="2400" dirty="0" err="1" smtClean="0"/>
              <a:t>hominis</a:t>
            </a:r>
            <a:r>
              <a:rPr lang="en-US" sz="2400" dirty="0" smtClean="0"/>
              <a:t> type 1+2, Polio virus, Rous Sarcoma virus, </a:t>
            </a:r>
            <a:r>
              <a:rPr lang="en-US" sz="2400" dirty="0" err="1" smtClean="0"/>
              <a:t>Rauscho</a:t>
            </a:r>
            <a:r>
              <a:rPr lang="en-US" sz="2400" dirty="0" smtClean="0"/>
              <a:t> </a:t>
            </a:r>
            <a:r>
              <a:rPr lang="en-US" sz="2400" dirty="0" err="1" smtClean="0"/>
              <a:t>murine</a:t>
            </a:r>
            <a:r>
              <a:rPr lang="en-US" sz="2400" dirty="0" smtClean="0"/>
              <a:t> leukemia virus </a:t>
            </a:r>
            <a:r>
              <a:rPr lang="he-IL" sz="2400" dirty="0" smtClean="0"/>
              <a:t>ואחרים. בהקשר זה נמצא כי החומר הפעיל </a:t>
            </a:r>
            <a:r>
              <a:rPr lang="en-US" sz="2400" dirty="0" smtClean="0"/>
              <a:t>Beta-</a:t>
            </a:r>
            <a:r>
              <a:rPr lang="en-US" sz="2400" dirty="0" err="1" smtClean="0"/>
              <a:t>Lapachone</a:t>
            </a:r>
            <a:r>
              <a:rPr lang="en-US" sz="2400" dirty="0" smtClean="0"/>
              <a:t> </a:t>
            </a:r>
            <a:r>
              <a:rPr lang="he-IL" sz="2400" dirty="0" smtClean="0"/>
              <a:t> הנו מעכב חזק של האנזים </a:t>
            </a:r>
            <a:r>
              <a:rPr lang="en-US" sz="2400" dirty="0" smtClean="0"/>
              <a:t>Reverse Transcriptase, </a:t>
            </a:r>
            <a:r>
              <a:rPr lang="he-IL" sz="2400" dirty="0" smtClean="0"/>
              <a:t> דבר הפוגע ביכולותיו של </a:t>
            </a:r>
            <a:r>
              <a:rPr lang="he-IL" sz="2400" dirty="0" err="1" smtClean="0"/>
              <a:t>הוירוס</a:t>
            </a:r>
            <a:r>
              <a:rPr lang="he-IL" sz="2400" dirty="0" smtClean="0"/>
              <a:t> לשכפל את עצמו ולהדביק תאים נוספים.</a:t>
            </a:r>
          </a:p>
          <a:p>
            <a:pPr>
              <a:defRPr/>
            </a:pPr>
            <a:endParaRPr lang="he-IL" sz="2400" dirty="0"/>
          </a:p>
        </p:txBody>
      </p:sp>
      <p:sp>
        <p:nvSpPr>
          <p:cNvPr id="26628" name="מציין מיקום של מספר שקופית 3"/>
          <p:cNvSpPr>
            <a:spLocks noGrp="1"/>
          </p:cNvSpPr>
          <p:nvPr>
            <p:ph type="sldNum" sz="quarter" idx="15"/>
          </p:nvPr>
        </p:nvSpPr>
        <p:spPr>
          <a:noFill/>
        </p:spPr>
        <p:txBody>
          <a:bodyPr/>
          <a:lstStyle/>
          <a:p>
            <a:fld id="{F698FE70-834F-4890-B6D2-80DB6F96A258}" type="slidenum">
              <a:rPr lang="he-IL" smtClean="0"/>
              <a:pPr/>
              <a:t>35</a:t>
            </a:fld>
            <a:endParaRPr lang="en-US" smtClean="0"/>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99592" y="692696"/>
            <a:ext cx="7467600" cy="1858218"/>
          </a:xfrm>
        </p:spPr>
        <p:txBody>
          <a:bodyPr>
            <a:normAutofit fontScale="90000"/>
          </a:bodyPr>
          <a:lstStyle/>
          <a:p>
            <a:pPr algn="ctr"/>
            <a:r>
              <a:rPr lang="he-IL" sz="3600" b="1" dirty="0" smtClean="0"/>
              <a:t>שם בוטני:   </a:t>
            </a:r>
            <a:r>
              <a:rPr lang="en-US" sz="3600" b="1" dirty="0" err="1" smtClean="0"/>
              <a:t>Uncaria</a:t>
            </a:r>
            <a:r>
              <a:rPr lang="en-US" sz="3600" b="1" dirty="0" smtClean="0"/>
              <a:t> </a:t>
            </a:r>
            <a:r>
              <a:rPr lang="en-US" sz="3600" b="1" dirty="0" err="1" smtClean="0"/>
              <a:t>tomentosa</a:t>
            </a:r>
            <a:r>
              <a:rPr lang="en-US" sz="3600" dirty="0" smtClean="0"/>
              <a:t/>
            </a:r>
            <a:br>
              <a:rPr lang="en-US" sz="3600" dirty="0" smtClean="0"/>
            </a:br>
            <a:r>
              <a:rPr lang="he-IL" sz="3600" b="1" dirty="0" smtClean="0"/>
              <a:t>שם לועזי: </a:t>
            </a:r>
            <a:r>
              <a:rPr lang="en-US" sz="3600" b="1" dirty="0" err="1" smtClean="0"/>
              <a:t>Una</a:t>
            </a:r>
            <a:r>
              <a:rPr lang="en-US" sz="3600" b="1" dirty="0" smtClean="0"/>
              <a:t> de </a:t>
            </a:r>
            <a:r>
              <a:rPr lang="en-US" sz="3600" b="1" dirty="0" err="1" smtClean="0"/>
              <a:t>gato</a:t>
            </a:r>
            <a:r>
              <a:rPr lang="en-US" sz="3600" dirty="0" smtClean="0"/>
              <a:t/>
            </a:r>
            <a:br>
              <a:rPr lang="en-US" sz="3600" dirty="0" smtClean="0"/>
            </a:br>
            <a:r>
              <a:rPr lang="he-IL" sz="3600" b="1" dirty="0" smtClean="0"/>
              <a:t>שם עממי : ציפורן חתול פרואני</a:t>
            </a:r>
            <a:r>
              <a:rPr lang="en-US" sz="3600" dirty="0" smtClean="0"/>
              <a:t/>
            </a:r>
            <a:br>
              <a:rPr lang="en-US" sz="3600" dirty="0" smtClean="0"/>
            </a:br>
            <a:r>
              <a:rPr lang="he-IL" sz="3600" b="1" dirty="0" smtClean="0"/>
              <a:t>משפחה: פואתיים</a:t>
            </a:r>
            <a:r>
              <a:rPr lang="en-US" sz="3600" dirty="0" smtClean="0"/>
              <a:t/>
            </a:r>
            <a:br>
              <a:rPr lang="en-US" sz="3600" dirty="0" smtClean="0"/>
            </a:br>
            <a:endParaRPr lang="he-IL" sz="3600" dirty="0"/>
          </a:p>
        </p:txBody>
      </p:sp>
      <p:sp>
        <p:nvSpPr>
          <p:cNvPr id="3" name="מציין מיקום תוכן 2"/>
          <p:cNvSpPr>
            <a:spLocks noGrp="1"/>
          </p:cNvSpPr>
          <p:nvPr>
            <p:ph sz="quarter" idx="1"/>
          </p:nvPr>
        </p:nvSpPr>
        <p:spPr>
          <a:xfrm>
            <a:off x="673224" y="2515688"/>
            <a:ext cx="7787208" cy="4873752"/>
          </a:xfrm>
        </p:spPr>
        <p:txBody>
          <a:bodyPr>
            <a:normAutofit/>
          </a:bodyPr>
          <a:lstStyle/>
          <a:p>
            <a:r>
              <a:rPr lang="he-IL" sz="2800" dirty="0" smtClean="0"/>
              <a:t>זהו צמח ממשפחת הפואתיים הנפוץ בפרו, </a:t>
            </a:r>
            <a:r>
              <a:rPr lang="he-IL" sz="2800" dirty="0"/>
              <a:t>ילידים אינדיאנים עושים בו שימוש כצמח מרפא עד היום והוא מותווה לטיפול כללי </a:t>
            </a:r>
            <a:r>
              <a:rPr lang="he-IL" sz="2800" dirty="0" err="1"/>
              <a:t>במע</a:t>
            </a:r>
            <a:r>
              <a:rPr lang="he-IL" sz="2800" dirty="0"/>
              <a:t>' החיסון, נגד הכשות, חולשה, הפחתת חום, שיכוך כאבים, פטריות עור ועוד.</a:t>
            </a:r>
            <a:endParaRPr lang="he-IL" sz="2800" dirty="0" smtClean="0"/>
          </a:p>
          <a:p>
            <a:r>
              <a:rPr lang="he-IL" sz="2800" b="1" dirty="0" smtClean="0"/>
              <a:t>חלקי הצמח בשימוש רפואי</a:t>
            </a:r>
            <a:r>
              <a:rPr lang="he-IL" sz="2800" dirty="0" smtClean="0"/>
              <a:t/>
            </a:r>
            <a:br>
              <a:rPr lang="he-IL" sz="2800" dirty="0" smtClean="0"/>
            </a:br>
            <a:r>
              <a:rPr lang="he-IL" sz="2800" dirty="0" smtClean="0"/>
              <a:t>קליפת השורש והגזע.</a:t>
            </a:r>
            <a:br>
              <a:rPr lang="he-IL" sz="2800" dirty="0" smtClean="0"/>
            </a:br>
            <a:r>
              <a:rPr lang="he-IL" sz="2800" dirty="0" smtClean="0"/>
              <a:t/>
            </a:r>
            <a:br>
              <a:rPr lang="he-IL" sz="2800" dirty="0" smtClean="0"/>
            </a:br>
            <a:endParaRPr lang="he-IL" sz="2800" dirty="0" smtClean="0"/>
          </a:p>
          <a:p>
            <a:pPr>
              <a:buNone/>
            </a:pPr>
            <a:endParaRPr lang="he-IL" sz="2800" dirty="0"/>
          </a:p>
        </p:txBody>
      </p:sp>
      <p:sp>
        <p:nvSpPr>
          <p:cNvPr id="4" name="מציין מיקום של מספר שקופית 3"/>
          <p:cNvSpPr>
            <a:spLocks noGrp="1"/>
          </p:cNvSpPr>
          <p:nvPr>
            <p:ph type="sldNum" sz="quarter" idx="15"/>
          </p:nvPr>
        </p:nvSpPr>
        <p:spPr/>
        <p:txBody>
          <a:bodyPr/>
          <a:lstStyle/>
          <a:p>
            <a:pPr>
              <a:defRPr/>
            </a:pPr>
            <a:fld id="{CA747FEC-EED6-4CE1-B6E2-C07CE3A04503}" type="slidenum">
              <a:rPr lang="he-IL" smtClean="0"/>
              <a:pPr>
                <a:defRPr/>
              </a:pPr>
              <a:t>36</a:t>
            </a:fld>
            <a:endParaRPr lang="en-US"/>
          </a:p>
        </p:txBody>
      </p:sp>
      <p:pic>
        <p:nvPicPr>
          <p:cNvPr id="118786" name="Picture 2" descr="C:\Users\Levy\Pictures\לימודים\imagesCA9RS8MF.jpg"/>
          <p:cNvPicPr>
            <a:picLocks noChangeAspect="1" noChangeArrowheads="1"/>
          </p:cNvPicPr>
          <p:nvPr/>
        </p:nvPicPr>
        <p:blipFill>
          <a:blip r:embed="rId2" cstate="print"/>
          <a:srcRect/>
          <a:stretch>
            <a:fillRect/>
          </a:stretch>
        </p:blipFill>
        <p:spPr bwMode="auto">
          <a:xfrm>
            <a:off x="179512" y="5013176"/>
            <a:ext cx="1724412" cy="1735832"/>
          </a:xfrm>
          <a:prstGeom prst="rect">
            <a:avLst/>
          </a:prstGeom>
          <a:noFill/>
        </p:spPr>
      </p:pic>
      <p:pic>
        <p:nvPicPr>
          <p:cNvPr id="118787" name="Picture 3" descr="C:\Users\Levy\Pictures\לימודים\untitled.bmp"/>
          <p:cNvPicPr>
            <a:picLocks noChangeAspect="1" noChangeArrowheads="1"/>
          </p:cNvPicPr>
          <p:nvPr/>
        </p:nvPicPr>
        <p:blipFill>
          <a:blip r:embed="rId3" cstate="print"/>
          <a:srcRect/>
          <a:stretch>
            <a:fillRect/>
          </a:stretch>
        </p:blipFill>
        <p:spPr bwMode="auto">
          <a:xfrm>
            <a:off x="1979712" y="5013176"/>
            <a:ext cx="2552700" cy="1718692"/>
          </a:xfrm>
          <a:prstGeom prst="rect">
            <a:avLst/>
          </a:prstGeom>
          <a:noFill/>
        </p:spPr>
      </p:pic>
      <p:pic>
        <p:nvPicPr>
          <p:cNvPr id="7" name="תמונה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332656"/>
            <a:ext cx="8229600" cy="5793507"/>
          </a:xfrm>
        </p:spPr>
        <p:txBody>
          <a:bodyPr>
            <a:normAutofit/>
          </a:bodyPr>
          <a:lstStyle/>
          <a:p>
            <a:r>
              <a:rPr lang="he-IL" b="1" dirty="0" smtClean="0"/>
              <a:t>פעילות הצמח:</a:t>
            </a:r>
            <a:endParaRPr lang="en-US" b="1" dirty="0" smtClean="0"/>
          </a:p>
          <a:p>
            <a:pPr lvl="0"/>
            <a:r>
              <a:rPr lang="he-IL" dirty="0" smtClean="0"/>
              <a:t>ממריץ מערכת חיסון – אנטי זיהומי כללי.</a:t>
            </a:r>
            <a:endParaRPr lang="en-US" dirty="0" smtClean="0"/>
          </a:p>
          <a:p>
            <a:pPr lvl="0"/>
            <a:r>
              <a:rPr lang="he-IL" dirty="0" smtClean="0"/>
              <a:t>אנטי ויראלי – לכל סוגי הזיהומים והנגיפים, כולל מחלות חורף, נגיפים כרוניים ואקוטיים.</a:t>
            </a:r>
            <a:endParaRPr lang="en-US" dirty="0" smtClean="0"/>
          </a:p>
          <a:p>
            <a:pPr lvl="0"/>
            <a:r>
              <a:rPr lang="he-IL" dirty="0" smtClean="0"/>
              <a:t>אנטי בקטריאלי – מומלץ לשלבו עם צמחים נוספים בזיהום חיידקי, בהתאם </a:t>
            </a:r>
            <a:r>
              <a:rPr lang="he-IL" dirty="0" err="1" smtClean="0"/>
              <a:t>למע</a:t>
            </a:r>
            <a:r>
              <a:rPr lang="he-IL" dirty="0" smtClean="0"/>
              <a:t>'/איבר הנדרש.</a:t>
            </a:r>
            <a:endParaRPr lang="en-US" dirty="0" smtClean="0"/>
          </a:p>
          <a:p>
            <a:pPr lvl="0"/>
            <a:r>
              <a:rPr lang="he-IL" dirty="0" smtClean="0"/>
              <a:t>אנטי סרטני – נוגד גידולים (אין מספיק מחקרים בנושא), ניתן למניעה ולטיפול במחלה. </a:t>
            </a:r>
            <a:endParaRPr lang="en-US" dirty="0" smtClean="0"/>
          </a:p>
          <a:p>
            <a:pPr lvl="0"/>
            <a:r>
              <a:rPr lang="he-IL" dirty="0" smtClean="0"/>
              <a:t>אנטי פטרייתי – דומה ל</a:t>
            </a:r>
            <a:r>
              <a:rPr lang="en-US" dirty="0" err="1" smtClean="0"/>
              <a:t>Tabebuia</a:t>
            </a:r>
            <a:r>
              <a:rPr lang="en-US" dirty="0" smtClean="0"/>
              <a:t> </a:t>
            </a:r>
            <a:r>
              <a:rPr lang="he-IL" dirty="0" smtClean="0"/>
              <a:t> אך עדין ממנו.</a:t>
            </a:r>
            <a:endParaRPr lang="en-US" dirty="0" smtClean="0"/>
          </a:p>
          <a:p>
            <a:pPr lvl="0"/>
            <a:r>
              <a:rPr lang="he-IL" dirty="0" err="1" smtClean="0"/>
              <a:t>אלטרטיבי</a:t>
            </a:r>
            <a:r>
              <a:rPr lang="he-IL" dirty="0" smtClean="0"/>
              <a:t> – תומך בפינוי רעלים מהגוף, במיוחד רעילות מפרקים.</a:t>
            </a:r>
            <a:endParaRPr lang="en-US" dirty="0" smtClean="0"/>
          </a:p>
          <a:p>
            <a:pPr lvl="0"/>
            <a:r>
              <a:rPr lang="he-IL" dirty="0" smtClean="0"/>
              <a:t>נוגד דלקת – לשלד ומפרקים.</a:t>
            </a:r>
            <a:endParaRPr lang="en-US" dirty="0" smtClean="0"/>
          </a:p>
          <a:p>
            <a:endParaRPr lang="he-IL" sz="2400" dirty="0"/>
          </a:p>
        </p:txBody>
      </p:sp>
      <p:sp>
        <p:nvSpPr>
          <p:cNvPr id="4" name="מציין מיקום של מספר שקופית 3"/>
          <p:cNvSpPr>
            <a:spLocks noGrp="1"/>
          </p:cNvSpPr>
          <p:nvPr>
            <p:ph type="sldNum" sz="quarter" idx="15"/>
          </p:nvPr>
        </p:nvSpPr>
        <p:spPr/>
        <p:txBody>
          <a:bodyPr/>
          <a:lstStyle/>
          <a:p>
            <a:pPr>
              <a:defRPr/>
            </a:pPr>
            <a:fld id="{CA747FEC-EED6-4CE1-B6E2-C07CE3A04503}" type="slidenum">
              <a:rPr lang="he-IL" smtClean="0"/>
              <a:pPr>
                <a:defRPr/>
              </a:pPr>
              <a:t>37</a:t>
            </a:fld>
            <a:endParaRPr lang="en-US"/>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258374" y="980728"/>
            <a:ext cx="8507288" cy="5649491"/>
          </a:xfrm>
        </p:spPr>
        <p:txBody>
          <a:bodyPr>
            <a:noAutofit/>
          </a:bodyPr>
          <a:lstStyle/>
          <a:p>
            <a:r>
              <a:rPr lang="he-IL" b="1" dirty="0" smtClean="0"/>
              <a:t>תופעות לוואי והתוויות נגד:</a:t>
            </a:r>
            <a:endParaRPr lang="en-US" b="1" dirty="0" smtClean="0"/>
          </a:p>
          <a:p>
            <a:r>
              <a:rPr lang="he-IL" dirty="0" smtClean="0"/>
              <a:t>ממריץ חיסוני ומותווה רק למצביים אקוטיים עד למס' שבועות בודדים. נמצא במחקרים שמעורר מחלות אוטואימוניות ולכן לא מומלץ לשימוש עם מחלות אלו ברקע. </a:t>
            </a:r>
          </a:p>
          <a:p>
            <a:r>
              <a:rPr lang="he-IL" dirty="0" smtClean="0"/>
              <a:t>הריון והנקה: הצמח לא מומלץ לשימוש.</a:t>
            </a:r>
            <a:endParaRPr lang="en-US" dirty="0" smtClean="0"/>
          </a:p>
          <a:p>
            <a:r>
              <a:rPr lang="he-IL" b="1" dirty="0" smtClean="0"/>
              <a:t>איכויות</a:t>
            </a:r>
            <a:r>
              <a:rPr lang="he-IL" dirty="0" smtClean="0"/>
              <a:t/>
            </a:r>
            <a:br>
              <a:rPr lang="he-IL" dirty="0" smtClean="0"/>
            </a:br>
            <a:r>
              <a:rPr lang="he-IL" dirty="0" smtClean="0"/>
              <a:t>מר, קר, יבש.</a:t>
            </a:r>
            <a:br>
              <a:rPr lang="he-IL" dirty="0" smtClean="0"/>
            </a:br>
            <a:r>
              <a:rPr lang="he-IL" b="1" dirty="0" smtClean="0"/>
              <a:t>מסורתית</a:t>
            </a:r>
            <a:r>
              <a:rPr lang="he-IL" dirty="0" smtClean="0"/>
              <a:t/>
            </a:r>
            <a:br>
              <a:rPr lang="he-IL" dirty="0" smtClean="0"/>
            </a:br>
            <a:r>
              <a:rPr lang="he-IL" dirty="0" smtClean="0"/>
              <a:t>מטהר חום, לחות ורעילות כללי.</a:t>
            </a:r>
            <a:endParaRPr lang="en-US" dirty="0" smtClean="0"/>
          </a:p>
          <a:p>
            <a:r>
              <a:rPr lang="he-IL" b="1" dirty="0" smtClean="0"/>
              <a:t>מינונים ואופני שימוש:</a:t>
            </a:r>
            <a:endParaRPr lang="en-US" b="1" dirty="0" smtClean="0"/>
          </a:p>
          <a:p>
            <a:r>
              <a:rPr lang="he-IL" dirty="0"/>
              <a:t>תמצית נוזלית: 1:3, 45% אלכוהול, 2.5 מ"ל בוקר וערב/ע"פ הצורך.</a:t>
            </a:r>
            <a:br>
              <a:rPr lang="he-IL" dirty="0"/>
            </a:br>
            <a:r>
              <a:rPr lang="he-IL" dirty="0"/>
              <a:t>תמצית יבשה: 2.8% אלקלואידים, 200-250 מ"ג בוקר וערב/ע"פ הצורך.</a:t>
            </a:r>
            <a:br>
              <a:rPr lang="he-IL" dirty="0"/>
            </a:br>
            <a:r>
              <a:rPr lang="he-IL" dirty="0"/>
              <a:t>בישול: 5-10 גרם לחצי ליטר מים.</a:t>
            </a:r>
            <a:br>
              <a:rPr lang="he-IL" dirty="0"/>
            </a:br>
            <a:r>
              <a:rPr lang="he-IL" dirty="0"/>
              <a:t>כחלק מפורמולה: 15%-20%.</a:t>
            </a:r>
            <a:r>
              <a:rPr lang="he-IL" dirty="0" smtClean="0"/>
              <a:t/>
            </a:r>
            <a:br>
              <a:rPr lang="he-IL" dirty="0" smtClean="0"/>
            </a:br>
            <a:r>
              <a:rPr lang="he-IL" dirty="0" smtClean="0"/>
              <a:t/>
            </a:r>
            <a:br>
              <a:rPr lang="he-IL" dirty="0" smtClean="0"/>
            </a:br>
            <a:endParaRPr lang="he-IL" dirty="0" smtClean="0"/>
          </a:p>
          <a:p>
            <a:pPr>
              <a:buNone/>
            </a:pPr>
            <a:r>
              <a:rPr lang="he-IL" dirty="0" smtClean="0"/>
              <a:t/>
            </a:r>
            <a:br>
              <a:rPr lang="he-IL" dirty="0" smtClean="0"/>
            </a:br>
            <a:endParaRPr lang="he-IL" dirty="0"/>
          </a:p>
        </p:txBody>
      </p:sp>
      <p:sp>
        <p:nvSpPr>
          <p:cNvPr id="4" name="מציין מיקום של מספר שקופית 3"/>
          <p:cNvSpPr>
            <a:spLocks noGrp="1"/>
          </p:cNvSpPr>
          <p:nvPr>
            <p:ph type="sldNum" sz="quarter" idx="15"/>
          </p:nvPr>
        </p:nvSpPr>
        <p:spPr/>
        <p:txBody>
          <a:bodyPr/>
          <a:lstStyle/>
          <a:p>
            <a:pPr>
              <a:defRPr/>
            </a:pPr>
            <a:fld id="{CA747FEC-EED6-4CE1-B6E2-C07CE3A04503}" type="slidenum">
              <a:rPr lang="he-IL" smtClean="0"/>
              <a:pPr>
                <a:defRPr/>
              </a:pPr>
              <a:t>38</a:t>
            </a:fld>
            <a:endParaRPr lang="en-US" dirty="0"/>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509016" y="1196752"/>
            <a:ext cx="8229600" cy="5793507"/>
          </a:xfrm>
        </p:spPr>
        <p:txBody>
          <a:bodyPr>
            <a:noAutofit/>
          </a:bodyPr>
          <a:lstStyle/>
          <a:p>
            <a:r>
              <a:rPr lang="he-IL" dirty="0" smtClean="0"/>
              <a:t>מדווח על כך שהחומרים הפעילים העיקריים בצמח הנם </a:t>
            </a:r>
            <a:r>
              <a:rPr lang="en-US" dirty="0" err="1" smtClean="0"/>
              <a:t>Oxindole</a:t>
            </a:r>
            <a:r>
              <a:rPr lang="en-US" dirty="0" smtClean="0"/>
              <a:t> </a:t>
            </a:r>
            <a:r>
              <a:rPr lang="en-US" dirty="0" err="1" smtClean="0"/>
              <a:t>Alkaloides</a:t>
            </a:r>
            <a:r>
              <a:rPr lang="en-US" dirty="0" smtClean="0"/>
              <a:t>. </a:t>
            </a:r>
            <a:r>
              <a:rPr lang="he-IL" dirty="0" smtClean="0"/>
              <a:t>בניסויים נמצא כי לחומרים אלה השפעה </a:t>
            </a:r>
            <a:r>
              <a:rPr lang="he-IL" b="1" dirty="0" smtClean="0"/>
              <a:t>מעוררת על פעילות </a:t>
            </a:r>
            <a:r>
              <a:rPr lang="he-IL" b="1" dirty="0" err="1" smtClean="0"/>
              <a:t>פגוציטית</a:t>
            </a:r>
            <a:r>
              <a:rPr lang="he-IL" b="1" dirty="0" smtClean="0"/>
              <a:t> של תאים לבנים.</a:t>
            </a:r>
          </a:p>
          <a:p>
            <a:r>
              <a:rPr lang="he-IL" dirty="0" smtClean="0"/>
              <a:t>שיפור בתגובה החיסונית הודגם במתנדבים זכרים אצלם </a:t>
            </a:r>
            <a:r>
              <a:rPr lang="he-IL" b="1" dirty="0" smtClean="0"/>
              <a:t>נצפתה עלייה ביחסי לימפוציטים\</a:t>
            </a:r>
            <a:r>
              <a:rPr lang="he-IL" b="1" dirty="0" err="1" smtClean="0"/>
              <a:t>נויטרופילים</a:t>
            </a:r>
            <a:r>
              <a:rPr lang="he-IL" b="1" dirty="0" smtClean="0"/>
              <a:t> בדם</a:t>
            </a:r>
            <a:r>
              <a:rPr lang="he-IL" dirty="0" smtClean="0"/>
              <a:t>, לאחר שחוסנו בתרכיב המכיל </a:t>
            </a:r>
            <a:r>
              <a:rPr lang="he-IL" dirty="0" err="1" smtClean="0"/>
              <a:t>פנאומוקוקים</a:t>
            </a:r>
            <a:r>
              <a:rPr lang="he-IL" dirty="0" smtClean="0"/>
              <a:t>, במקביל לנטילת הצמח.</a:t>
            </a:r>
          </a:p>
          <a:p>
            <a:r>
              <a:rPr lang="he-IL" dirty="0" smtClean="0"/>
              <a:t>מקורות נוספים מדווחים כי ל- </a:t>
            </a:r>
            <a:r>
              <a:rPr lang="en-US" dirty="0" err="1" smtClean="0"/>
              <a:t>Quinovic</a:t>
            </a:r>
            <a:r>
              <a:rPr lang="en-US" dirty="0" smtClean="0"/>
              <a:t> acid Glycosides </a:t>
            </a:r>
            <a:r>
              <a:rPr lang="he-IL" dirty="0" smtClean="0"/>
              <a:t>שהצמח מכיל נמצאה </a:t>
            </a:r>
            <a:r>
              <a:rPr lang="he-IL" b="1" dirty="0" smtClean="0"/>
              <a:t>פעילות אנטי-ויראלית ונוגדת דלקת.</a:t>
            </a:r>
          </a:p>
          <a:p>
            <a:r>
              <a:rPr lang="he-IL" dirty="0" smtClean="0"/>
              <a:t>בנוסף, נמצאה </a:t>
            </a:r>
            <a:r>
              <a:rPr lang="he-IL" b="1" dirty="0" smtClean="0"/>
              <a:t>פעילות נוגדת חמצון וכן דיכוי ייצור של </a:t>
            </a:r>
            <a:r>
              <a:rPr lang="en-US" b="1" dirty="0" smtClean="0"/>
              <a:t>TNF-alpha</a:t>
            </a:r>
          </a:p>
          <a:p>
            <a:r>
              <a:rPr lang="he-IL" b="1" dirty="0" smtClean="0"/>
              <a:t>פעילות נוגדת הדלקת קשורה להפחתה בייצור פרוסטגלנדינים מסוג.</a:t>
            </a:r>
            <a:r>
              <a:rPr lang="en-US" b="1" dirty="0" smtClean="0"/>
              <a:t>PGE2</a:t>
            </a:r>
          </a:p>
          <a:p>
            <a:pPr>
              <a:buNone/>
            </a:pPr>
            <a:r>
              <a:rPr lang="he-IL" dirty="0" smtClean="0"/>
              <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5"/>
          </p:nvPr>
        </p:nvSpPr>
        <p:spPr/>
        <p:txBody>
          <a:bodyPr/>
          <a:lstStyle/>
          <a:p>
            <a:pPr>
              <a:defRPr/>
            </a:pPr>
            <a:fld id="{CA747FEC-EED6-4CE1-B6E2-C07CE3A04503}" type="slidenum">
              <a:rPr lang="he-IL" smtClean="0"/>
              <a:pPr>
                <a:defRPr/>
              </a:pPr>
              <a:t>39</a:t>
            </a:fld>
            <a:endParaRPr lang="en-US"/>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subTitle" idx="1"/>
          </p:nvPr>
        </p:nvSpPr>
        <p:spPr>
          <a:xfrm>
            <a:off x="0" y="0"/>
            <a:ext cx="9144000" cy="6858000"/>
          </a:xfrm>
        </p:spPr>
        <p:txBody>
          <a:bodyPr>
            <a:normAutofit/>
          </a:bodyPr>
          <a:lstStyle/>
          <a:p>
            <a:pPr algn="ctr" eaLnBrk="1" hangingPunct="1">
              <a:defRPr/>
            </a:pPr>
            <a:r>
              <a:rPr lang="en-US" sz="2600" b="1" i="1" u="sng" dirty="0" smtClean="0">
                <a:solidFill>
                  <a:schemeClr val="tx1"/>
                </a:solidFill>
                <a:latin typeface="Comic Sans MS" pitchFamily="66" charset="0"/>
              </a:rPr>
              <a:t>TINCTURE</a:t>
            </a:r>
            <a:endParaRPr lang="he-IL" sz="2600" dirty="0" smtClean="0">
              <a:solidFill>
                <a:schemeClr val="tx1"/>
              </a:solidFill>
            </a:endParaRPr>
          </a:p>
          <a:p>
            <a:pPr algn="ctr" eaLnBrk="1" hangingPunct="1">
              <a:defRPr/>
            </a:pPr>
            <a:r>
              <a:rPr lang="he-IL" sz="2600" dirty="0" smtClean="0">
                <a:solidFill>
                  <a:schemeClr val="tx1"/>
                </a:solidFill>
                <a:latin typeface="Comic Sans MS" pitchFamily="66" charset="0"/>
              </a:rPr>
              <a:t> </a:t>
            </a:r>
            <a:endParaRPr lang="he-IL" sz="2600" dirty="0" smtClean="0">
              <a:solidFill>
                <a:schemeClr val="tx1"/>
              </a:solidFill>
            </a:endParaRPr>
          </a:p>
          <a:p>
            <a:pPr algn="ctr" fontAlgn="base"/>
            <a:r>
              <a:rPr lang="en-US" sz="2800" dirty="0"/>
              <a:t/>
            </a:r>
            <a:br>
              <a:rPr lang="en-US" sz="2800" dirty="0"/>
            </a:br>
            <a:r>
              <a:rPr lang="en-US" sz="2800" dirty="0"/>
              <a:t>Echinacea </a:t>
            </a:r>
            <a:r>
              <a:rPr lang="en-US" sz="2800" dirty="0" err="1" smtClean="0"/>
              <a:t>angostafolia</a:t>
            </a:r>
            <a:r>
              <a:rPr lang="en-US" sz="2800" dirty="0"/>
              <a:t> </a:t>
            </a:r>
            <a:r>
              <a:rPr lang="en-US" sz="2800" dirty="0" smtClean="0"/>
              <a:t>root 30%</a:t>
            </a:r>
            <a:r>
              <a:rPr lang="en-US" sz="2800" dirty="0"/>
              <a:t> </a:t>
            </a:r>
            <a:endParaRPr lang="en-US" sz="2800" b="0" dirty="0"/>
          </a:p>
          <a:p>
            <a:pPr algn="ctr" fontAlgn="base"/>
            <a:r>
              <a:rPr lang="en-US" sz="2800" dirty="0" err="1"/>
              <a:t>Isatis</a:t>
            </a:r>
            <a:r>
              <a:rPr lang="en-US" sz="2800" dirty="0"/>
              <a:t> </a:t>
            </a:r>
            <a:r>
              <a:rPr lang="en-US" sz="2800" dirty="0" err="1"/>
              <a:t>tinctoria</a:t>
            </a:r>
            <a:r>
              <a:rPr lang="en-US" sz="2800" dirty="0"/>
              <a:t> </a:t>
            </a:r>
            <a:r>
              <a:rPr lang="en-US" sz="2800" dirty="0" smtClean="0"/>
              <a:t>Root 30%</a:t>
            </a:r>
            <a:endParaRPr lang="en-US" sz="2800" b="0" dirty="0"/>
          </a:p>
          <a:p>
            <a:pPr algn="ctr" fontAlgn="base"/>
            <a:r>
              <a:rPr lang="en-US" sz="2800" dirty="0" err="1"/>
              <a:t>Sambucus</a:t>
            </a:r>
            <a:r>
              <a:rPr lang="en-US" sz="2800" dirty="0"/>
              <a:t> </a:t>
            </a:r>
            <a:r>
              <a:rPr lang="en-US" sz="2800" dirty="0" err="1"/>
              <a:t>Nigra</a:t>
            </a:r>
            <a:r>
              <a:rPr lang="en-US" sz="2800" dirty="0"/>
              <a:t> flower &amp; </a:t>
            </a:r>
            <a:r>
              <a:rPr lang="en-US" sz="2800" dirty="0" smtClean="0"/>
              <a:t>fruit 30%</a:t>
            </a:r>
            <a:endParaRPr lang="en-US" sz="2800" b="0" dirty="0"/>
          </a:p>
          <a:p>
            <a:pPr algn="ctr" fontAlgn="base"/>
            <a:r>
              <a:rPr lang="en-US" sz="2800" dirty="0" err="1" smtClean="0"/>
              <a:t>Glycyrrhiza</a:t>
            </a:r>
            <a:r>
              <a:rPr lang="en-US" sz="2800" dirty="0" smtClean="0"/>
              <a:t> </a:t>
            </a:r>
            <a:r>
              <a:rPr lang="en-US" sz="2800" dirty="0" err="1"/>
              <a:t>glabra</a:t>
            </a:r>
            <a:r>
              <a:rPr lang="en-US" sz="2800" dirty="0"/>
              <a:t> </a:t>
            </a:r>
            <a:r>
              <a:rPr lang="en-US" sz="2800" dirty="0" smtClean="0"/>
              <a:t>root 10%</a:t>
            </a:r>
            <a:endParaRPr lang="en-US" sz="2800" b="0" dirty="0"/>
          </a:p>
          <a:p>
            <a:pPr algn="ctr" fontAlgn="base"/>
            <a:r>
              <a:rPr lang="en-US" sz="2800" b="0" dirty="0"/>
              <a:t> </a:t>
            </a:r>
            <a:endParaRPr lang="he-IL" sz="2600" dirty="0" smtClean="0">
              <a:solidFill>
                <a:schemeClr val="tx1"/>
              </a:solidFill>
              <a:latin typeface="Comic Sans MS" pitchFamily="66" charset="0"/>
            </a:endParaRPr>
          </a:p>
          <a:p>
            <a:pPr algn="ctr" eaLnBrk="1" hangingPunct="1">
              <a:defRPr/>
            </a:pPr>
            <a:r>
              <a:rPr lang="he-IL" sz="2800" dirty="0" smtClean="0"/>
              <a:t> 5 מ"ל כל </a:t>
            </a:r>
            <a:r>
              <a:rPr lang="he-IL" sz="2800" dirty="0"/>
              <a:t>שעתיים-שלוש</a:t>
            </a:r>
            <a:endParaRPr lang="en-US" sz="28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87624" y="1642790"/>
            <a:ext cx="7467600" cy="562074"/>
          </a:xfrm>
        </p:spPr>
        <p:txBody>
          <a:bodyPr>
            <a:normAutofit fontScale="90000"/>
          </a:bodyPr>
          <a:lstStyle/>
          <a:p>
            <a:pPr algn="ctr"/>
            <a:r>
              <a:rPr lang="he-IL" b="1" dirty="0" smtClean="0"/>
              <a:t>שם בוטני:   </a:t>
            </a:r>
            <a:r>
              <a:rPr lang="en-US" b="1" dirty="0" err="1" smtClean="0"/>
              <a:t>Alium</a:t>
            </a:r>
            <a:r>
              <a:rPr lang="en-US" b="1" dirty="0" smtClean="0"/>
              <a:t> </a:t>
            </a:r>
            <a:r>
              <a:rPr lang="en-US" b="1" dirty="0" err="1" smtClean="0"/>
              <a:t>sativum</a:t>
            </a:r>
            <a:r>
              <a:rPr lang="en-US" dirty="0" smtClean="0"/>
              <a:t/>
            </a:r>
            <a:br>
              <a:rPr lang="en-US" dirty="0" smtClean="0"/>
            </a:br>
            <a:r>
              <a:rPr lang="he-IL" b="1" dirty="0" smtClean="0"/>
              <a:t>שם לועזי: </a:t>
            </a:r>
            <a:r>
              <a:rPr lang="en-US" b="1" dirty="0" smtClean="0"/>
              <a:t>Garlic</a:t>
            </a:r>
            <a:r>
              <a:rPr lang="en-US" dirty="0" smtClean="0"/>
              <a:t/>
            </a:r>
            <a:br>
              <a:rPr lang="en-US" dirty="0" smtClean="0"/>
            </a:br>
            <a:r>
              <a:rPr lang="he-IL" b="1" dirty="0" smtClean="0"/>
              <a:t>שם עממי : שום הגינה</a:t>
            </a:r>
            <a:r>
              <a:rPr lang="en-US" dirty="0" smtClean="0"/>
              <a:t/>
            </a:r>
            <a:br>
              <a:rPr lang="en-US" dirty="0" smtClean="0"/>
            </a:br>
            <a:r>
              <a:rPr lang="he-IL" b="1" dirty="0" smtClean="0"/>
              <a:t>משפחה: </a:t>
            </a:r>
            <a:r>
              <a:rPr lang="he-IL" b="1" dirty="0" err="1" smtClean="0"/>
              <a:t>שומיים</a:t>
            </a:r>
            <a:r>
              <a:rPr lang="en-US" dirty="0" smtClean="0"/>
              <a:t/>
            </a:r>
            <a:br>
              <a:rPr lang="en-US" dirty="0" smtClean="0"/>
            </a:br>
            <a:endParaRPr lang="he-IL" dirty="0"/>
          </a:p>
        </p:txBody>
      </p:sp>
      <p:sp>
        <p:nvSpPr>
          <p:cNvPr id="3" name="מציין מיקום תוכן 2"/>
          <p:cNvSpPr>
            <a:spLocks noGrp="1"/>
          </p:cNvSpPr>
          <p:nvPr>
            <p:ph sz="quarter" idx="1"/>
          </p:nvPr>
        </p:nvSpPr>
        <p:spPr>
          <a:xfrm>
            <a:off x="457200" y="1844824"/>
            <a:ext cx="8003232" cy="4629128"/>
          </a:xfrm>
        </p:spPr>
        <p:txBody>
          <a:bodyPr/>
          <a:lstStyle/>
          <a:p>
            <a:r>
              <a:rPr lang="he-IL" b="1" dirty="0" smtClean="0"/>
              <a:t>פעילות הצמח:</a:t>
            </a:r>
            <a:endParaRPr lang="en-US" b="1" dirty="0" smtClean="0"/>
          </a:p>
          <a:p>
            <a:pPr lvl="0"/>
            <a:r>
              <a:rPr lang="he-IL" dirty="0" smtClean="0"/>
              <a:t>חיזוק והמרצת מערכת החיסון – אנטי </a:t>
            </a:r>
            <a:r>
              <a:rPr lang="he-IL" dirty="0" err="1" smtClean="0"/>
              <a:t>פונגלי</a:t>
            </a:r>
            <a:r>
              <a:rPr lang="he-IL" dirty="0" smtClean="0"/>
              <a:t>, אנטי בקטריאלי, אנטי ויראלי. ניתן ליטול 6-8 שבועות רצופים. יעיל כנגד כל סוגי הזיהומים ומחלות החורף במיוחד </a:t>
            </a:r>
            <a:r>
              <a:rPr lang="he-IL" dirty="0" err="1" smtClean="0"/>
              <a:t>במע</a:t>
            </a:r>
            <a:r>
              <a:rPr lang="he-IL" dirty="0" smtClean="0"/>
              <a:t>' הנשימה </a:t>
            </a:r>
            <a:r>
              <a:rPr lang="he-IL" dirty="0" err="1" smtClean="0"/>
              <a:t>ובמע</a:t>
            </a:r>
            <a:r>
              <a:rPr lang="he-IL" dirty="0" smtClean="0"/>
              <a:t>' העיכול.</a:t>
            </a:r>
            <a:endParaRPr lang="en-US" dirty="0" smtClean="0"/>
          </a:p>
          <a:p>
            <a:pPr lvl="0"/>
            <a:r>
              <a:rPr lang="he-IL" dirty="0" smtClean="0"/>
              <a:t>אנטי פרזיטי – נוגד תולעים, אמבות, טפילים ויצורים חד תאים </a:t>
            </a:r>
            <a:r>
              <a:rPr lang="he-IL" dirty="0" err="1" smtClean="0"/>
              <a:t>במע</a:t>
            </a:r>
            <a:r>
              <a:rPr lang="he-IL" dirty="0" smtClean="0"/>
              <a:t>' העיכול.</a:t>
            </a:r>
            <a:endParaRPr lang="en-US" dirty="0" smtClean="0"/>
          </a:p>
          <a:p>
            <a:pPr lvl="0"/>
            <a:r>
              <a:rPr lang="he-IL" dirty="0" err="1" smtClean="0"/>
              <a:t>היפרכולסטרולמיה</a:t>
            </a:r>
            <a:r>
              <a:rPr lang="he-IL" dirty="0" smtClean="0"/>
              <a:t> – נלחם בטרשת עורקים (מומלץ לשלבו עם צמחים נוספים).</a:t>
            </a:r>
            <a:endParaRPr lang="en-US" dirty="0" smtClean="0"/>
          </a:p>
          <a:p>
            <a:pPr lvl="0"/>
            <a:r>
              <a:rPr lang="he-IL" dirty="0" smtClean="0"/>
              <a:t>נוגד קרישה – מדלל ומפחית לחץ דם (במינונים הגבוהים).</a:t>
            </a:r>
            <a:endParaRPr lang="en-US" dirty="0" smtClean="0"/>
          </a:p>
          <a:p>
            <a:endParaRPr lang="he-IL" dirty="0"/>
          </a:p>
        </p:txBody>
      </p:sp>
      <p:pic>
        <p:nvPicPr>
          <p:cNvPr id="1026" name="Picture 2" descr="C:\Users\Levy\Pictures\לימודים\pic1x65x191T125.jpg"/>
          <p:cNvPicPr>
            <a:picLocks noChangeAspect="1" noChangeArrowheads="1"/>
          </p:cNvPicPr>
          <p:nvPr/>
        </p:nvPicPr>
        <p:blipFill>
          <a:blip r:embed="rId2" cstate="print"/>
          <a:srcRect/>
          <a:stretch>
            <a:fillRect/>
          </a:stretch>
        </p:blipFill>
        <p:spPr bwMode="auto">
          <a:xfrm>
            <a:off x="107504" y="5589240"/>
            <a:ext cx="1802337" cy="1196752"/>
          </a:xfrm>
          <a:prstGeom prst="rect">
            <a:avLst/>
          </a:prstGeom>
          <a:noFill/>
        </p:spPr>
      </p:pic>
      <p:sp>
        <p:nvSpPr>
          <p:cNvPr id="5" name="מציין מיקום של מספר שקופית 4"/>
          <p:cNvSpPr>
            <a:spLocks noGrp="1"/>
          </p:cNvSpPr>
          <p:nvPr>
            <p:ph type="sldNum" sz="quarter" idx="15"/>
          </p:nvPr>
        </p:nvSpPr>
        <p:spPr/>
        <p:txBody>
          <a:bodyPr/>
          <a:lstStyle/>
          <a:p>
            <a:fld id="{02A88A72-53D1-41C0-8329-266DAA2417B8}" type="slidenum">
              <a:rPr lang="he-IL" smtClean="0"/>
              <a:pPr/>
              <a:t>41</a:t>
            </a:fld>
            <a:endParaRPr lang="he-IL"/>
          </a:p>
        </p:txBody>
      </p:sp>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188640"/>
            <a:ext cx="7859216" cy="6285312"/>
          </a:xfrm>
        </p:spPr>
        <p:txBody>
          <a:bodyPr>
            <a:normAutofit lnSpcReduction="10000"/>
          </a:bodyPr>
          <a:lstStyle/>
          <a:p>
            <a:r>
              <a:rPr lang="he-IL" b="1" dirty="0" smtClean="0"/>
              <a:t>רכיבים נוספים בצמח:</a:t>
            </a:r>
            <a:endParaRPr lang="en-US" b="1" dirty="0" smtClean="0"/>
          </a:p>
          <a:p>
            <a:r>
              <a:rPr lang="he-IL" dirty="0" smtClean="0"/>
              <a:t>תרכובת גופריתית בשם </a:t>
            </a:r>
            <a:r>
              <a:rPr lang="he-IL" dirty="0" err="1" smtClean="0"/>
              <a:t>אליצ'ין</a:t>
            </a:r>
            <a:r>
              <a:rPr lang="he-IL" dirty="0" smtClean="0"/>
              <a:t>. תרכובת זו עדינה ורגישה מאוד לאור ואוויר. ולכן מרגע קילוף וחיתוך השום יש לאוכלו מיד תוך מס' דקות, או לשומרו </a:t>
            </a:r>
            <a:r>
              <a:rPr lang="he-IL" dirty="0" err="1" smtClean="0"/>
              <a:t>כתשרית</a:t>
            </a:r>
            <a:r>
              <a:rPr lang="he-IL" dirty="0" smtClean="0"/>
              <a:t>/הקפאה וכדומה. כמובן שבבישול החומר הפעיל כמעט ואינו נותר.</a:t>
            </a:r>
            <a:endParaRPr lang="en-US" dirty="0" smtClean="0"/>
          </a:p>
          <a:p>
            <a:pPr>
              <a:buNone/>
            </a:pPr>
            <a:endParaRPr lang="en-US" dirty="0" smtClean="0"/>
          </a:p>
          <a:p>
            <a:r>
              <a:rPr lang="he-IL" b="1" dirty="0" smtClean="0"/>
              <a:t>תופעות לוואי והתוויות נגד:</a:t>
            </a:r>
            <a:endParaRPr lang="en-US" b="1" dirty="0" smtClean="0"/>
          </a:p>
          <a:p>
            <a:r>
              <a:rPr lang="he-IL" dirty="0" smtClean="0"/>
              <a:t>מומלץ למהול את המנה (בדבש/שמן זית) ולא לקחתו על קיבה ריקה (מגרה את רירית </a:t>
            </a:r>
            <a:r>
              <a:rPr lang="he-IL" dirty="0" err="1" smtClean="0"/>
              <a:t>מע</a:t>
            </a:r>
            <a:r>
              <a:rPr lang="he-IL" dirty="0" smtClean="0"/>
              <a:t>' העיכול). יש לעקוב אחר אנשים מבוגרים הנוטלים את הצמח עם תרופות מדללות דם.</a:t>
            </a:r>
            <a:endParaRPr lang="en-US" dirty="0" smtClean="0"/>
          </a:p>
          <a:p>
            <a:r>
              <a:rPr lang="he-IL" b="1" dirty="0" smtClean="0"/>
              <a:t>הריון והנקה:</a:t>
            </a:r>
            <a:r>
              <a:rPr lang="he-IL" dirty="0" smtClean="0"/>
              <a:t> הצמח מתאים לשימוש.</a:t>
            </a:r>
            <a:endParaRPr lang="en-US" dirty="0" smtClean="0"/>
          </a:p>
          <a:p>
            <a:pPr>
              <a:buNone/>
            </a:pPr>
            <a:endParaRPr lang="en-US" dirty="0" smtClean="0"/>
          </a:p>
          <a:p>
            <a:r>
              <a:rPr lang="he-IL" dirty="0" smtClean="0"/>
              <a:t>תרופת סבתא לתולעי מעיים אצל ילדים: לקלוף ולחתוך שן שום לפלחים ארוכים. להכניס לתוך כמוסה ריקה (תאית תמצית) ולהחדיר לפי הטבעת פעמיים ביום.</a:t>
            </a:r>
            <a:br>
              <a:rPr lang="he-IL" dirty="0" smtClean="0"/>
            </a:br>
            <a:endParaRPr lang="he-IL" dirty="0" smtClean="0"/>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42</a:t>
            </a:fld>
            <a:endParaRPr lang="he-IL"/>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260648"/>
            <a:ext cx="7859216" cy="6408712"/>
          </a:xfrm>
        </p:spPr>
        <p:txBody>
          <a:bodyPr>
            <a:normAutofit lnSpcReduction="10000"/>
          </a:bodyPr>
          <a:lstStyle/>
          <a:p>
            <a:r>
              <a:rPr lang="he-IL" b="1" dirty="0" smtClean="0"/>
              <a:t>טעמים ותכונות הצמח:</a:t>
            </a:r>
            <a:endParaRPr lang="en-US" b="1" dirty="0" smtClean="0"/>
          </a:p>
          <a:p>
            <a:pPr marL="0" lvl="0" indent="0">
              <a:buNone/>
            </a:pPr>
            <a:r>
              <a:rPr lang="he-IL" dirty="0" smtClean="0"/>
              <a:t>פיקנטי</a:t>
            </a:r>
            <a:endParaRPr lang="en-US" dirty="0" smtClean="0"/>
          </a:p>
          <a:p>
            <a:pPr marL="0" lvl="0" indent="0">
              <a:buNone/>
            </a:pPr>
            <a:r>
              <a:rPr lang="he-IL" dirty="0" smtClean="0"/>
              <a:t>מייבש </a:t>
            </a:r>
            <a:endParaRPr lang="en-US" dirty="0" smtClean="0"/>
          </a:p>
          <a:p>
            <a:pPr marL="0" lvl="0" indent="0">
              <a:buNone/>
            </a:pPr>
            <a:r>
              <a:rPr lang="he-IL" dirty="0" smtClean="0"/>
              <a:t>מזג חם </a:t>
            </a:r>
            <a:endParaRPr lang="en-US" dirty="0" smtClean="0"/>
          </a:p>
          <a:p>
            <a:r>
              <a:rPr lang="he-IL" b="1" dirty="0" smtClean="0"/>
              <a:t>חלקי הצמח בשימוש: </a:t>
            </a:r>
            <a:r>
              <a:rPr lang="he-IL" dirty="0" smtClean="0"/>
              <a:t>פקעת.</a:t>
            </a:r>
            <a:endParaRPr lang="en-US" dirty="0" smtClean="0"/>
          </a:p>
          <a:p>
            <a:r>
              <a:rPr lang="he-IL" b="1" dirty="0" smtClean="0"/>
              <a:t>אופני נטילה ומינונים:</a:t>
            </a:r>
            <a:endParaRPr lang="en-US" b="1" dirty="0" smtClean="0"/>
          </a:p>
          <a:p>
            <a:r>
              <a:rPr lang="he-IL" dirty="0"/>
              <a:t>תמצית נוזלית: 1:1, </a:t>
            </a:r>
            <a:r>
              <a:rPr lang="he-IL" dirty="0" smtClean="0"/>
              <a:t>45% אלכוהול</a:t>
            </a:r>
            <a:r>
              <a:rPr lang="he-IL" dirty="0"/>
              <a:t>, 10-20 טיפות למנה (תלוי בצורך/חומרת המצב). ניתן ליטול 2-6 מנות ביום לפי הצורך.</a:t>
            </a:r>
            <a:br>
              <a:rPr lang="he-IL" dirty="0"/>
            </a:br>
            <a:r>
              <a:rPr lang="he-IL" dirty="0"/>
              <a:t>כמוסה מרוכזת (עדיף כשמן): 1000-4000 מ"ג בחלוקה יומית.</a:t>
            </a:r>
            <a:br>
              <a:rPr lang="he-IL" dirty="0"/>
            </a:br>
            <a:r>
              <a:rPr lang="he-IL" dirty="0"/>
              <a:t>שום חי: 2-3 שיניים טריות ביום עם האוכל.</a:t>
            </a:r>
            <a:br>
              <a:rPr lang="he-IL" dirty="0"/>
            </a:br>
            <a:r>
              <a:rPr lang="he-IL" dirty="0"/>
              <a:t>כחלק מפורמולה: 20%-15</a:t>
            </a:r>
            <a:r>
              <a:rPr lang="he-IL" dirty="0" smtClean="0"/>
              <a:t>%.</a:t>
            </a:r>
            <a:endParaRPr lang="en-US" dirty="0" smtClean="0"/>
          </a:p>
          <a:p>
            <a:r>
              <a:rPr lang="he-IL" dirty="0" smtClean="0"/>
              <a:t>*הכנת שום טיבטי מסורתי: 6 ראשים גדולים, (מומלץ להשתמש בשום טרי ולא מיובש). קולפים וכותשים לתוך צנצנת זכוכית עם מכסה אטום. ממלאים כ250 מל' מדיום נוזלי. סוגרים ומנערים כל יום. ממתינים במשך 14-21 יום. לאחר מכן פותחים, מסננים את השום (מסננת צפופה/חיתול בד) ומתקבלת אנטיביוטיקה טבעית מעולה!!!</a:t>
            </a:r>
            <a:endParaRPr lang="en-US" dirty="0" smtClean="0"/>
          </a:p>
          <a:p>
            <a:endParaRPr lang="he-IL" dirty="0"/>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43</a:t>
            </a:fld>
            <a:endParaRPr lang="he-IL"/>
          </a:p>
        </p:txBody>
      </p:sp>
      <p:pic>
        <p:nvPicPr>
          <p:cNvPr id="1026" name="Picture 2" descr="שום"/>
          <p:cNvPicPr>
            <a:picLocks noChangeAspect="1" noChangeArrowheads="1"/>
          </p:cNvPicPr>
          <p:nvPr/>
        </p:nvPicPr>
        <p:blipFill>
          <a:blip r:embed="rId2" cstate="print"/>
          <a:srcRect/>
          <a:stretch>
            <a:fillRect/>
          </a:stretch>
        </p:blipFill>
        <p:spPr bwMode="auto">
          <a:xfrm>
            <a:off x="134837" y="44624"/>
            <a:ext cx="1412827" cy="16288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מחקרים</a:t>
            </a:r>
            <a:endParaRPr lang="he-IL" dirty="0"/>
          </a:p>
        </p:txBody>
      </p:sp>
      <p:sp>
        <p:nvSpPr>
          <p:cNvPr id="3" name="מציין מיקום תוכן 2"/>
          <p:cNvSpPr>
            <a:spLocks noGrp="1"/>
          </p:cNvSpPr>
          <p:nvPr>
            <p:ph sz="quarter" idx="1"/>
          </p:nvPr>
        </p:nvSpPr>
        <p:spPr/>
        <p:txBody>
          <a:bodyPr/>
          <a:lstStyle/>
          <a:p>
            <a:r>
              <a:rPr lang="he-IL" dirty="0" smtClean="0"/>
              <a:t>ניסוי קליני שנערך בגרמניה (1999) בדק את ההשפעה של אבקת שום על טרשת עורקים. הניסוי כלל 152 אסירים ששוחררו על תנאי, נמשך 48 חודשים, היה אקראי, בסמיון כפול ומבוקר בפלסבו. נמצא כי בקרב אלו שקיבלו את הצמח חלה </a:t>
            </a:r>
            <a:r>
              <a:rPr lang="he-IL" b="1" dirty="0" smtClean="0"/>
              <a:t>הפחתה בשיעור 5%-18% בקצב הצטברות המשקע בעורקים</a:t>
            </a:r>
            <a:r>
              <a:rPr lang="he-IL" dirty="0" smtClean="0"/>
              <a:t>. כמו כן נמצא כי במטופלים מקבוצת הגיל 50-80 שצרכו את השום היה מצב המשקעים בעורקים יציב לכל אורך תקופת הניסוי. החוקרים הסיקו כי לא רק שלשום יכולת למנוע את הצטברות המשקעים, אלא יש לו אף יכולת לגרום לנסיגה במצב המשקעים בשימוש קבוע וממושך.</a:t>
            </a:r>
            <a:endParaRPr lang="he-IL" dirty="0"/>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44</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27584" y="1028700"/>
            <a:ext cx="7467600" cy="1143000"/>
          </a:xfrm>
        </p:spPr>
        <p:txBody>
          <a:bodyPr>
            <a:normAutofit fontScale="90000"/>
          </a:bodyPr>
          <a:lstStyle/>
          <a:p>
            <a:pPr algn="ctr" fontAlgn="base"/>
            <a:r>
              <a:rPr lang="he-IL" b="1" dirty="0"/>
              <a:t>שם בוטני: </a:t>
            </a:r>
            <a:r>
              <a:rPr lang="en-US" b="1" dirty="0" err="1"/>
              <a:t>Propolis</a:t>
            </a:r>
            <a:r>
              <a:rPr lang="en-US" dirty="0"/>
              <a:t/>
            </a:r>
            <a:br>
              <a:rPr lang="en-US" dirty="0"/>
            </a:br>
            <a:r>
              <a:rPr lang="he-IL" b="1" dirty="0"/>
              <a:t>שם לועזי: </a:t>
            </a:r>
            <a:r>
              <a:rPr lang="en-US" b="1" dirty="0"/>
              <a:t>Bees </a:t>
            </a:r>
            <a:r>
              <a:rPr lang="en-US" b="1" dirty="0" err="1"/>
              <a:t>propolis</a:t>
            </a:r>
            <a:r>
              <a:rPr lang="en-US" dirty="0"/>
              <a:t/>
            </a:r>
            <a:br>
              <a:rPr lang="en-US" dirty="0"/>
            </a:br>
            <a:r>
              <a:rPr lang="he-IL" b="1" dirty="0"/>
              <a:t>שם עממי : פרופוליס</a:t>
            </a:r>
            <a:r>
              <a:rPr lang="he-IL" dirty="0"/>
              <a:t/>
            </a:r>
            <a:br>
              <a:rPr lang="he-IL" dirty="0"/>
            </a:br>
            <a:r>
              <a:rPr lang="he-IL" dirty="0"/>
              <a:t/>
            </a:r>
            <a:br>
              <a:rPr lang="he-IL" dirty="0"/>
            </a:br>
            <a:endParaRPr lang="he-IL" dirty="0"/>
          </a:p>
        </p:txBody>
      </p:sp>
      <p:sp>
        <p:nvSpPr>
          <p:cNvPr id="3" name="מציין מיקום תוכן 2"/>
          <p:cNvSpPr>
            <a:spLocks noGrp="1"/>
          </p:cNvSpPr>
          <p:nvPr>
            <p:ph sz="quarter" idx="1"/>
          </p:nvPr>
        </p:nvSpPr>
        <p:spPr/>
        <p:txBody>
          <a:bodyPr/>
          <a:lstStyle/>
          <a:p>
            <a:r>
              <a:rPr lang="he-IL" dirty="0"/>
              <a:t>מקורו של הפרופוליס בשרף עצים, המשולבים באנזימים שונים שמקורם במיצי הקיבה של הדבורה. השם פרופוליס הוא יווני במקורו (פרו = הגנה, פוליס = עיר) וכשמו כן הוא : הדבורים מורחות אותו באזורים שבהם מטילה המלכה את ביציה, במטרה למנוע חדירת חיידקים לאזור ובכך להבטיח את המשך קיום הגזע. הוא גם משמש להגנת הכוורת מפני פולשים זרים , לכיסוי הסדקים בכוורת ולהדבקת החלות.</a:t>
            </a:r>
            <a:br>
              <a:rPr lang="he-IL" dirty="0"/>
            </a:br>
            <a:r>
              <a:rPr lang="he-IL" dirty="0"/>
              <a:t>הפרופוליס חיוני ביותר לכוורת, ומן הראוי לא לאסוף את כולו אלא להשאיר כמות מסוימת בכוורת, כדי להותיר בה את חומר ההגנה הטבעי שלה.</a:t>
            </a:r>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45</a:t>
            </a:fld>
            <a:endParaRPr lang="he-IL"/>
          </a:p>
        </p:txBody>
      </p:sp>
      <p:pic>
        <p:nvPicPr>
          <p:cNvPr id="5" name="Picture 2" descr="פרופוליס"/>
          <p:cNvPicPr>
            <a:picLocks noChangeAspect="1" noChangeArrowheads="1"/>
          </p:cNvPicPr>
          <p:nvPr/>
        </p:nvPicPr>
        <p:blipFill>
          <a:blip r:embed="rId2" cstate="print"/>
          <a:srcRect/>
          <a:stretch>
            <a:fillRect/>
          </a:stretch>
        </p:blipFill>
        <p:spPr bwMode="auto">
          <a:xfrm>
            <a:off x="0" y="5435965"/>
            <a:ext cx="2078467" cy="1449760"/>
          </a:xfrm>
          <a:prstGeom prst="rect">
            <a:avLst/>
          </a:prstGeom>
          <a:noFill/>
          <a:ln w="9525">
            <a:noFill/>
            <a:miter lim="800000"/>
            <a:headEnd/>
            <a:tailEnd/>
          </a:ln>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extLst>
      <p:ext uri="{BB962C8B-B14F-4D97-AF65-F5344CB8AC3E}">
        <p14:creationId xmlns:p14="http://schemas.microsoft.com/office/powerpoint/2010/main" val="23619226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179512" y="260648"/>
            <a:ext cx="8208912" cy="6597352"/>
          </a:xfrm>
        </p:spPr>
        <p:txBody>
          <a:bodyPr>
            <a:normAutofit fontScale="92500" lnSpcReduction="10000"/>
          </a:bodyPr>
          <a:lstStyle/>
          <a:p>
            <a:r>
              <a:rPr lang="he-IL" b="1" dirty="0"/>
              <a:t>פעילות הצמח:</a:t>
            </a:r>
            <a:r>
              <a:rPr lang="he-IL" dirty="0"/>
              <a:t/>
            </a:r>
            <a:br>
              <a:rPr lang="he-IL" dirty="0"/>
            </a:br>
            <a:r>
              <a:rPr lang="he-IL" dirty="0"/>
              <a:t>1. </a:t>
            </a:r>
            <a:r>
              <a:rPr lang="he-IL" b="1" dirty="0"/>
              <a:t>ממריץ מערכת חיסונית </a:t>
            </a:r>
            <a:r>
              <a:rPr lang="he-IL" dirty="0"/>
              <a:t>– מתאים למחלות החורף, עם מיקוד לפלג גוף עליון. דלקת ריאות, שפעת, צינון, שיעול, דלקת גרון ואוזניים. לתרכובות </a:t>
            </a:r>
            <a:r>
              <a:rPr lang="he-IL" dirty="0" err="1"/>
              <a:t>הפנוליות</a:t>
            </a:r>
            <a:r>
              <a:rPr lang="he-IL" dirty="0"/>
              <a:t> המורכבות ולשמנים האתריים יש יכולות חיטוי, מניעת דלקות, תקיפה והגנה מפני וירוסים חיידקים ופטריות. הפרופוליס מכיל את חומצות האמינו </a:t>
            </a:r>
            <a:r>
              <a:rPr lang="he-IL" dirty="0" err="1"/>
              <a:t>ליזין</a:t>
            </a:r>
            <a:r>
              <a:rPr lang="he-IL" dirty="0"/>
              <a:t> </a:t>
            </a:r>
            <a:r>
              <a:rPr lang="he-IL" dirty="0" err="1"/>
              <a:t>וטריונין</a:t>
            </a:r>
            <a:r>
              <a:rPr lang="he-IL" dirty="0"/>
              <a:t> המהוות חומרי גלם לייצור נוגדנים (ע"י הלימפוציטים). לחלק מתרכובות </a:t>
            </a:r>
            <a:r>
              <a:rPr lang="he-IL" dirty="0" err="1"/>
              <a:t>הפנוליות</a:t>
            </a:r>
            <a:r>
              <a:rPr lang="he-IL" dirty="0"/>
              <a:t> (</a:t>
            </a:r>
            <a:r>
              <a:rPr lang="he-IL" dirty="0" err="1"/>
              <a:t>טנינים</a:t>
            </a:r>
            <a:r>
              <a:rPr lang="he-IL" dirty="0"/>
              <a:t> </a:t>
            </a:r>
            <a:r>
              <a:rPr lang="he-IL" dirty="0" err="1"/>
              <a:t>ופלבונואידים</a:t>
            </a:r>
            <a:r>
              <a:rPr lang="he-IL" dirty="0"/>
              <a:t>) השפעה על תאי </a:t>
            </a:r>
            <a:r>
              <a:rPr lang="he-IL" dirty="0" err="1"/>
              <a:t>המסט</a:t>
            </a:r>
            <a:r>
              <a:rPr lang="he-IL" dirty="0"/>
              <a:t> במניעת שחרור היסטמין ובכך מסייעים בהקלה וריפוי תגובות אלרגיות.</a:t>
            </a:r>
            <a:br>
              <a:rPr lang="he-IL" dirty="0"/>
            </a:br>
            <a:r>
              <a:rPr lang="he-IL" dirty="0"/>
              <a:t>2. </a:t>
            </a:r>
            <a:r>
              <a:rPr lang="he-IL" b="1" dirty="0"/>
              <a:t>אנטיביוטיקה טבעית, אנטי </a:t>
            </a:r>
            <a:r>
              <a:rPr lang="he-IL" b="1" dirty="0" err="1"/>
              <a:t>פונגלי</a:t>
            </a:r>
            <a:r>
              <a:rPr lang="he-IL" b="1" dirty="0"/>
              <a:t> ואנטי-ויראלי </a:t>
            </a:r>
            <a:r>
              <a:rPr lang="he-IL" dirty="0"/>
              <a:t>– כושר חיטוי השרפים, מקנים לפרופוליס תכונות אנטיביוטיות המרוכזות והיעילות ביותר בטבע, לכן הוא מכונה "הפניצילין של הטבע". מחקרים הראו יעילות גבוהה בהדברת חיידקי </a:t>
            </a:r>
            <a:r>
              <a:rPr lang="he-IL" dirty="0" err="1"/>
              <a:t>גראם</a:t>
            </a:r>
            <a:r>
              <a:rPr lang="he-IL" dirty="0"/>
              <a:t> חיובי ועוד שורת חיידקים נוספים. תוצאות חיוביות נצפו גם כנגד וירוסים כדוגמת שפעת, הרפס ועוד.</a:t>
            </a:r>
            <a:br>
              <a:rPr lang="he-IL" dirty="0"/>
            </a:br>
            <a:r>
              <a:rPr lang="he-IL" dirty="0"/>
              <a:t>3. </a:t>
            </a:r>
            <a:r>
              <a:rPr lang="he-IL" b="1" dirty="0"/>
              <a:t>אנטי זיהומי חיצוני – </a:t>
            </a:r>
            <a:r>
              <a:rPr lang="he-IL" dirty="0"/>
              <a:t>מומלץ מאוד לפצעים מוגלתיים וזיהומיים, אקנה, אבצסים, </a:t>
            </a:r>
            <a:r>
              <a:rPr lang="he-IL" dirty="0" err="1"/>
              <a:t>קונדילומות</a:t>
            </a:r>
            <a:r>
              <a:rPr lang="he-IL" dirty="0"/>
              <a:t>, פטרת עור, יבלות, פרונקלים.</a:t>
            </a:r>
            <a:br>
              <a:rPr lang="he-IL" dirty="0"/>
            </a:br>
            <a:r>
              <a:rPr lang="he-IL" dirty="0"/>
              <a:t>4. </a:t>
            </a:r>
            <a:r>
              <a:rPr lang="he-IL" b="1" dirty="0"/>
              <a:t>חיטוי הפה והשיניים – </a:t>
            </a:r>
            <a:r>
              <a:rPr lang="he-IL" dirty="0"/>
              <a:t>מרכיבי החיטוי של הפרופוליס, התמציות האתריות </a:t>
            </a:r>
            <a:r>
              <a:rPr lang="he-IL" dirty="0" err="1"/>
              <a:t>והפלבונואידים</a:t>
            </a:r>
            <a:r>
              <a:rPr lang="he-IL" dirty="0"/>
              <a:t> נותנים השפעתם גם על חלל הפה והשיניים. המרכיבים </a:t>
            </a:r>
            <a:r>
              <a:rPr lang="he-IL" dirty="0" err="1"/>
              <a:t>הפנולים</a:t>
            </a:r>
            <a:r>
              <a:rPr lang="he-IL" dirty="0"/>
              <a:t> </a:t>
            </a:r>
            <a:r>
              <a:rPr lang="he-IL" dirty="0" err="1"/>
              <a:t>האנסטאזים</a:t>
            </a:r>
            <a:r>
              <a:rPr lang="he-IL" dirty="0"/>
              <a:t> מסייעים בהרגעת כאבי השיניים. ניתן להשתמש באופן קבוע במשחות שיניים המכילות תמצית פרופוליס, יעיל לדלקות חניכיים, </a:t>
            </a:r>
            <a:r>
              <a:rPr lang="he-IL" dirty="0" err="1"/>
              <a:t>אפטות</a:t>
            </a:r>
            <a:r>
              <a:rPr lang="he-IL" dirty="0"/>
              <a:t>, פטרת לשון, הרפס.</a:t>
            </a:r>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46</a:t>
            </a:fld>
            <a:endParaRPr lang="he-IL"/>
          </a:p>
        </p:txBody>
      </p:sp>
    </p:spTree>
    <p:extLst>
      <p:ext uri="{BB962C8B-B14F-4D97-AF65-F5344CB8AC3E}">
        <p14:creationId xmlns:p14="http://schemas.microsoft.com/office/powerpoint/2010/main" val="17926893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57200" y="188640"/>
            <a:ext cx="7467600" cy="6552728"/>
          </a:xfrm>
        </p:spPr>
        <p:txBody>
          <a:bodyPr>
            <a:normAutofit fontScale="92500"/>
          </a:bodyPr>
          <a:lstStyle/>
          <a:p>
            <a:r>
              <a:rPr lang="he-IL" b="1" dirty="0"/>
              <a:t>רכיבים נוספים בצמח:</a:t>
            </a:r>
            <a:r>
              <a:rPr lang="he-IL" dirty="0"/>
              <a:t/>
            </a:r>
            <a:br>
              <a:rPr lang="he-IL" dirty="0"/>
            </a:br>
            <a:r>
              <a:rPr lang="he-IL" b="1" dirty="0"/>
              <a:t>שרפים-</a:t>
            </a:r>
            <a:r>
              <a:rPr lang="he-IL" dirty="0"/>
              <a:t> מהווים כ-50% ממרכיבי הפרופוליס. הדבורה אוספת שרפים מכל חלקי הצמחים- קליפות העצים, העלים, תפרחות, קליפות פירות מסוימים וניצנים. הדבורים מנצלות משאב הנוצר ע"י הצמחים לצורכי ריפוי והגנת בפני מזיקים.</a:t>
            </a:r>
            <a:br>
              <a:rPr lang="he-IL" dirty="0"/>
            </a:br>
            <a:r>
              <a:rPr lang="he-IL" b="1" dirty="0"/>
              <a:t>דונג-</a:t>
            </a:r>
            <a:r>
              <a:rPr lang="he-IL" dirty="0"/>
              <a:t> מהווה כ-30%. הדונג הינו תוצר בלוטה הנמצאת בבטן הדבורה, לדונג תפקיד של דילול השרפים ועיצוב הפרופוליס תוך שמירה על אלסטיות, שכן שרפים נוטים להתקשות ו"להתאבן".</a:t>
            </a:r>
            <a:br>
              <a:rPr lang="he-IL" dirty="0"/>
            </a:br>
            <a:r>
              <a:rPr lang="he-IL" b="1" dirty="0"/>
              <a:t>שמנים אתריים </a:t>
            </a:r>
            <a:r>
              <a:rPr lang="he-IL" b="1" dirty="0" err="1"/>
              <a:t>ואסטרים</a:t>
            </a:r>
            <a:r>
              <a:rPr lang="he-IL" b="1" dirty="0"/>
              <a:t> -</a:t>
            </a:r>
            <a:r>
              <a:rPr lang="he-IL" dirty="0"/>
              <a:t>10% ממרכיבי הפרופוליס. השמנים והתמציות האתריות מהווים בסיס לרפואה בפני עצמם וערכיהם משתנים בהתאם לסוג הצמח. </a:t>
            </a:r>
            <a:r>
              <a:rPr lang="he-IL" dirty="0" err="1"/>
              <a:t>האסטרים</a:t>
            </a:r>
            <a:r>
              <a:rPr lang="he-IL" dirty="0"/>
              <a:t> הינם תרכובות אורגניות המקנות לחלקי הצמח השונים (פרחים, עלים, פירות) את ריחם וטעמם. (אסטר: תרגום מגרמנית-חומצה אתרית).</a:t>
            </a:r>
            <a:br>
              <a:rPr lang="he-IL" dirty="0"/>
            </a:br>
            <a:r>
              <a:rPr lang="he-IL" b="1" dirty="0"/>
              <a:t>אבקת פרחים -</a:t>
            </a:r>
            <a:r>
              <a:rPr lang="he-IL" dirty="0"/>
              <a:t>5% ממרכיבי הפרופוליס.</a:t>
            </a:r>
            <a:br>
              <a:rPr lang="he-IL" dirty="0"/>
            </a:br>
            <a:r>
              <a:rPr lang="he-IL" b="1" dirty="0"/>
              <a:t>תרכובות אורגניות נוספות ומינרלים -</a:t>
            </a:r>
            <a:r>
              <a:rPr lang="he-IL" dirty="0"/>
              <a:t>5% ממרכיבי הפרופוליס. המינרלים המצויים </a:t>
            </a:r>
            <a:r>
              <a:rPr lang="he-IL" dirty="0" err="1"/>
              <a:t>בפרופוליס:מנגן</a:t>
            </a:r>
            <a:r>
              <a:rPr lang="he-IL" dirty="0"/>
              <a:t>, אבץ, בריום, טיטן, נחושת, בדיל, ניקל, קובלט, כרום, סידן, זרחן, נתרן, ברזל, מגנזיום, מוליבדן, אלומיניום, צורן ועוד.</a:t>
            </a:r>
            <a:br>
              <a:rPr lang="he-IL" dirty="0"/>
            </a:br>
            <a:r>
              <a:rPr lang="he-IL" dirty="0"/>
              <a:t>גם ויטמינים במינונים משתנים בהתאם לסוגי הצמחים בעיקר ויטמינים מקבוצת </a:t>
            </a:r>
            <a:r>
              <a:rPr lang="en-US" dirty="0"/>
              <a:t>B , C </a:t>
            </a:r>
            <a:r>
              <a:rPr lang="he-IL" dirty="0"/>
              <a:t>ו-</a:t>
            </a:r>
            <a:r>
              <a:rPr lang="en-US" dirty="0"/>
              <a:t>E </a:t>
            </a:r>
            <a:r>
              <a:rPr lang="he-IL" dirty="0" err="1"/>
              <a:t>ופלבנואידים</a:t>
            </a:r>
            <a:r>
              <a:rPr lang="he-IL" dirty="0"/>
              <a:t>- נוגדי חמצון.</a:t>
            </a:r>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47</a:t>
            </a:fld>
            <a:endParaRPr lang="he-IL"/>
          </a:p>
        </p:txBody>
      </p:sp>
    </p:spTree>
    <p:extLst>
      <p:ext uri="{BB962C8B-B14F-4D97-AF65-F5344CB8AC3E}">
        <p14:creationId xmlns:p14="http://schemas.microsoft.com/office/powerpoint/2010/main" val="19525456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251520" y="116632"/>
            <a:ext cx="8424936" cy="6552728"/>
          </a:xfrm>
        </p:spPr>
        <p:txBody>
          <a:bodyPr>
            <a:normAutofit fontScale="92500"/>
          </a:bodyPr>
          <a:lstStyle/>
          <a:p>
            <a:pPr fontAlgn="base"/>
            <a:r>
              <a:rPr lang="he-IL" b="1" dirty="0"/>
              <a:t>תופעות לוואי והתוויות נגד:</a:t>
            </a:r>
            <a:endParaRPr lang="he-IL" dirty="0"/>
          </a:p>
          <a:p>
            <a:pPr fontAlgn="base"/>
            <a:r>
              <a:rPr lang="he-IL" dirty="0"/>
              <a:t>לא מתאים לאנשים אלרגיים למוצרי כוורת.</a:t>
            </a:r>
          </a:p>
          <a:p>
            <a:pPr fontAlgn="base"/>
            <a:r>
              <a:rPr lang="he-IL" dirty="0"/>
              <a:t>לנטילה אך ורק בזמן המחלה האקוטית (מס' ימים) ולא לאורך זמן. לשרפים יש נטייה לחזור ולהתאגד שוב בגוף האדם (</a:t>
            </a:r>
            <a:r>
              <a:rPr lang="he-IL" dirty="0" err="1"/>
              <a:t>אגרגציה</a:t>
            </a:r>
            <a:r>
              <a:rPr lang="he-IL" dirty="0"/>
              <a:t>) והם יכולים לסתום כלי דם קטנים ונפרונים בכליה.</a:t>
            </a:r>
          </a:p>
          <a:p>
            <a:pPr fontAlgn="base"/>
            <a:r>
              <a:rPr lang="he-IL" b="1" dirty="0"/>
              <a:t>הריון והנקה:</a:t>
            </a:r>
            <a:r>
              <a:rPr lang="he-IL" dirty="0"/>
              <a:t> הצמח לא מתאים לשימוש</a:t>
            </a:r>
            <a:r>
              <a:rPr lang="he-IL" dirty="0" smtClean="0"/>
              <a:t>.</a:t>
            </a:r>
          </a:p>
          <a:p>
            <a:pPr fontAlgn="base"/>
            <a:r>
              <a:rPr lang="he-IL" b="1" dirty="0"/>
              <a:t>טעמים ותכונות הצמח:</a:t>
            </a:r>
            <a:endParaRPr lang="he-IL" dirty="0"/>
          </a:p>
          <a:p>
            <a:pPr marL="0" indent="0" fontAlgn="base">
              <a:buNone/>
            </a:pPr>
            <a:r>
              <a:rPr lang="he-IL" dirty="0"/>
              <a:t>מריר</a:t>
            </a:r>
          </a:p>
          <a:p>
            <a:pPr marL="0" indent="0" fontAlgn="base">
              <a:buNone/>
            </a:pPr>
            <a:r>
              <a:rPr lang="he-IL" dirty="0"/>
              <a:t>יבש</a:t>
            </a:r>
          </a:p>
          <a:p>
            <a:pPr marL="0" indent="0" fontAlgn="base">
              <a:buNone/>
            </a:pPr>
            <a:r>
              <a:rPr lang="he-IL" dirty="0"/>
              <a:t>מזג קריר</a:t>
            </a:r>
          </a:p>
          <a:p>
            <a:pPr fontAlgn="base"/>
            <a:r>
              <a:rPr lang="he-IL" b="1" dirty="0"/>
              <a:t>חלקי הצמח בשימוש:</a:t>
            </a:r>
            <a:r>
              <a:rPr lang="he-IL" dirty="0"/>
              <a:t> שרף.</a:t>
            </a:r>
          </a:p>
          <a:p>
            <a:pPr fontAlgn="base"/>
            <a:r>
              <a:rPr lang="he-IL" b="1" dirty="0"/>
              <a:t>אופני נטילה ומינונים:</a:t>
            </a:r>
            <a:endParaRPr lang="he-IL" dirty="0"/>
          </a:p>
          <a:p>
            <a:pPr fontAlgn="base"/>
            <a:r>
              <a:rPr lang="he-IL" dirty="0"/>
              <a:t>תמצית נוזלית: 1:5, 90% אלכוהול, 1 מ"ל (20 טיפות) 2-6 פעמים ביום ע"פ הצורך.</a:t>
            </a:r>
          </a:p>
          <a:p>
            <a:pPr fontAlgn="base"/>
            <a:r>
              <a:rPr lang="he-IL" dirty="0"/>
              <a:t>תמצית יבשה: 5:1, עד 300 מ"ג ביום בחלוקה יומית.</a:t>
            </a:r>
          </a:p>
          <a:p>
            <a:pPr fontAlgn="base"/>
            <a:r>
              <a:rPr lang="he-IL" dirty="0"/>
              <a:t>כחלק מפורמולה: 10%-5%.</a:t>
            </a:r>
          </a:p>
          <a:p>
            <a:pPr fontAlgn="base"/>
            <a:r>
              <a:rPr lang="he-IL" dirty="0"/>
              <a:t>קיים גם בתרסיס </a:t>
            </a:r>
            <a:r>
              <a:rPr lang="he-IL" dirty="0" smtClean="0"/>
              <a:t>ולכסניות לגרון</a:t>
            </a:r>
            <a:r>
              <a:rPr lang="he-IL" dirty="0"/>
              <a:t>.</a:t>
            </a:r>
          </a:p>
          <a:p>
            <a:pPr fontAlgn="base"/>
            <a:endParaRPr lang="he-IL" dirty="0"/>
          </a:p>
          <a:p>
            <a:endParaRPr lang="he-IL" dirty="0"/>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48</a:t>
            </a:fld>
            <a:endParaRPr lang="he-IL"/>
          </a:p>
        </p:txBody>
      </p:sp>
    </p:spTree>
    <p:extLst>
      <p:ext uri="{BB962C8B-B14F-4D97-AF65-F5344CB8AC3E}">
        <p14:creationId xmlns:p14="http://schemas.microsoft.com/office/powerpoint/2010/main" val="1420035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מחקרים</a:t>
            </a:r>
            <a:endParaRPr lang="he-IL" dirty="0"/>
          </a:p>
        </p:txBody>
      </p:sp>
      <p:sp>
        <p:nvSpPr>
          <p:cNvPr id="3" name="מציין מיקום תוכן 2"/>
          <p:cNvSpPr>
            <a:spLocks noGrp="1"/>
          </p:cNvSpPr>
          <p:nvPr>
            <p:ph sz="quarter" idx="1"/>
          </p:nvPr>
        </p:nvSpPr>
        <p:spPr>
          <a:xfrm>
            <a:off x="457200" y="1600200"/>
            <a:ext cx="8147248" cy="4873752"/>
          </a:xfrm>
        </p:spPr>
        <p:txBody>
          <a:bodyPr>
            <a:normAutofit fontScale="92500" lnSpcReduction="10000"/>
          </a:bodyPr>
          <a:lstStyle/>
          <a:p>
            <a:r>
              <a:rPr lang="he-IL" dirty="0"/>
              <a:t>במחקר צרפתי נמצא כי הפרופוליס </a:t>
            </a:r>
            <a:r>
              <a:rPr lang="he-IL" b="1" dirty="0"/>
              <a:t>פעיל כנגד וירוס הרפס </a:t>
            </a:r>
            <a:r>
              <a:rPr lang="he-IL" b="1" dirty="0" err="1"/>
              <a:t>סימפלקס</a:t>
            </a:r>
            <a:r>
              <a:rPr lang="he-IL" b="1" dirty="0"/>
              <a:t> </a:t>
            </a:r>
            <a:r>
              <a:rPr lang="he-IL" dirty="0"/>
              <a:t/>
            </a:r>
            <a:br>
              <a:rPr lang="he-IL" dirty="0"/>
            </a:br>
            <a:r>
              <a:rPr lang="en-US" dirty="0" smtClean="0"/>
              <a:t> (HSV-1</a:t>
            </a:r>
            <a:r>
              <a:rPr lang="en-US" dirty="0"/>
              <a:t>) </a:t>
            </a:r>
            <a:r>
              <a:rPr lang="he-IL" dirty="0"/>
              <a:t>וכמו כן נמצאה פעילות </a:t>
            </a:r>
            <a:r>
              <a:rPr lang="he-IL" dirty="0" err="1"/>
              <a:t>סינרגית</a:t>
            </a:r>
            <a:r>
              <a:rPr lang="he-IL" dirty="0"/>
              <a:t> בין החומרים הפעילים בפרופוליס, דבר המסביר את העובדה שהפרופוליס יותר פעיל מאשר התרכובות אשר נמצאות בו. </a:t>
            </a:r>
            <a:r>
              <a:rPr lang="he-IL" dirty="0" smtClean="0"/>
              <a:t>במחקר נוסף </a:t>
            </a:r>
            <a:r>
              <a:rPr lang="he-IL" dirty="0"/>
              <a:t>של צוות זה משנת 1992, נמצאה גם </a:t>
            </a:r>
            <a:r>
              <a:rPr lang="he-IL" b="1" dirty="0"/>
              <a:t>פעילות כנגד מינים נוספים של וירוסים, ביניהם </a:t>
            </a:r>
            <a:r>
              <a:rPr lang="en-US" b="1" dirty="0"/>
              <a:t>HSV-2 </a:t>
            </a:r>
            <a:r>
              <a:rPr lang="en-US" b="1" dirty="0" smtClean="0"/>
              <a:t>Poliovirus </a:t>
            </a:r>
            <a:r>
              <a:rPr lang="en-US" dirty="0"/>
              <a:t/>
            </a:r>
            <a:br>
              <a:rPr lang="en-US" dirty="0"/>
            </a:br>
            <a:r>
              <a:rPr lang="he-IL" dirty="0"/>
              <a:t>חוקרים שבדקו את הפעילות האנטי-ויראלית של מרכיבים שונים </a:t>
            </a:r>
            <a:br>
              <a:rPr lang="he-IL" dirty="0"/>
            </a:br>
            <a:r>
              <a:rPr lang="he-IL" dirty="0"/>
              <a:t>בפרופוליס ומצאו שהחומר </a:t>
            </a:r>
            <a:r>
              <a:rPr lang="en-US" dirty="0" smtClean="0"/>
              <a:t> </a:t>
            </a:r>
            <a:r>
              <a:rPr lang="en-US" dirty="0" err="1" smtClean="0"/>
              <a:t>Isopentyl</a:t>
            </a:r>
            <a:r>
              <a:rPr lang="en-US" dirty="0" smtClean="0"/>
              <a:t> </a:t>
            </a:r>
            <a:r>
              <a:rPr lang="en-US" dirty="0" err="1"/>
              <a:t>Ferulate</a:t>
            </a:r>
            <a:r>
              <a:rPr lang="en-US" dirty="0"/>
              <a:t> </a:t>
            </a:r>
            <a:r>
              <a:rPr lang="he-IL" b="1" dirty="0"/>
              <a:t>מעכב באופן משמעותי את הפעילות של </a:t>
            </a:r>
            <a:r>
              <a:rPr lang="en-US" b="1" dirty="0"/>
              <a:t>Influenza </a:t>
            </a:r>
            <a:r>
              <a:rPr lang="en-US" b="1" dirty="0" smtClean="0"/>
              <a:t>Virus</a:t>
            </a:r>
            <a:r>
              <a:rPr lang="en-US" b="1" dirty="0"/>
              <a:t/>
            </a:r>
            <a:br>
              <a:rPr lang="en-US" b="1" dirty="0"/>
            </a:br>
            <a:r>
              <a:rPr lang="en-US" dirty="0"/>
              <a:t/>
            </a:r>
            <a:br>
              <a:rPr lang="en-US" dirty="0"/>
            </a:br>
            <a:r>
              <a:rPr lang="he-IL" dirty="0"/>
              <a:t>מחקר גרמני ניסה לבדוק את הפעילות של תמצית פרופוליס ומצאו </a:t>
            </a:r>
            <a:r>
              <a:rPr lang="he-IL" b="1" dirty="0"/>
              <a:t>פעילות נוגדת דלקת ופעילות אנטיביוטית</a:t>
            </a:r>
            <a:r>
              <a:rPr lang="he-IL" dirty="0"/>
              <a:t> הן בתנאי מעבדה והן ברקמה </a:t>
            </a:r>
            <a:r>
              <a:rPr lang="he-IL" dirty="0" smtClean="0"/>
              <a:t>החיה.</a:t>
            </a:r>
            <a:r>
              <a:rPr lang="he-IL" dirty="0"/>
              <a:t/>
            </a:r>
            <a:br>
              <a:rPr lang="he-IL" dirty="0"/>
            </a:br>
            <a:r>
              <a:rPr lang="he-IL" dirty="0"/>
              <a:t/>
            </a:r>
            <a:br>
              <a:rPr lang="he-IL" dirty="0"/>
            </a:br>
            <a:r>
              <a:rPr lang="he-IL" dirty="0"/>
              <a:t>מחקר נוסף אשר בדק את הפעילות האנטי-בקטריאלית של פרופוליס, הראה </a:t>
            </a:r>
            <a:r>
              <a:rPr lang="he-IL" b="1" dirty="0"/>
              <a:t>פעילות כנגד סוגים שונים של חיידקים </a:t>
            </a:r>
            <a:r>
              <a:rPr lang="he-IL" dirty="0"/>
              <a:t>אשר בודדו מחולים הסובלים </a:t>
            </a:r>
            <a:r>
              <a:rPr lang="he-IL" b="1" dirty="0"/>
              <a:t>מזיהומים של דרכי הנשימה העליונות</a:t>
            </a:r>
            <a:r>
              <a:rPr lang="he-IL" dirty="0"/>
              <a:t>. </a:t>
            </a:r>
          </a:p>
        </p:txBody>
      </p:sp>
      <p:sp>
        <p:nvSpPr>
          <p:cNvPr id="4" name="מציין מיקום של מספר שקופית 3"/>
          <p:cNvSpPr>
            <a:spLocks noGrp="1"/>
          </p:cNvSpPr>
          <p:nvPr>
            <p:ph type="sldNum" sz="quarter" idx="15"/>
          </p:nvPr>
        </p:nvSpPr>
        <p:spPr/>
        <p:txBody>
          <a:bodyPr/>
          <a:lstStyle/>
          <a:p>
            <a:fld id="{02A88A72-53D1-41C0-8329-266DAA2417B8}" type="slidenum">
              <a:rPr lang="he-IL" smtClean="0"/>
              <a:pPr/>
              <a:t>49</a:t>
            </a:fld>
            <a:endParaRPr lang="he-IL"/>
          </a:p>
        </p:txBody>
      </p:sp>
      <p:pic>
        <p:nvPicPr>
          <p:cNvPr id="5" name="Picture 2" descr="C:\Users\Levy\Pictures\לימודים\pic1x65x402T125.jpg"/>
          <p:cNvPicPr>
            <a:picLocks noChangeAspect="1" noChangeArrowheads="1"/>
          </p:cNvPicPr>
          <p:nvPr/>
        </p:nvPicPr>
        <p:blipFill>
          <a:blip r:embed="rId2" cstate="print"/>
          <a:srcRect/>
          <a:stretch>
            <a:fillRect/>
          </a:stretch>
        </p:blipFill>
        <p:spPr bwMode="auto">
          <a:xfrm>
            <a:off x="7402293" y="-7109"/>
            <a:ext cx="1741707" cy="1365498"/>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20" y="-51372"/>
            <a:ext cx="1276128" cy="1392139"/>
          </a:xfrm>
          <a:prstGeom prst="rect">
            <a:avLst/>
          </a:prstGeom>
        </p:spPr>
      </p:pic>
    </p:spTree>
    <p:extLst>
      <p:ext uri="{BB962C8B-B14F-4D97-AF65-F5344CB8AC3E}">
        <p14:creationId xmlns:p14="http://schemas.microsoft.com/office/powerpoint/2010/main" val="39459120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חלון">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חלון">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חלון">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7700</TotalTime>
  <Words>3741</Words>
  <Application>Microsoft Office PowerPoint</Application>
  <PresentationFormat>‫הצגה על המסך (4:3)</PresentationFormat>
  <Paragraphs>360</Paragraphs>
  <Slides>49</Slides>
  <Notes>0</Notes>
  <HiddenSlides>0</HiddenSlides>
  <MMClips>0</MMClips>
  <ScaleCrop>false</ScaleCrop>
  <HeadingPairs>
    <vt:vector size="6" baseType="variant">
      <vt:variant>
        <vt:lpstr>גופנים בשימוש</vt:lpstr>
      </vt:variant>
      <vt:variant>
        <vt:i4>9</vt:i4>
      </vt:variant>
      <vt:variant>
        <vt:lpstr>ערכת נושא</vt:lpstr>
      </vt:variant>
      <vt:variant>
        <vt:i4>1</vt:i4>
      </vt:variant>
      <vt:variant>
        <vt:lpstr>כותרות שקופיות</vt:lpstr>
      </vt:variant>
      <vt:variant>
        <vt:i4>49</vt:i4>
      </vt:variant>
    </vt:vector>
  </HeadingPairs>
  <TitlesOfParts>
    <vt:vector size="59" baseType="lpstr">
      <vt:lpstr>Arial</vt:lpstr>
      <vt:lpstr>Arial Black</vt:lpstr>
      <vt:lpstr>Calibri</vt:lpstr>
      <vt:lpstr>Century Schoolbook</vt:lpstr>
      <vt:lpstr>Comic Sans MS</vt:lpstr>
      <vt:lpstr>Guttman Yad-Brush</vt:lpstr>
      <vt:lpstr>Times New Roman</vt:lpstr>
      <vt:lpstr>Wingdings</vt:lpstr>
      <vt:lpstr>Wingdings 2</vt:lpstr>
      <vt:lpstr>חלון</vt:lpstr>
      <vt:lpstr>מצגת של PowerPoint</vt:lpstr>
      <vt:lpstr>מצגת של PowerPoint</vt:lpstr>
      <vt:lpstr>מצגת של PowerPoint</vt:lpstr>
      <vt:lpstr>שם בוטני: Astragalus membranaceus שם לועזי: Huang qi שם עממי : קדד משפחה: פרפרניים </vt:lpstr>
      <vt:lpstr>מצגת של PowerPoint</vt:lpstr>
      <vt:lpstr>מצגת של PowerPoint</vt:lpstr>
      <vt:lpstr>מחקרים</vt:lpstr>
      <vt:lpstr>פטריות מרפא </vt:lpstr>
      <vt:lpstr>שם בוטני: Nigella sativa שם לועזי: black cumin שם עממי: קצח השדה משפחה: נוריתיים </vt:lpstr>
      <vt:lpstr>מצגת של PowerPoint</vt:lpstr>
      <vt:lpstr>מצגת של PowerPoint</vt:lpstr>
      <vt:lpstr>שם בוטני:   Sambucus nigra. שם לועזי: Elder flower שם עממי : סמבוק שחור משפחה: יערתיים </vt:lpstr>
      <vt:lpstr>מצגת של PowerPoint</vt:lpstr>
      <vt:lpstr>מצגת של PowerPoint</vt:lpstr>
      <vt:lpstr>מחקרים:</vt:lpstr>
      <vt:lpstr>מצגת של PowerPoint</vt:lpstr>
      <vt:lpstr>שם בוטני:   Andrographis paniculata שם לועזי: Green Chiretta שם עממי : Chirayita ("מלך המרים") משפחה: קוציציים </vt:lpstr>
      <vt:lpstr>מצגת של PowerPoint</vt:lpstr>
      <vt:lpstr>מצגת של PowerPoint</vt:lpstr>
      <vt:lpstr>מחקרים</vt:lpstr>
      <vt:lpstr>פורמולות לחיזוק חיסוני</vt:lpstr>
      <vt:lpstr>מצגת של PowerPoint</vt:lpstr>
      <vt:lpstr>שם בוטני:   Echinacea spp. שם לועזי: Coneflower שם עממי : קיפודנית משפחה: מורכבים </vt:lpstr>
      <vt:lpstr>מצגת של PowerPoint</vt:lpstr>
      <vt:lpstr>מצגת של PowerPoint</vt:lpstr>
      <vt:lpstr>מחקרים</vt:lpstr>
      <vt:lpstr>שם בוטני:   Isatis tinctoria שם לועזי: Ban lan gan שם עממי : איסטיס/אינדיגו משפחה: מצליבים </vt:lpstr>
      <vt:lpstr>מצגת של PowerPoint</vt:lpstr>
      <vt:lpstr>מצגת של PowerPoint</vt:lpstr>
      <vt:lpstr>מחקרים</vt:lpstr>
      <vt:lpstr>שם בוטני:   Tabebuia impetiginosa שם לועזי: Lapacho שם עממי : Pau darco משפחה: ביגנוניים </vt:lpstr>
      <vt:lpstr>מצגת של PowerPoint</vt:lpstr>
      <vt:lpstr>מצגת של PowerPoint</vt:lpstr>
      <vt:lpstr>מצגת של PowerPoint</vt:lpstr>
      <vt:lpstr>מחקרים</vt:lpstr>
      <vt:lpstr>שם בוטני:   Uncaria tomentosa שם לועזי: Una de gato שם עממי : ציפורן חתול פרואני משפחה: פואתיים </vt:lpstr>
      <vt:lpstr>מצגת של PowerPoint</vt:lpstr>
      <vt:lpstr>מצגת של PowerPoint</vt:lpstr>
      <vt:lpstr>מצגת של PowerPoint</vt:lpstr>
      <vt:lpstr>מצגת של PowerPoint</vt:lpstr>
      <vt:lpstr>שם בוטני:   Alium sativum שם לועזי: Garlic שם עממי : שום הגינה משפחה: שומיים </vt:lpstr>
      <vt:lpstr>מצגת של PowerPoint</vt:lpstr>
      <vt:lpstr>מצגת של PowerPoint</vt:lpstr>
      <vt:lpstr>מחקרים</vt:lpstr>
      <vt:lpstr>שם בוטני: Propolis שם לועזי: Bees propolis שם עממי : פרופוליס  </vt:lpstr>
      <vt:lpstr>מצגת של PowerPoint</vt:lpstr>
      <vt:lpstr>מצגת של PowerPoint</vt:lpstr>
      <vt:lpstr>מצגת של PowerPoint</vt:lpstr>
      <vt:lpstr>מחקרים</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Levy</dc:creator>
  <cp:lastModifiedBy>User</cp:lastModifiedBy>
  <cp:revision>188</cp:revision>
  <dcterms:created xsi:type="dcterms:W3CDTF">2011-11-21T13:19:21Z</dcterms:created>
  <dcterms:modified xsi:type="dcterms:W3CDTF">2022-12-10T18:17:46Z</dcterms:modified>
</cp:coreProperties>
</file>