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tl="1" saveSubsetFonts="1">
  <p:sldMasterIdLst>
    <p:sldMasterId id="2147483660" r:id="rId1"/>
  </p:sldMasterIdLst>
  <p:notesMasterIdLst>
    <p:notesMasterId r:id="rId39"/>
  </p:notesMasterIdLst>
  <p:sldIdLst>
    <p:sldId id="256" r:id="rId2"/>
    <p:sldId id="262" r:id="rId3"/>
    <p:sldId id="258" r:id="rId4"/>
    <p:sldId id="260" r:id="rId5"/>
    <p:sldId id="259" r:id="rId6"/>
    <p:sldId id="261" r:id="rId7"/>
    <p:sldId id="298" r:id="rId8"/>
    <p:sldId id="299" r:id="rId9"/>
    <p:sldId id="300" r:id="rId10"/>
    <p:sldId id="301" r:id="rId11"/>
    <p:sldId id="263" r:id="rId12"/>
    <p:sldId id="264" r:id="rId13"/>
    <p:sldId id="265" r:id="rId14"/>
    <p:sldId id="266" r:id="rId15"/>
    <p:sldId id="267" r:id="rId16"/>
    <p:sldId id="274" r:id="rId17"/>
    <p:sldId id="275" r:id="rId18"/>
    <p:sldId id="273" r:id="rId19"/>
    <p:sldId id="296" r:id="rId20"/>
    <p:sldId id="282" r:id="rId21"/>
    <p:sldId id="309" r:id="rId22"/>
    <p:sldId id="310" r:id="rId23"/>
    <p:sldId id="306" r:id="rId24"/>
    <p:sldId id="308" r:id="rId25"/>
    <p:sldId id="295" r:id="rId26"/>
    <p:sldId id="307" r:id="rId27"/>
    <p:sldId id="297" r:id="rId28"/>
    <p:sldId id="283" r:id="rId29"/>
    <p:sldId id="284" r:id="rId30"/>
    <p:sldId id="285" r:id="rId31"/>
    <p:sldId id="286" r:id="rId32"/>
    <p:sldId id="302" r:id="rId33"/>
    <p:sldId id="303" r:id="rId34"/>
    <p:sldId id="304" r:id="rId35"/>
    <p:sldId id="305" r:id="rId36"/>
    <p:sldId id="276" r:id="rId37"/>
    <p:sldId id="287" r:id="rId38"/>
  </p:sldIdLst>
  <p:sldSz cx="9144000" cy="6858000" type="screen4x3"/>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78" d="100"/>
          <a:sy n="78" d="100"/>
        </p:scale>
        <p:origin x="1594" y="43"/>
      </p:cViewPr>
      <p:guideLst>
        <p:guide orient="horz" pos="2160"/>
        <p:guide pos="2880"/>
      </p:guideLst>
    </p:cSldViewPr>
  </p:slideViewPr>
  <p:notesTextViewPr>
    <p:cViewPr>
      <p:scale>
        <a:sx n="100" d="100"/>
        <a:sy n="100" d="100"/>
      </p:scale>
      <p:origin x="0" y="0"/>
    </p:cViewPr>
  </p:notesTextViewPr>
  <p:sorterViewPr>
    <p:cViewPr>
      <p:scale>
        <a:sx n="70" d="100"/>
        <a:sy n="70" d="100"/>
      </p:scale>
      <p:origin x="0" y="-308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irlevy9@gmail.com" userId="0117576d4d8eea34" providerId="LiveId" clId="{C70A3147-AD4F-442B-910B-96BEFAC509C5}"/>
    <pc:docChg chg="custSel modSld">
      <pc:chgData name="amirlevy9@gmail.com" userId="0117576d4d8eea34" providerId="LiveId" clId="{C70A3147-AD4F-442B-910B-96BEFAC509C5}" dt="2023-05-29T10:18:17.296" v="38" actId="478"/>
      <pc:docMkLst>
        <pc:docMk/>
      </pc:docMkLst>
      <pc:sldChg chg="addSp delSp modSp mod">
        <pc:chgData name="amirlevy9@gmail.com" userId="0117576d4d8eea34" providerId="LiveId" clId="{C70A3147-AD4F-442B-910B-96BEFAC509C5}" dt="2023-05-29T10:17:20.596" v="1"/>
        <pc:sldMkLst>
          <pc:docMk/>
          <pc:sldMk cId="0" sldId="256"/>
        </pc:sldMkLst>
        <pc:picChg chg="del">
          <ac:chgData name="amirlevy9@gmail.com" userId="0117576d4d8eea34" providerId="LiveId" clId="{C70A3147-AD4F-442B-910B-96BEFAC509C5}" dt="2023-05-29T10:16:52.806" v="0" actId="478"/>
          <ac:picMkLst>
            <pc:docMk/>
            <pc:sldMk cId="0" sldId="256"/>
            <ac:picMk id="4" creationId="{00000000-0000-0000-0000-000000000000}"/>
          </ac:picMkLst>
        </pc:picChg>
        <pc:picChg chg="add mod">
          <ac:chgData name="amirlevy9@gmail.com" userId="0117576d4d8eea34" providerId="LiveId" clId="{C70A3147-AD4F-442B-910B-96BEFAC509C5}" dt="2023-05-29T10:17:20.596" v="1"/>
          <ac:picMkLst>
            <pc:docMk/>
            <pc:sldMk cId="0" sldId="256"/>
            <ac:picMk id="5" creationId="{6040A8D9-C641-D69F-7B4D-3D2C5781AA70}"/>
          </ac:picMkLst>
        </pc:picChg>
      </pc:sldChg>
      <pc:sldChg chg="delSp mod">
        <pc:chgData name="amirlevy9@gmail.com" userId="0117576d4d8eea34" providerId="LiveId" clId="{C70A3147-AD4F-442B-910B-96BEFAC509C5}" dt="2023-05-29T10:17:27.887" v="3" actId="478"/>
        <pc:sldMkLst>
          <pc:docMk/>
          <pc:sldMk cId="0" sldId="258"/>
        </pc:sldMkLst>
        <pc:picChg chg="del">
          <ac:chgData name="amirlevy9@gmail.com" userId="0117576d4d8eea34" providerId="LiveId" clId="{C70A3147-AD4F-442B-910B-96BEFAC509C5}" dt="2023-05-29T10:17:27.887" v="3" actId="478"/>
          <ac:picMkLst>
            <pc:docMk/>
            <pc:sldMk cId="0" sldId="258"/>
            <ac:picMk id="5" creationId="{00000000-0000-0000-0000-000000000000}"/>
          </ac:picMkLst>
        </pc:picChg>
      </pc:sldChg>
      <pc:sldChg chg="delSp mod">
        <pc:chgData name="amirlevy9@gmail.com" userId="0117576d4d8eea34" providerId="LiveId" clId="{C70A3147-AD4F-442B-910B-96BEFAC509C5}" dt="2023-05-29T10:17:30.327" v="4" actId="478"/>
        <pc:sldMkLst>
          <pc:docMk/>
          <pc:sldMk cId="0" sldId="259"/>
        </pc:sldMkLst>
        <pc:picChg chg="del">
          <ac:chgData name="amirlevy9@gmail.com" userId="0117576d4d8eea34" providerId="LiveId" clId="{C70A3147-AD4F-442B-910B-96BEFAC509C5}" dt="2023-05-29T10:17:30.327" v="4" actId="478"/>
          <ac:picMkLst>
            <pc:docMk/>
            <pc:sldMk cId="0" sldId="259"/>
            <ac:picMk id="5" creationId="{00000000-0000-0000-0000-000000000000}"/>
          </ac:picMkLst>
        </pc:picChg>
      </pc:sldChg>
      <pc:sldChg chg="delSp mod">
        <pc:chgData name="amirlevy9@gmail.com" userId="0117576d4d8eea34" providerId="LiveId" clId="{C70A3147-AD4F-442B-910B-96BEFAC509C5}" dt="2023-05-29T10:17:31.566" v="5" actId="478"/>
        <pc:sldMkLst>
          <pc:docMk/>
          <pc:sldMk cId="0" sldId="261"/>
        </pc:sldMkLst>
        <pc:picChg chg="del">
          <ac:chgData name="amirlevy9@gmail.com" userId="0117576d4d8eea34" providerId="LiveId" clId="{C70A3147-AD4F-442B-910B-96BEFAC509C5}" dt="2023-05-29T10:17:31.566" v="5" actId="478"/>
          <ac:picMkLst>
            <pc:docMk/>
            <pc:sldMk cId="0" sldId="261"/>
            <ac:picMk id="6" creationId="{00000000-0000-0000-0000-000000000000}"/>
          </ac:picMkLst>
        </pc:picChg>
      </pc:sldChg>
      <pc:sldChg chg="delSp mod">
        <pc:chgData name="amirlevy9@gmail.com" userId="0117576d4d8eea34" providerId="LiveId" clId="{C70A3147-AD4F-442B-910B-96BEFAC509C5}" dt="2023-05-29T10:17:25.866" v="2" actId="478"/>
        <pc:sldMkLst>
          <pc:docMk/>
          <pc:sldMk cId="0" sldId="262"/>
        </pc:sldMkLst>
        <pc:picChg chg="del">
          <ac:chgData name="amirlevy9@gmail.com" userId="0117576d4d8eea34" providerId="LiveId" clId="{C70A3147-AD4F-442B-910B-96BEFAC509C5}" dt="2023-05-29T10:17:25.866" v="2" actId="478"/>
          <ac:picMkLst>
            <pc:docMk/>
            <pc:sldMk cId="0" sldId="262"/>
            <ac:picMk id="6" creationId="{00000000-0000-0000-0000-000000000000}"/>
          </ac:picMkLst>
        </pc:picChg>
      </pc:sldChg>
      <pc:sldChg chg="delSp mod">
        <pc:chgData name="amirlevy9@gmail.com" userId="0117576d4d8eea34" providerId="LiveId" clId="{C70A3147-AD4F-442B-910B-96BEFAC509C5}" dt="2023-05-29T10:17:36.736" v="10" actId="478"/>
        <pc:sldMkLst>
          <pc:docMk/>
          <pc:sldMk cId="0" sldId="263"/>
        </pc:sldMkLst>
        <pc:picChg chg="del">
          <ac:chgData name="amirlevy9@gmail.com" userId="0117576d4d8eea34" providerId="LiveId" clId="{C70A3147-AD4F-442B-910B-96BEFAC509C5}" dt="2023-05-29T10:17:36.736" v="10" actId="478"/>
          <ac:picMkLst>
            <pc:docMk/>
            <pc:sldMk cId="0" sldId="263"/>
            <ac:picMk id="7" creationId="{00000000-0000-0000-0000-000000000000}"/>
          </ac:picMkLst>
        </pc:picChg>
      </pc:sldChg>
      <pc:sldChg chg="delSp mod">
        <pc:chgData name="amirlevy9@gmail.com" userId="0117576d4d8eea34" providerId="LiveId" clId="{C70A3147-AD4F-442B-910B-96BEFAC509C5}" dt="2023-05-29T10:17:37.626" v="11" actId="478"/>
        <pc:sldMkLst>
          <pc:docMk/>
          <pc:sldMk cId="0" sldId="264"/>
        </pc:sldMkLst>
        <pc:picChg chg="del">
          <ac:chgData name="amirlevy9@gmail.com" userId="0117576d4d8eea34" providerId="LiveId" clId="{C70A3147-AD4F-442B-910B-96BEFAC509C5}" dt="2023-05-29T10:17:37.626" v="11" actId="478"/>
          <ac:picMkLst>
            <pc:docMk/>
            <pc:sldMk cId="0" sldId="264"/>
            <ac:picMk id="5" creationId="{00000000-0000-0000-0000-000000000000}"/>
          </ac:picMkLst>
        </pc:picChg>
      </pc:sldChg>
      <pc:sldChg chg="delSp mod">
        <pc:chgData name="amirlevy9@gmail.com" userId="0117576d4d8eea34" providerId="LiveId" clId="{C70A3147-AD4F-442B-910B-96BEFAC509C5}" dt="2023-05-29T10:17:38.517" v="12" actId="478"/>
        <pc:sldMkLst>
          <pc:docMk/>
          <pc:sldMk cId="0" sldId="265"/>
        </pc:sldMkLst>
        <pc:picChg chg="del">
          <ac:chgData name="amirlevy9@gmail.com" userId="0117576d4d8eea34" providerId="LiveId" clId="{C70A3147-AD4F-442B-910B-96BEFAC509C5}" dt="2023-05-29T10:17:38.517" v="12" actId="478"/>
          <ac:picMkLst>
            <pc:docMk/>
            <pc:sldMk cId="0" sldId="265"/>
            <ac:picMk id="5" creationId="{00000000-0000-0000-0000-000000000000}"/>
          </ac:picMkLst>
        </pc:picChg>
      </pc:sldChg>
      <pc:sldChg chg="delSp mod">
        <pc:chgData name="amirlevy9@gmail.com" userId="0117576d4d8eea34" providerId="LiveId" clId="{C70A3147-AD4F-442B-910B-96BEFAC509C5}" dt="2023-05-29T10:17:39.386" v="13" actId="478"/>
        <pc:sldMkLst>
          <pc:docMk/>
          <pc:sldMk cId="0" sldId="266"/>
        </pc:sldMkLst>
        <pc:picChg chg="del">
          <ac:chgData name="amirlevy9@gmail.com" userId="0117576d4d8eea34" providerId="LiveId" clId="{C70A3147-AD4F-442B-910B-96BEFAC509C5}" dt="2023-05-29T10:17:39.386" v="13" actId="478"/>
          <ac:picMkLst>
            <pc:docMk/>
            <pc:sldMk cId="0" sldId="266"/>
            <ac:picMk id="5" creationId="{00000000-0000-0000-0000-000000000000}"/>
          </ac:picMkLst>
        </pc:picChg>
      </pc:sldChg>
      <pc:sldChg chg="delSp mod">
        <pc:chgData name="amirlevy9@gmail.com" userId="0117576d4d8eea34" providerId="LiveId" clId="{C70A3147-AD4F-442B-910B-96BEFAC509C5}" dt="2023-05-29T10:17:40.236" v="14" actId="478"/>
        <pc:sldMkLst>
          <pc:docMk/>
          <pc:sldMk cId="0" sldId="267"/>
        </pc:sldMkLst>
        <pc:picChg chg="del">
          <ac:chgData name="amirlevy9@gmail.com" userId="0117576d4d8eea34" providerId="LiveId" clId="{C70A3147-AD4F-442B-910B-96BEFAC509C5}" dt="2023-05-29T10:17:40.236" v="14" actId="478"/>
          <ac:picMkLst>
            <pc:docMk/>
            <pc:sldMk cId="0" sldId="267"/>
            <ac:picMk id="5" creationId="{00000000-0000-0000-0000-000000000000}"/>
          </ac:picMkLst>
        </pc:picChg>
      </pc:sldChg>
      <pc:sldChg chg="addSp delSp modSp">
        <pc:chgData name="amirlevy9@gmail.com" userId="0117576d4d8eea34" providerId="LiveId" clId="{C70A3147-AD4F-442B-910B-96BEFAC509C5}" dt="2023-05-29T10:17:46.256" v="20" actId="1036"/>
        <pc:sldMkLst>
          <pc:docMk/>
          <pc:sldMk cId="0" sldId="273"/>
        </pc:sldMkLst>
        <pc:picChg chg="add del mod">
          <ac:chgData name="amirlevy9@gmail.com" userId="0117576d4d8eea34" providerId="LiveId" clId="{C70A3147-AD4F-442B-910B-96BEFAC509C5}" dt="2023-05-29T10:17:46.256" v="20" actId="1036"/>
          <ac:picMkLst>
            <pc:docMk/>
            <pc:sldMk cId="0" sldId="273"/>
            <ac:picMk id="1026" creationId="{00000000-0000-0000-0000-000000000000}"/>
          </ac:picMkLst>
        </pc:picChg>
      </pc:sldChg>
      <pc:sldChg chg="delSp mod">
        <pc:chgData name="amirlevy9@gmail.com" userId="0117576d4d8eea34" providerId="LiveId" clId="{C70A3147-AD4F-442B-910B-96BEFAC509C5}" dt="2023-05-29T10:17:41.126" v="15" actId="478"/>
        <pc:sldMkLst>
          <pc:docMk/>
          <pc:sldMk cId="0" sldId="274"/>
        </pc:sldMkLst>
        <pc:picChg chg="del">
          <ac:chgData name="amirlevy9@gmail.com" userId="0117576d4d8eea34" providerId="LiveId" clId="{C70A3147-AD4F-442B-910B-96BEFAC509C5}" dt="2023-05-29T10:17:41.126" v="15" actId="478"/>
          <ac:picMkLst>
            <pc:docMk/>
            <pc:sldMk cId="0" sldId="274"/>
            <ac:picMk id="6" creationId="{00000000-0000-0000-0000-000000000000}"/>
          </ac:picMkLst>
        </pc:picChg>
      </pc:sldChg>
      <pc:sldChg chg="delSp mod">
        <pc:chgData name="amirlevy9@gmail.com" userId="0117576d4d8eea34" providerId="LiveId" clId="{C70A3147-AD4F-442B-910B-96BEFAC509C5}" dt="2023-05-29T10:17:41.986" v="16" actId="478"/>
        <pc:sldMkLst>
          <pc:docMk/>
          <pc:sldMk cId="0" sldId="275"/>
        </pc:sldMkLst>
        <pc:picChg chg="del">
          <ac:chgData name="amirlevy9@gmail.com" userId="0117576d4d8eea34" providerId="LiveId" clId="{C70A3147-AD4F-442B-910B-96BEFAC509C5}" dt="2023-05-29T10:17:41.986" v="16" actId="478"/>
          <ac:picMkLst>
            <pc:docMk/>
            <pc:sldMk cId="0" sldId="275"/>
            <ac:picMk id="5" creationId="{00000000-0000-0000-0000-000000000000}"/>
          </ac:picMkLst>
        </pc:picChg>
      </pc:sldChg>
      <pc:sldChg chg="delSp mod">
        <pc:chgData name="amirlevy9@gmail.com" userId="0117576d4d8eea34" providerId="LiveId" clId="{C70A3147-AD4F-442B-910B-96BEFAC509C5}" dt="2023-05-29T10:18:16.097" v="37" actId="478"/>
        <pc:sldMkLst>
          <pc:docMk/>
          <pc:sldMk cId="0" sldId="276"/>
        </pc:sldMkLst>
        <pc:picChg chg="del">
          <ac:chgData name="amirlevy9@gmail.com" userId="0117576d4d8eea34" providerId="LiveId" clId="{C70A3147-AD4F-442B-910B-96BEFAC509C5}" dt="2023-05-29T10:18:16.097" v="37" actId="478"/>
          <ac:picMkLst>
            <pc:docMk/>
            <pc:sldMk cId="0" sldId="276"/>
            <ac:picMk id="6" creationId="{00000000-0000-0000-0000-000000000000}"/>
          </ac:picMkLst>
        </pc:picChg>
      </pc:sldChg>
      <pc:sldChg chg="delSp mod">
        <pc:chgData name="amirlevy9@gmail.com" userId="0117576d4d8eea34" providerId="LiveId" clId="{C70A3147-AD4F-442B-910B-96BEFAC509C5}" dt="2023-05-29T10:17:49.656" v="22" actId="478"/>
        <pc:sldMkLst>
          <pc:docMk/>
          <pc:sldMk cId="0" sldId="282"/>
        </pc:sldMkLst>
        <pc:picChg chg="del">
          <ac:chgData name="amirlevy9@gmail.com" userId="0117576d4d8eea34" providerId="LiveId" clId="{C70A3147-AD4F-442B-910B-96BEFAC509C5}" dt="2023-05-29T10:17:49.656" v="22" actId="478"/>
          <ac:picMkLst>
            <pc:docMk/>
            <pc:sldMk cId="0" sldId="282"/>
            <ac:picMk id="5" creationId="{00000000-0000-0000-0000-000000000000}"/>
          </ac:picMkLst>
        </pc:picChg>
      </pc:sldChg>
      <pc:sldChg chg="delSp mod">
        <pc:chgData name="amirlevy9@gmail.com" userId="0117576d4d8eea34" providerId="LiveId" clId="{C70A3147-AD4F-442B-910B-96BEFAC509C5}" dt="2023-05-29T10:18:03.826" v="30" actId="478"/>
        <pc:sldMkLst>
          <pc:docMk/>
          <pc:sldMk cId="0" sldId="283"/>
        </pc:sldMkLst>
        <pc:picChg chg="del">
          <ac:chgData name="amirlevy9@gmail.com" userId="0117576d4d8eea34" providerId="LiveId" clId="{C70A3147-AD4F-442B-910B-96BEFAC509C5}" dt="2023-05-29T10:18:03.826" v="30" actId="478"/>
          <ac:picMkLst>
            <pc:docMk/>
            <pc:sldMk cId="0" sldId="283"/>
            <ac:picMk id="8" creationId="{00000000-0000-0000-0000-000000000000}"/>
          </ac:picMkLst>
        </pc:picChg>
      </pc:sldChg>
      <pc:sldChg chg="delSp mod">
        <pc:chgData name="amirlevy9@gmail.com" userId="0117576d4d8eea34" providerId="LiveId" clId="{C70A3147-AD4F-442B-910B-96BEFAC509C5}" dt="2023-05-29T10:18:06.657" v="31" actId="478"/>
        <pc:sldMkLst>
          <pc:docMk/>
          <pc:sldMk cId="0" sldId="284"/>
        </pc:sldMkLst>
        <pc:picChg chg="del">
          <ac:chgData name="amirlevy9@gmail.com" userId="0117576d4d8eea34" providerId="LiveId" clId="{C70A3147-AD4F-442B-910B-96BEFAC509C5}" dt="2023-05-29T10:18:06.657" v="31" actId="478"/>
          <ac:picMkLst>
            <pc:docMk/>
            <pc:sldMk cId="0" sldId="284"/>
            <ac:picMk id="5" creationId="{00000000-0000-0000-0000-000000000000}"/>
          </ac:picMkLst>
        </pc:picChg>
      </pc:sldChg>
      <pc:sldChg chg="delSp mod">
        <pc:chgData name="amirlevy9@gmail.com" userId="0117576d4d8eea34" providerId="LiveId" clId="{C70A3147-AD4F-442B-910B-96BEFAC509C5}" dt="2023-05-29T10:18:08.051" v="32" actId="478"/>
        <pc:sldMkLst>
          <pc:docMk/>
          <pc:sldMk cId="0" sldId="285"/>
        </pc:sldMkLst>
        <pc:picChg chg="del">
          <ac:chgData name="amirlevy9@gmail.com" userId="0117576d4d8eea34" providerId="LiveId" clId="{C70A3147-AD4F-442B-910B-96BEFAC509C5}" dt="2023-05-29T10:18:08.051" v="32" actId="478"/>
          <ac:picMkLst>
            <pc:docMk/>
            <pc:sldMk cId="0" sldId="285"/>
            <ac:picMk id="5" creationId="{00000000-0000-0000-0000-000000000000}"/>
          </ac:picMkLst>
        </pc:picChg>
      </pc:sldChg>
      <pc:sldChg chg="delSp mod">
        <pc:chgData name="amirlevy9@gmail.com" userId="0117576d4d8eea34" providerId="LiveId" clId="{C70A3147-AD4F-442B-910B-96BEFAC509C5}" dt="2023-05-29T10:18:09.198" v="33" actId="478"/>
        <pc:sldMkLst>
          <pc:docMk/>
          <pc:sldMk cId="0" sldId="286"/>
        </pc:sldMkLst>
        <pc:picChg chg="del">
          <ac:chgData name="amirlevy9@gmail.com" userId="0117576d4d8eea34" providerId="LiveId" clId="{C70A3147-AD4F-442B-910B-96BEFAC509C5}" dt="2023-05-29T10:18:09.198" v="33" actId="478"/>
          <ac:picMkLst>
            <pc:docMk/>
            <pc:sldMk cId="0" sldId="286"/>
            <ac:picMk id="5" creationId="{00000000-0000-0000-0000-000000000000}"/>
          </ac:picMkLst>
        </pc:picChg>
      </pc:sldChg>
      <pc:sldChg chg="delSp mod">
        <pc:chgData name="amirlevy9@gmail.com" userId="0117576d4d8eea34" providerId="LiveId" clId="{C70A3147-AD4F-442B-910B-96BEFAC509C5}" dt="2023-05-29T10:18:17.296" v="38" actId="478"/>
        <pc:sldMkLst>
          <pc:docMk/>
          <pc:sldMk cId="0" sldId="287"/>
        </pc:sldMkLst>
        <pc:picChg chg="del">
          <ac:chgData name="amirlevy9@gmail.com" userId="0117576d4d8eea34" providerId="LiveId" clId="{C70A3147-AD4F-442B-910B-96BEFAC509C5}" dt="2023-05-29T10:18:17.296" v="38" actId="478"/>
          <ac:picMkLst>
            <pc:docMk/>
            <pc:sldMk cId="0" sldId="287"/>
            <ac:picMk id="5" creationId="{00000000-0000-0000-0000-000000000000}"/>
          </ac:picMkLst>
        </pc:picChg>
      </pc:sldChg>
      <pc:sldChg chg="delSp mod">
        <pc:chgData name="amirlevy9@gmail.com" userId="0117576d4d8eea34" providerId="LiveId" clId="{C70A3147-AD4F-442B-910B-96BEFAC509C5}" dt="2023-05-29T10:17:48.356" v="21" actId="478"/>
        <pc:sldMkLst>
          <pc:docMk/>
          <pc:sldMk cId="0" sldId="296"/>
        </pc:sldMkLst>
        <pc:picChg chg="del">
          <ac:chgData name="amirlevy9@gmail.com" userId="0117576d4d8eea34" providerId="LiveId" clId="{C70A3147-AD4F-442B-910B-96BEFAC509C5}" dt="2023-05-29T10:17:48.356" v="21" actId="478"/>
          <ac:picMkLst>
            <pc:docMk/>
            <pc:sldMk cId="0" sldId="296"/>
            <ac:picMk id="5" creationId="{00000000-0000-0000-0000-000000000000}"/>
          </ac:picMkLst>
        </pc:picChg>
      </pc:sldChg>
      <pc:sldChg chg="delSp modSp mod">
        <pc:chgData name="amirlevy9@gmail.com" userId="0117576d4d8eea34" providerId="LiveId" clId="{C70A3147-AD4F-442B-910B-96BEFAC509C5}" dt="2023-05-29T10:18:02.173" v="29" actId="478"/>
        <pc:sldMkLst>
          <pc:docMk/>
          <pc:sldMk cId="0" sldId="297"/>
        </pc:sldMkLst>
        <pc:picChg chg="del mod">
          <ac:chgData name="amirlevy9@gmail.com" userId="0117576d4d8eea34" providerId="LiveId" clId="{C70A3147-AD4F-442B-910B-96BEFAC509C5}" dt="2023-05-29T10:18:02.173" v="29" actId="478"/>
          <ac:picMkLst>
            <pc:docMk/>
            <pc:sldMk cId="0" sldId="297"/>
            <ac:picMk id="5" creationId="{00000000-0000-0000-0000-000000000000}"/>
          </ac:picMkLst>
        </pc:picChg>
      </pc:sldChg>
      <pc:sldChg chg="delSp mod">
        <pc:chgData name="amirlevy9@gmail.com" userId="0117576d4d8eea34" providerId="LiveId" clId="{C70A3147-AD4F-442B-910B-96BEFAC509C5}" dt="2023-05-29T10:17:32.776" v="6" actId="478"/>
        <pc:sldMkLst>
          <pc:docMk/>
          <pc:sldMk cId="0" sldId="298"/>
        </pc:sldMkLst>
        <pc:picChg chg="del">
          <ac:chgData name="amirlevy9@gmail.com" userId="0117576d4d8eea34" providerId="LiveId" clId="{C70A3147-AD4F-442B-910B-96BEFAC509C5}" dt="2023-05-29T10:17:32.776" v="6" actId="478"/>
          <ac:picMkLst>
            <pc:docMk/>
            <pc:sldMk cId="0" sldId="298"/>
            <ac:picMk id="7" creationId="{00000000-0000-0000-0000-000000000000}"/>
          </ac:picMkLst>
        </pc:picChg>
      </pc:sldChg>
      <pc:sldChg chg="delSp mod">
        <pc:chgData name="amirlevy9@gmail.com" userId="0117576d4d8eea34" providerId="LiveId" clId="{C70A3147-AD4F-442B-910B-96BEFAC509C5}" dt="2023-05-29T10:17:33.952" v="7" actId="478"/>
        <pc:sldMkLst>
          <pc:docMk/>
          <pc:sldMk cId="0" sldId="299"/>
        </pc:sldMkLst>
        <pc:picChg chg="del">
          <ac:chgData name="amirlevy9@gmail.com" userId="0117576d4d8eea34" providerId="LiveId" clId="{C70A3147-AD4F-442B-910B-96BEFAC509C5}" dt="2023-05-29T10:17:33.952" v="7" actId="478"/>
          <ac:picMkLst>
            <pc:docMk/>
            <pc:sldMk cId="0" sldId="299"/>
            <ac:picMk id="5" creationId="{00000000-0000-0000-0000-000000000000}"/>
          </ac:picMkLst>
        </pc:picChg>
      </pc:sldChg>
      <pc:sldChg chg="delSp mod">
        <pc:chgData name="amirlevy9@gmail.com" userId="0117576d4d8eea34" providerId="LiveId" clId="{C70A3147-AD4F-442B-910B-96BEFAC509C5}" dt="2023-05-29T10:17:34.896" v="8" actId="478"/>
        <pc:sldMkLst>
          <pc:docMk/>
          <pc:sldMk cId="0" sldId="300"/>
        </pc:sldMkLst>
        <pc:picChg chg="del">
          <ac:chgData name="amirlevy9@gmail.com" userId="0117576d4d8eea34" providerId="LiveId" clId="{C70A3147-AD4F-442B-910B-96BEFAC509C5}" dt="2023-05-29T10:17:34.896" v="8" actId="478"/>
          <ac:picMkLst>
            <pc:docMk/>
            <pc:sldMk cId="0" sldId="300"/>
            <ac:picMk id="5" creationId="{00000000-0000-0000-0000-000000000000}"/>
          </ac:picMkLst>
        </pc:picChg>
      </pc:sldChg>
      <pc:sldChg chg="delSp mod">
        <pc:chgData name="amirlevy9@gmail.com" userId="0117576d4d8eea34" providerId="LiveId" clId="{C70A3147-AD4F-442B-910B-96BEFAC509C5}" dt="2023-05-29T10:17:35.837" v="9" actId="478"/>
        <pc:sldMkLst>
          <pc:docMk/>
          <pc:sldMk cId="0" sldId="301"/>
        </pc:sldMkLst>
        <pc:picChg chg="del">
          <ac:chgData name="amirlevy9@gmail.com" userId="0117576d4d8eea34" providerId="LiveId" clId="{C70A3147-AD4F-442B-910B-96BEFAC509C5}" dt="2023-05-29T10:17:35.837" v="9" actId="478"/>
          <ac:picMkLst>
            <pc:docMk/>
            <pc:sldMk cId="0" sldId="301"/>
            <ac:picMk id="5" creationId="{00000000-0000-0000-0000-000000000000}"/>
          </ac:picMkLst>
        </pc:picChg>
      </pc:sldChg>
      <pc:sldChg chg="delSp mod">
        <pc:chgData name="amirlevy9@gmail.com" userId="0117576d4d8eea34" providerId="LiveId" clId="{C70A3147-AD4F-442B-910B-96BEFAC509C5}" dt="2023-05-29T10:18:11.237" v="34" actId="478"/>
        <pc:sldMkLst>
          <pc:docMk/>
          <pc:sldMk cId="2560654485" sldId="303"/>
        </pc:sldMkLst>
        <pc:picChg chg="del">
          <ac:chgData name="amirlevy9@gmail.com" userId="0117576d4d8eea34" providerId="LiveId" clId="{C70A3147-AD4F-442B-910B-96BEFAC509C5}" dt="2023-05-29T10:18:11.237" v="34" actId="478"/>
          <ac:picMkLst>
            <pc:docMk/>
            <pc:sldMk cId="2560654485" sldId="303"/>
            <ac:picMk id="4" creationId="{00000000-0000-0000-0000-000000000000}"/>
          </ac:picMkLst>
        </pc:picChg>
      </pc:sldChg>
      <pc:sldChg chg="delSp mod">
        <pc:chgData name="amirlevy9@gmail.com" userId="0117576d4d8eea34" providerId="LiveId" clId="{C70A3147-AD4F-442B-910B-96BEFAC509C5}" dt="2023-05-29T10:18:12.566" v="35" actId="478"/>
        <pc:sldMkLst>
          <pc:docMk/>
          <pc:sldMk cId="3072556919" sldId="304"/>
        </pc:sldMkLst>
        <pc:picChg chg="del">
          <ac:chgData name="amirlevy9@gmail.com" userId="0117576d4d8eea34" providerId="LiveId" clId="{C70A3147-AD4F-442B-910B-96BEFAC509C5}" dt="2023-05-29T10:18:12.566" v="35" actId="478"/>
          <ac:picMkLst>
            <pc:docMk/>
            <pc:sldMk cId="3072556919" sldId="304"/>
            <ac:picMk id="4" creationId="{00000000-0000-0000-0000-000000000000}"/>
          </ac:picMkLst>
        </pc:picChg>
      </pc:sldChg>
      <pc:sldChg chg="delSp mod">
        <pc:chgData name="amirlevy9@gmail.com" userId="0117576d4d8eea34" providerId="LiveId" clId="{C70A3147-AD4F-442B-910B-96BEFAC509C5}" dt="2023-05-29T10:18:14.846" v="36" actId="478"/>
        <pc:sldMkLst>
          <pc:docMk/>
          <pc:sldMk cId="4166825184" sldId="305"/>
        </pc:sldMkLst>
        <pc:picChg chg="del">
          <ac:chgData name="amirlevy9@gmail.com" userId="0117576d4d8eea34" providerId="LiveId" clId="{C70A3147-AD4F-442B-910B-96BEFAC509C5}" dt="2023-05-29T10:18:14.846" v="36" actId="478"/>
          <ac:picMkLst>
            <pc:docMk/>
            <pc:sldMk cId="4166825184" sldId="305"/>
            <ac:picMk id="4" creationId="{00000000-0000-0000-0000-000000000000}"/>
          </ac:picMkLst>
        </pc:picChg>
      </pc:sldChg>
      <pc:sldChg chg="delSp mod">
        <pc:chgData name="amirlevy9@gmail.com" userId="0117576d4d8eea34" providerId="LiveId" clId="{C70A3147-AD4F-442B-910B-96BEFAC509C5}" dt="2023-05-29T10:17:54.598" v="24" actId="478"/>
        <pc:sldMkLst>
          <pc:docMk/>
          <pc:sldMk cId="735031379" sldId="306"/>
        </pc:sldMkLst>
        <pc:picChg chg="del">
          <ac:chgData name="amirlevy9@gmail.com" userId="0117576d4d8eea34" providerId="LiveId" clId="{C70A3147-AD4F-442B-910B-96BEFAC509C5}" dt="2023-05-29T10:17:54.598" v="24" actId="478"/>
          <ac:picMkLst>
            <pc:docMk/>
            <pc:sldMk cId="735031379" sldId="306"/>
            <ac:picMk id="5" creationId="{00000000-0000-0000-0000-000000000000}"/>
          </ac:picMkLst>
        </pc:picChg>
      </pc:sldChg>
      <pc:sldChg chg="delSp mod">
        <pc:chgData name="amirlevy9@gmail.com" userId="0117576d4d8eea34" providerId="LiveId" clId="{C70A3147-AD4F-442B-910B-96BEFAC509C5}" dt="2023-05-29T10:18:00.071" v="27" actId="478"/>
        <pc:sldMkLst>
          <pc:docMk/>
          <pc:sldMk cId="1816951109" sldId="307"/>
        </pc:sldMkLst>
        <pc:picChg chg="del">
          <ac:chgData name="amirlevy9@gmail.com" userId="0117576d4d8eea34" providerId="LiveId" clId="{C70A3147-AD4F-442B-910B-96BEFAC509C5}" dt="2023-05-29T10:18:00.071" v="27" actId="478"/>
          <ac:picMkLst>
            <pc:docMk/>
            <pc:sldMk cId="1816951109" sldId="307"/>
            <ac:picMk id="5" creationId="{00000000-0000-0000-0000-000000000000}"/>
          </ac:picMkLst>
        </pc:picChg>
      </pc:sldChg>
      <pc:sldChg chg="delSp modSp mod">
        <pc:chgData name="amirlevy9@gmail.com" userId="0117576d4d8eea34" providerId="LiveId" clId="{C70A3147-AD4F-442B-910B-96BEFAC509C5}" dt="2023-05-29T10:17:56.756" v="26" actId="478"/>
        <pc:sldMkLst>
          <pc:docMk/>
          <pc:sldMk cId="209468361" sldId="308"/>
        </pc:sldMkLst>
        <pc:picChg chg="del mod">
          <ac:chgData name="amirlevy9@gmail.com" userId="0117576d4d8eea34" providerId="LiveId" clId="{C70A3147-AD4F-442B-910B-96BEFAC509C5}" dt="2023-05-29T10:17:56.756" v="26" actId="478"/>
          <ac:picMkLst>
            <pc:docMk/>
            <pc:sldMk cId="209468361" sldId="308"/>
            <ac:picMk id="6" creationId="{00000000-0000-0000-0000-000000000000}"/>
          </ac:picMkLst>
        </pc:picChg>
      </pc:sldChg>
      <pc:sldChg chg="delSp mod">
        <pc:chgData name="amirlevy9@gmail.com" userId="0117576d4d8eea34" providerId="LiveId" clId="{C70A3147-AD4F-442B-910B-96BEFAC509C5}" dt="2023-05-29T10:17:52.408" v="23" actId="478"/>
        <pc:sldMkLst>
          <pc:docMk/>
          <pc:sldMk cId="662015477" sldId="309"/>
        </pc:sldMkLst>
        <pc:picChg chg="del">
          <ac:chgData name="amirlevy9@gmail.com" userId="0117576d4d8eea34" providerId="LiveId" clId="{C70A3147-AD4F-442B-910B-96BEFAC509C5}" dt="2023-05-29T10:17:52.408" v="23" actId="478"/>
          <ac:picMkLst>
            <pc:docMk/>
            <pc:sldMk cId="662015477" sldId="309"/>
            <ac:picMk id="5" creationId="{00000000-0000-0000-0000-00000000000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38EB027A-E8F2-46FB-B99B-1004CACBBFBD}" type="datetimeFigureOut">
              <a:rPr lang="he-IL" smtClean="0"/>
              <a:pPr/>
              <a:t>ט'/סיון/תשפ"ג</a:t>
            </a:fld>
            <a:endParaRPr lang="he-IL"/>
          </a:p>
        </p:txBody>
      </p:sp>
      <p:sp>
        <p:nvSpPr>
          <p:cNvPr id="4" name="מציין מיקום של תמונת שקופית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1CD392C8-8649-4598-A69D-ACC6E1F8EACA}" type="slidenum">
              <a:rPr lang="he-IL" smtClean="0"/>
              <a:pPr/>
              <a:t>‹#›</a:t>
            </a:fld>
            <a:endParaRPr lang="he-IL"/>
          </a:p>
        </p:txBody>
      </p:sp>
    </p:spTree>
    <p:extLst>
      <p:ext uri="{BB962C8B-B14F-4D97-AF65-F5344CB8AC3E}">
        <p14:creationId xmlns:p14="http://schemas.microsoft.com/office/powerpoint/2010/main" val="245244063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1143000" y="1122363"/>
            <a:ext cx="6858000" cy="2387600"/>
          </a:xfrm>
        </p:spPr>
        <p:txBody>
          <a:bodyPr anchor="b"/>
          <a:lstStyle>
            <a:lvl1pPr algn="ctr">
              <a:defRPr sz="4500"/>
            </a:lvl1pPr>
          </a:lstStyle>
          <a:p>
            <a:r>
              <a:rPr lang="he-IL"/>
              <a:t>לחץ כדי לערוך סגנון כותרת של תבנית בסיס</a:t>
            </a:r>
          </a:p>
        </p:txBody>
      </p:sp>
      <p:sp>
        <p:nvSpPr>
          <p:cNvPr id="3" name="כותרת משנה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he-IL"/>
              <a:t>לחץ כדי לערוך סגנון כותרת משנה של תבנית בסיס</a:t>
            </a:r>
          </a:p>
        </p:txBody>
      </p:sp>
      <p:sp>
        <p:nvSpPr>
          <p:cNvPr id="4" name="מציין מיקום של תאריך 3"/>
          <p:cNvSpPr>
            <a:spLocks noGrp="1"/>
          </p:cNvSpPr>
          <p:nvPr>
            <p:ph type="dt" sz="half" idx="10"/>
          </p:nvPr>
        </p:nvSpPr>
        <p:spPr/>
        <p:txBody>
          <a:bodyPr/>
          <a:lstStyle/>
          <a:p>
            <a:fld id="{0DB72FE3-294E-4160-8CBC-A2A4BB3BC4FE}" type="datetime8">
              <a:rPr lang="he-IL" smtClean="0"/>
              <a:pPr/>
              <a:t>29 מאי 23</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1A773175-867B-4F30-AA20-2A5F2D22D024}" type="slidenum">
              <a:rPr lang="he-IL" smtClean="0"/>
              <a:pPr/>
              <a:t>‹#›</a:t>
            </a:fld>
            <a:endParaRPr lang="he-IL"/>
          </a:p>
        </p:txBody>
      </p:sp>
    </p:spTree>
    <p:extLst>
      <p:ext uri="{BB962C8B-B14F-4D97-AF65-F5344CB8AC3E}">
        <p14:creationId xmlns:p14="http://schemas.microsoft.com/office/powerpoint/2010/main" val="35200818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תוכן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9C4E4404-4FEB-4832-8B67-66B77C647740}" type="datetime8">
              <a:rPr lang="he-IL" smtClean="0"/>
              <a:pPr/>
              <a:t>29 מאי 23</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1A773175-867B-4F30-AA20-2A5F2D22D024}" type="slidenum">
              <a:rPr lang="he-IL" smtClean="0"/>
              <a:pPr/>
              <a:t>‹#›</a:t>
            </a:fld>
            <a:endParaRPr lang="he-IL"/>
          </a:p>
        </p:txBody>
      </p:sp>
    </p:spTree>
    <p:extLst>
      <p:ext uri="{BB962C8B-B14F-4D97-AF65-F5344CB8AC3E}">
        <p14:creationId xmlns:p14="http://schemas.microsoft.com/office/powerpoint/2010/main" val="18565435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623888" y="1709739"/>
            <a:ext cx="7886700" cy="2852737"/>
          </a:xfrm>
        </p:spPr>
        <p:txBody>
          <a:bodyPr anchor="b"/>
          <a:lstStyle>
            <a:lvl1pPr>
              <a:defRPr sz="4500"/>
            </a:lvl1pPr>
          </a:lstStyle>
          <a:p>
            <a:r>
              <a:rPr lang="he-IL"/>
              <a:t>לחץ כדי לערוך סגנון כותרת של תבנית בסיס</a:t>
            </a:r>
          </a:p>
        </p:txBody>
      </p:sp>
      <p:sp>
        <p:nvSpPr>
          <p:cNvPr id="3" name="מציין מיקום טקסט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p:cNvSpPr>
            <a:spLocks noGrp="1"/>
          </p:cNvSpPr>
          <p:nvPr>
            <p:ph type="dt" sz="half" idx="10"/>
          </p:nvPr>
        </p:nvSpPr>
        <p:spPr/>
        <p:txBody>
          <a:bodyPr/>
          <a:lstStyle/>
          <a:p>
            <a:fld id="{C28B0069-EEAB-4571-AE38-8AA8C53EF62C}" type="datetime8">
              <a:rPr lang="he-IL" smtClean="0"/>
              <a:pPr/>
              <a:t>29 מאי 23</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1A773175-867B-4F30-AA20-2A5F2D22D024}" type="slidenum">
              <a:rPr lang="he-IL" smtClean="0"/>
              <a:pPr/>
              <a:t>‹#›</a:t>
            </a:fld>
            <a:endParaRPr lang="he-IL"/>
          </a:p>
        </p:txBody>
      </p:sp>
    </p:spTree>
    <p:extLst>
      <p:ext uri="{BB962C8B-B14F-4D97-AF65-F5344CB8AC3E}">
        <p14:creationId xmlns:p14="http://schemas.microsoft.com/office/powerpoint/2010/main" val="14302782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תוכן 2"/>
          <p:cNvSpPr>
            <a:spLocks noGrp="1"/>
          </p:cNvSpPr>
          <p:nvPr>
            <p:ph sz="half" idx="1"/>
          </p:nvPr>
        </p:nvSpPr>
        <p:spPr>
          <a:xfrm>
            <a:off x="628650" y="1825625"/>
            <a:ext cx="38862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p:cNvSpPr>
            <a:spLocks noGrp="1"/>
          </p:cNvSpPr>
          <p:nvPr>
            <p:ph sz="half" idx="2"/>
          </p:nvPr>
        </p:nvSpPr>
        <p:spPr>
          <a:xfrm>
            <a:off x="4629150" y="1825625"/>
            <a:ext cx="38862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p:cNvSpPr>
            <a:spLocks noGrp="1"/>
          </p:cNvSpPr>
          <p:nvPr>
            <p:ph type="dt" sz="half" idx="10"/>
          </p:nvPr>
        </p:nvSpPr>
        <p:spPr/>
        <p:txBody>
          <a:bodyPr/>
          <a:lstStyle/>
          <a:p>
            <a:fld id="{E30CF39D-8C00-4CBB-A459-14597B978873}" type="datetime8">
              <a:rPr lang="he-IL" smtClean="0"/>
              <a:pPr/>
              <a:t>29 מאי 23</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1A773175-867B-4F30-AA20-2A5F2D22D024}" type="slidenum">
              <a:rPr lang="he-IL" smtClean="0"/>
              <a:pPr/>
              <a:t>‹#›</a:t>
            </a:fld>
            <a:endParaRPr lang="he-IL"/>
          </a:p>
        </p:txBody>
      </p:sp>
    </p:spTree>
    <p:extLst>
      <p:ext uri="{BB962C8B-B14F-4D97-AF65-F5344CB8AC3E}">
        <p14:creationId xmlns:p14="http://schemas.microsoft.com/office/powerpoint/2010/main" val="39403419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a:xfrm>
            <a:off x="629841" y="365126"/>
            <a:ext cx="7886700" cy="1325563"/>
          </a:xfrm>
        </p:spPr>
        <p:txBody>
          <a:bodyPr/>
          <a:lstStyle/>
          <a:p>
            <a:r>
              <a:rPr lang="he-IL"/>
              <a:t>לחץ כדי לערוך סגנון כותרת של תבנית בסיס</a:t>
            </a:r>
          </a:p>
        </p:txBody>
      </p:sp>
      <p:sp>
        <p:nvSpPr>
          <p:cNvPr id="3" name="מציין מיקום טקסט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he-IL"/>
              <a:t>לחץ כדי לערוך סגנונות טקסט של תבנית בסיס</a:t>
            </a:r>
          </a:p>
        </p:txBody>
      </p:sp>
      <p:sp>
        <p:nvSpPr>
          <p:cNvPr id="4" name="מציין מיקום תוכן 3"/>
          <p:cNvSpPr>
            <a:spLocks noGrp="1"/>
          </p:cNvSpPr>
          <p:nvPr>
            <p:ph sz="half" idx="2"/>
          </p:nvPr>
        </p:nvSpPr>
        <p:spPr>
          <a:xfrm>
            <a:off x="629842" y="2505075"/>
            <a:ext cx="3868340"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he-IL"/>
              <a:t>לחץ כדי לערוך סגנונות טקסט של תבנית בסיס</a:t>
            </a:r>
          </a:p>
        </p:txBody>
      </p:sp>
      <p:sp>
        <p:nvSpPr>
          <p:cNvPr id="6" name="מציין מיקום תוכן 5"/>
          <p:cNvSpPr>
            <a:spLocks noGrp="1"/>
          </p:cNvSpPr>
          <p:nvPr>
            <p:ph sz="quarter" idx="4"/>
          </p:nvPr>
        </p:nvSpPr>
        <p:spPr>
          <a:xfrm>
            <a:off x="4629150" y="2505075"/>
            <a:ext cx="3887391"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p:cNvSpPr>
            <a:spLocks noGrp="1"/>
          </p:cNvSpPr>
          <p:nvPr>
            <p:ph type="dt" sz="half" idx="10"/>
          </p:nvPr>
        </p:nvSpPr>
        <p:spPr/>
        <p:txBody>
          <a:bodyPr/>
          <a:lstStyle/>
          <a:p>
            <a:fld id="{19F29837-AA5A-44B3-B374-5CA5A13E0695}" type="datetime8">
              <a:rPr lang="he-IL" smtClean="0"/>
              <a:pPr/>
              <a:t>29 מאי 23</a:t>
            </a:fld>
            <a:endParaRPr lang="he-IL"/>
          </a:p>
        </p:txBody>
      </p:sp>
      <p:sp>
        <p:nvSpPr>
          <p:cNvPr id="8" name="מציין מיקום של כותרת תחתונה 7"/>
          <p:cNvSpPr>
            <a:spLocks noGrp="1"/>
          </p:cNvSpPr>
          <p:nvPr>
            <p:ph type="ftr" sz="quarter" idx="11"/>
          </p:nvPr>
        </p:nvSpPr>
        <p:spPr/>
        <p:txBody>
          <a:bodyPr/>
          <a:lstStyle/>
          <a:p>
            <a:endParaRPr lang="he-IL"/>
          </a:p>
        </p:txBody>
      </p:sp>
      <p:sp>
        <p:nvSpPr>
          <p:cNvPr id="9" name="מציין מיקום של מספר שקופית 8"/>
          <p:cNvSpPr>
            <a:spLocks noGrp="1"/>
          </p:cNvSpPr>
          <p:nvPr>
            <p:ph type="sldNum" sz="quarter" idx="12"/>
          </p:nvPr>
        </p:nvSpPr>
        <p:spPr/>
        <p:txBody>
          <a:bodyPr/>
          <a:lstStyle/>
          <a:p>
            <a:fld id="{1A773175-867B-4F30-AA20-2A5F2D22D024}" type="slidenum">
              <a:rPr lang="he-IL" smtClean="0"/>
              <a:pPr/>
              <a:t>‹#›</a:t>
            </a:fld>
            <a:endParaRPr lang="he-IL"/>
          </a:p>
        </p:txBody>
      </p:sp>
    </p:spTree>
    <p:extLst>
      <p:ext uri="{BB962C8B-B14F-4D97-AF65-F5344CB8AC3E}">
        <p14:creationId xmlns:p14="http://schemas.microsoft.com/office/powerpoint/2010/main" val="37341256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p:cNvSpPr>
            <a:spLocks noGrp="1"/>
          </p:cNvSpPr>
          <p:nvPr>
            <p:ph type="dt" sz="half" idx="10"/>
          </p:nvPr>
        </p:nvSpPr>
        <p:spPr/>
        <p:txBody>
          <a:bodyPr/>
          <a:lstStyle/>
          <a:p>
            <a:fld id="{A7053FF1-ADD0-4FFC-8A0B-5B7EE506B8BD}" type="datetime8">
              <a:rPr lang="he-IL" smtClean="0"/>
              <a:pPr/>
              <a:t>29 מאי 23</a:t>
            </a:fld>
            <a:endParaRPr lang="he-IL"/>
          </a:p>
        </p:txBody>
      </p:sp>
      <p:sp>
        <p:nvSpPr>
          <p:cNvPr id="4" name="מציין מיקום של כותרת תחתונה 3"/>
          <p:cNvSpPr>
            <a:spLocks noGrp="1"/>
          </p:cNvSpPr>
          <p:nvPr>
            <p:ph type="ftr" sz="quarter" idx="11"/>
          </p:nvPr>
        </p:nvSpPr>
        <p:spPr/>
        <p:txBody>
          <a:bodyPr/>
          <a:lstStyle/>
          <a:p>
            <a:endParaRPr lang="he-IL"/>
          </a:p>
        </p:txBody>
      </p:sp>
      <p:sp>
        <p:nvSpPr>
          <p:cNvPr id="5" name="מציין מיקום של מספר שקופית 4"/>
          <p:cNvSpPr>
            <a:spLocks noGrp="1"/>
          </p:cNvSpPr>
          <p:nvPr>
            <p:ph type="sldNum" sz="quarter" idx="12"/>
          </p:nvPr>
        </p:nvSpPr>
        <p:spPr/>
        <p:txBody>
          <a:bodyPr/>
          <a:lstStyle/>
          <a:p>
            <a:fld id="{1A773175-867B-4F30-AA20-2A5F2D22D024}" type="slidenum">
              <a:rPr lang="he-IL" smtClean="0"/>
              <a:pPr/>
              <a:t>‹#›</a:t>
            </a:fld>
            <a:endParaRPr lang="he-IL"/>
          </a:p>
        </p:txBody>
      </p:sp>
    </p:spTree>
    <p:extLst>
      <p:ext uri="{BB962C8B-B14F-4D97-AF65-F5344CB8AC3E}">
        <p14:creationId xmlns:p14="http://schemas.microsoft.com/office/powerpoint/2010/main" val="18742495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83D624D6-0C21-4069-BB6A-A37F9F97D000}" type="datetime8">
              <a:rPr lang="he-IL" smtClean="0"/>
              <a:pPr/>
              <a:t>29 מאי 23</a:t>
            </a:fld>
            <a:endParaRPr lang="he-IL"/>
          </a:p>
        </p:txBody>
      </p:sp>
      <p:sp>
        <p:nvSpPr>
          <p:cNvPr id="3" name="מציין מיקום של כותרת תחתונה 2"/>
          <p:cNvSpPr>
            <a:spLocks noGrp="1"/>
          </p:cNvSpPr>
          <p:nvPr>
            <p:ph type="ftr" sz="quarter" idx="11"/>
          </p:nvPr>
        </p:nvSpPr>
        <p:spPr/>
        <p:txBody>
          <a:bodyPr/>
          <a:lstStyle/>
          <a:p>
            <a:endParaRPr lang="he-IL"/>
          </a:p>
        </p:txBody>
      </p:sp>
      <p:sp>
        <p:nvSpPr>
          <p:cNvPr id="4" name="מציין מיקום של מספר שקופית 3"/>
          <p:cNvSpPr>
            <a:spLocks noGrp="1"/>
          </p:cNvSpPr>
          <p:nvPr>
            <p:ph type="sldNum" sz="quarter" idx="12"/>
          </p:nvPr>
        </p:nvSpPr>
        <p:spPr/>
        <p:txBody>
          <a:bodyPr/>
          <a:lstStyle/>
          <a:p>
            <a:fld id="{1A773175-867B-4F30-AA20-2A5F2D22D024}" type="slidenum">
              <a:rPr lang="he-IL" smtClean="0"/>
              <a:pPr/>
              <a:t>‹#›</a:t>
            </a:fld>
            <a:endParaRPr lang="he-IL"/>
          </a:p>
        </p:txBody>
      </p:sp>
    </p:spTree>
    <p:extLst>
      <p:ext uri="{BB962C8B-B14F-4D97-AF65-F5344CB8AC3E}">
        <p14:creationId xmlns:p14="http://schemas.microsoft.com/office/powerpoint/2010/main" val="5966996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629841" y="457200"/>
            <a:ext cx="2949178" cy="1600200"/>
          </a:xfrm>
        </p:spPr>
        <p:txBody>
          <a:bodyPr anchor="b"/>
          <a:lstStyle>
            <a:lvl1pPr>
              <a:defRPr sz="2400"/>
            </a:lvl1pPr>
          </a:lstStyle>
          <a:p>
            <a:r>
              <a:rPr lang="he-IL"/>
              <a:t>לחץ כדי לערוך סגנון כותרת של תבנית בסיס</a:t>
            </a:r>
          </a:p>
        </p:txBody>
      </p:sp>
      <p:sp>
        <p:nvSpPr>
          <p:cNvPr id="3" name="מציין מיקום תוכן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he-IL"/>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CDB7A3A8-0E7D-48A7-97D0-3DDC6CD2E834}" type="datetime8">
              <a:rPr lang="he-IL" smtClean="0"/>
              <a:pPr/>
              <a:t>29 מאי 23</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1A773175-867B-4F30-AA20-2A5F2D22D024}" type="slidenum">
              <a:rPr lang="he-IL" smtClean="0"/>
              <a:pPr/>
              <a:t>‹#›</a:t>
            </a:fld>
            <a:endParaRPr lang="he-IL"/>
          </a:p>
        </p:txBody>
      </p:sp>
    </p:spTree>
    <p:extLst>
      <p:ext uri="{BB962C8B-B14F-4D97-AF65-F5344CB8AC3E}">
        <p14:creationId xmlns:p14="http://schemas.microsoft.com/office/powerpoint/2010/main" val="16391840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629841" y="457200"/>
            <a:ext cx="2949178" cy="1600200"/>
          </a:xfrm>
        </p:spPr>
        <p:txBody>
          <a:bodyPr anchor="b"/>
          <a:lstStyle>
            <a:lvl1pPr>
              <a:defRPr sz="2400"/>
            </a:lvl1pPr>
          </a:lstStyle>
          <a:p>
            <a:r>
              <a:rPr lang="he-IL"/>
              <a:t>לחץ כדי לערוך סגנון כותרת של תבנית בסיס</a:t>
            </a:r>
          </a:p>
        </p:txBody>
      </p:sp>
      <p:sp>
        <p:nvSpPr>
          <p:cNvPr id="3" name="מציין מיקום של תמונה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he-IL"/>
          </a:p>
        </p:txBody>
      </p:sp>
      <p:sp>
        <p:nvSpPr>
          <p:cNvPr id="4" name="מציין מיקום טקסט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he-IL"/>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30C27F22-FCA5-40F9-904E-7DE3B90F6070}" type="datetime8">
              <a:rPr lang="he-IL" smtClean="0"/>
              <a:pPr/>
              <a:t>29 מאי 23</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1A773175-867B-4F30-AA20-2A5F2D22D024}" type="slidenum">
              <a:rPr lang="he-IL" smtClean="0"/>
              <a:pPr/>
              <a:t>‹#›</a:t>
            </a:fld>
            <a:endParaRPr lang="he-IL"/>
          </a:p>
        </p:txBody>
      </p:sp>
    </p:spTree>
    <p:extLst>
      <p:ext uri="{BB962C8B-B14F-4D97-AF65-F5344CB8AC3E}">
        <p14:creationId xmlns:p14="http://schemas.microsoft.com/office/powerpoint/2010/main" val="4867036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91079711-FD34-47BF-9D15-D6293D616CF1}" type="datetime8">
              <a:rPr lang="he-IL" smtClean="0"/>
              <a:pPr/>
              <a:t>29 מאי 23</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1A773175-867B-4F30-AA20-2A5F2D22D024}" type="slidenum">
              <a:rPr lang="he-IL" smtClean="0"/>
              <a:pPr/>
              <a:t>‹#›</a:t>
            </a:fld>
            <a:endParaRPr lang="he-IL"/>
          </a:p>
        </p:txBody>
      </p:sp>
    </p:spTree>
    <p:extLst>
      <p:ext uri="{BB962C8B-B14F-4D97-AF65-F5344CB8AC3E}">
        <p14:creationId xmlns:p14="http://schemas.microsoft.com/office/powerpoint/2010/main" val="5208823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6543675" y="365125"/>
            <a:ext cx="1971675" cy="5811838"/>
          </a:xfrm>
        </p:spPr>
        <p:txBody>
          <a:bodyPr vert="eaVert"/>
          <a:lstStyle/>
          <a:p>
            <a:r>
              <a:rPr lang="he-IL"/>
              <a:t>לחץ כדי לערוך סגנון כותרת של תבנית בסיס</a:t>
            </a:r>
          </a:p>
        </p:txBody>
      </p:sp>
      <p:sp>
        <p:nvSpPr>
          <p:cNvPr id="3" name="מציין מיקום של טקסט אנכי 2"/>
          <p:cNvSpPr>
            <a:spLocks noGrp="1"/>
          </p:cNvSpPr>
          <p:nvPr>
            <p:ph type="body" orient="vert" idx="1"/>
          </p:nvPr>
        </p:nvSpPr>
        <p:spPr>
          <a:xfrm>
            <a:off x="628650" y="365125"/>
            <a:ext cx="5800725"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374F3253-10B8-4CEB-AA55-687B3529862A}" type="datetime8">
              <a:rPr lang="he-IL" smtClean="0"/>
              <a:pPr/>
              <a:t>29 מאי 23</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1A773175-867B-4F30-AA20-2A5F2D22D024}" type="slidenum">
              <a:rPr lang="he-IL" smtClean="0"/>
              <a:pPr/>
              <a:t>‹#›</a:t>
            </a:fld>
            <a:endParaRPr lang="he-IL"/>
          </a:p>
        </p:txBody>
      </p:sp>
    </p:spTree>
    <p:extLst>
      <p:ext uri="{BB962C8B-B14F-4D97-AF65-F5344CB8AC3E}">
        <p14:creationId xmlns:p14="http://schemas.microsoft.com/office/powerpoint/2010/main" val="12067001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628650" y="365126"/>
            <a:ext cx="78867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p:cNvSpPr>
            <a:spLocks noGrp="1"/>
          </p:cNvSpPr>
          <p:nvPr>
            <p:ph type="body" idx="1"/>
          </p:nvPr>
        </p:nvSpPr>
        <p:spPr>
          <a:xfrm>
            <a:off x="628650" y="1825625"/>
            <a:ext cx="78867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2"/>
          </p:nvPr>
        </p:nvSpPr>
        <p:spPr>
          <a:xfrm>
            <a:off x="6457950" y="6356351"/>
            <a:ext cx="2057400" cy="365125"/>
          </a:xfrm>
          <a:prstGeom prst="rect">
            <a:avLst/>
          </a:prstGeom>
        </p:spPr>
        <p:txBody>
          <a:bodyPr vert="horz" lIns="91440" tIns="45720" rIns="91440" bIns="45720" rtlCol="1" anchor="ctr"/>
          <a:lstStyle>
            <a:lvl1pPr algn="r">
              <a:defRPr sz="900">
                <a:solidFill>
                  <a:schemeClr val="tx1">
                    <a:tint val="75000"/>
                  </a:schemeClr>
                </a:solidFill>
              </a:defRPr>
            </a:lvl1pPr>
          </a:lstStyle>
          <a:p>
            <a:fld id="{F94BE668-EF68-4704-8BC4-12C124076E61}" type="datetime8">
              <a:rPr lang="he-IL" smtClean="0"/>
              <a:pPr/>
              <a:t>29 מאי 23</a:t>
            </a:fld>
            <a:endParaRPr lang="he-IL"/>
          </a:p>
        </p:txBody>
      </p:sp>
      <p:sp>
        <p:nvSpPr>
          <p:cNvPr id="5" name="מציין מיקום של כותרת תחתונה 4"/>
          <p:cNvSpPr>
            <a:spLocks noGrp="1"/>
          </p:cNvSpPr>
          <p:nvPr>
            <p:ph type="ftr" sz="quarter" idx="3"/>
          </p:nvPr>
        </p:nvSpPr>
        <p:spPr>
          <a:xfrm>
            <a:off x="3028950" y="6356351"/>
            <a:ext cx="3086100" cy="365125"/>
          </a:xfrm>
          <a:prstGeom prst="rect">
            <a:avLst/>
          </a:prstGeom>
        </p:spPr>
        <p:txBody>
          <a:bodyPr vert="horz" lIns="91440" tIns="45720" rIns="91440" bIns="45720" rtlCol="1" anchor="ctr"/>
          <a:lstStyle>
            <a:lvl1pPr algn="ctr">
              <a:defRPr sz="900">
                <a:solidFill>
                  <a:schemeClr val="tx1">
                    <a:tint val="75000"/>
                  </a:schemeClr>
                </a:solidFill>
              </a:defRPr>
            </a:lvl1pPr>
          </a:lstStyle>
          <a:p>
            <a:endParaRPr lang="he-IL"/>
          </a:p>
        </p:txBody>
      </p:sp>
      <p:sp>
        <p:nvSpPr>
          <p:cNvPr id="6" name="מציין מיקום של מספר שקופית 5"/>
          <p:cNvSpPr>
            <a:spLocks noGrp="1"/>
          </p:cNvSpPr>
          <p:nvPr>
            <p:ph type="sldNum" sz="quarter" idx="4"/>
          </p:nvPr>
        </p:nvSpPr>
        <p:spPr>
          <a:xfrm>
            <a:off x="628650" y="6356351"/>
            <a:ext cx="2057400" cy="365125"/>
          </a:xfrm>
          <a:prstGeom prst="rect">
            <a:avLst/>
          </a:prstGeom>
        </p:spPr>
        <p:txBody>
          <a:bodyPr vert="horz" lIns="91440" tIns="45720" rIns="91440" bIns="45720" rtlCol="1" anchor="ctr"/>
          <a:lstStyle>
            <a:lvl1pPr algn="l">
              <a:defRPr sz="900">
                <a:solidFill>
                  <a:schemeClr val="tx1">
                    <a:tint val="75000"/>
                  </a:schemeClr>
                </a:solidFill>
              </a:defRPr>
            </a:lvl1pPr>
          </a:lstStyle>
          <a:p>
            <a:fld id="{1A773175-867B-4F30-AA20-2A5F2D22D024}" type="slidenum">
              <a:rPr lang="he-IL" smtClean="0"/>
              <a:pPr/>
              <a:t>‹#›</a:t>
            </a:fld>
            <a:endParaRPr lang="he-IL"/>
          </a:p>
        </p:txBody>
      </p:sp>
    </p:spTree>
    <p:extLst>
      <p:ext uri="{BB962C8B-B14F-4D97-AF65-F5344CB8AC3E}">
        <p14:creationId xmlns:p14="http://schemas.microsoft.com/office/powerpoint/2010/main" val="12141136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r" defTabSz="685800" rtl="1"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r" defTabSz="685800" rtl="1"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r" defTabSz="685800" rtl="1"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r" defTabSz="685800" rtl="1"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he-IL"/>
      </a:defPPr>
      <a:lvl1pPr marL="0" algn="r" defTabSz="685800" rtl="1" eaLnBrk="1" latinLnBrk="0" hangingPunct="1">
        <a:defRPr sz="1350" kern="1200">
          <a:solidFill>
            <a:schemeClr val="tx1"/>
          </a:solidFill>
          <a:latin typeface="+mn-lt"/>
          <a:ea typeface="+mn-ea"/>
          <a:cs typeface="+mn-cs"/>
        </a:defRPr>
      </a:lvl1pPr>
      <a:lvl2pPr marL="342900" algn="r" defTabSz="685800" rtl="1" eaLnBrk="1" latinLnBrk="0" hangingPunct="1">
        <a:defRPr sz="1350" kern="1200">
          <a:solidFill>
            <a:schemeClr val="tx1"/>
          </a:solidFill>
          <a:latin typeface="+mn-lt"/>
          <a:ea typeface="+mn-ea"/>
          <a:cs typeface="+mn-cs"/>
        </a:defRPr>
      </a:lvl2pPr>
      <a:lvl3pPr marL="685800" algn="r" defTabSz="685800" rtl="1" eaLnBrk="1" latinLnBrk="0" hangingPunct="1">
        <a:defRPr sz="1350" kern="1200">
          <a:solidFill>
            <a:schemeClr val="tx1"/>
          </a:solidFill>
          <a:latin typeface="+mn-lt"/>
          <a:ea typeface="+mn-ea"/>
          <a:cs typeface="+mn-cs"/>
        </a:defRPr>
      </a:lvl3pPr>
      <a:lvl4pPr marL="1028700" algn="r" defTabSz="685800" rtl="1" eaLnBrk="1" latinLnBrk="0" hangingPunct="1">
        <a:defRPr sz="1350" kern="1200">
          <a:solidFill>
            <a:schemeClr val="tx1"/>
          </a:solidFill>
          <a:latin typeface="+mn-lt"/>
          <a:ea typeface="+mn-ea"/>
          <a:cs typeface="+mn-cs"/>
        </a:defRPr>
      </a:lvl4pPr>
      <a:lvl5pPr marL="1371600" algn="r" defTabSz="685800" rtl="1" eaLnBrk="1" latinLnBrk="0" hangingPunct="1">
        <a:defRPr sz="1350" kern="1200">
          <a:solidFill>
            <a:schemeClr val="tx1"/>
          </a:solidFill>
          <a:latin typeface="+mn-lt"/>
          <a:ea typeface="+mn-ea"/>
          <a:cs typeface="+mn-cs"/>
        </a:defRPr>
      </a:lvl5pPr>
      <a:lvl6pPr marL="1714500" algn="r" defTabSz="685800" rtl="1" eaLnBrk="1" latinLnBrk="0" hangingPunct="1">
        <a:defRPr sz="1350" kern="1200">
          <a:solidFill>
            <a:schemeClr val="tx1"/>
          </a:solidFill>
          <a:latin typeface="+mn-lt"/>
          <a:ea typeface="+mn-ea"/>
          <a:cs typeface="+mn-cs"/>
        </a:defRPr>
      </a:lvl6pPr>
      <a:lvl7pPr marL="2057400" algn="r" defTabSz="685800" rtl="1" eaLnBrk="1" latinLnBrk="0" hangingPunct="1">
        <a:defRPr sz="1350" kern="1200">
          <a:solidFill>
            <a:schemeClr val="tx1"/>
          </a:solidFill>
          <a:latin typeface="+mn-lt"/>
          <a:ea typeface="+mn-ea"/>
          <a:cs typeface="+mn-cs"/>
        </a:defRPr>
      </a:lvl7pPr>
      <a:lvl8pPr marL="2400300" algn="r" defTabSz="685800" rtl="1" eaLnBrk="1" latinLnBrk="0" hangingPunct="1">
        <a:defRPr sz="1350" kern="1200">
          <a:solidFill>
            <a:schemeClr val="tx1"/>
          </a:solidFill>
          <a:latin typeface="+mn-lt"/>
          <a:ea typeface="+mn-ea"/>
          <a:cs typeface="+mn-cs"/>
        </a:defRPr>
      </a:lvl8pPr>
      <a:lvl9pPr marL="2743200" algn="r" defTabSz="685800" rtl="1"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p:txBody>
          <a:bodyPr/>
          <a:lstStyle/>
          <a:p>
            <a:r>
              <a:rPr lang="he-IL" dirty="0"/>
              <a:t>כליות ושלפוחית השתן</a:t>
            </a:r>
          </a:p>
        </p:txBody>
      </p:sp>
      <p:sp>
        <p:nvSpPr>
          <p:cNvPr id="3" name="כותרת משנה 2"/>
          <p:cNvSpPr>
            <a:spLocks noGrp="1"/>
          </p:cNvSpPr>
          <p:nvPr>
            <p:ph type="subTitle" idx="1"/>
          </p:nvPr>
        </p:nvSpPr>
        <p:spPr/>
        <p:txBody>
          <a:bodyPr/>
          <a:lstStyle/>
          <a:p>
            <a:r>
              <a:rPr lang="he-IL" dirty="0"/>
              <a:t>אמיר לוי</a:t>
            </a:r>
          </a:p>
          <a:p>
            <a:r>
              <a:rPr lang="he-IL" dirty="0"/>
              <a:t>נטורופת </a:t>
            </a:r>
            <a:r>
              <a:rPr lang="he-IL" dirty="0" err="1"/>
              <a:t>והרבליסט</a:t>
            </a:r>
            <a:r>
              <a:rPr lang="he-IL" dirty="0"/>
              <a:t> קליני</a:t>
            </a:r>
          </a:p>
        </p:txBody>
      </p:sp>
      <p:pic>
        <p:nvPicPr>
          <p:cNvPr id="5" name="Picture 4">
            <a:extLst>
              <a:ext uri="{FF2B5EF4-FFF2-40B4-BE49-F238E27FC236}">
                <a16:creationId xmlns:a16="http://schemas.microsoft.com/office/drawing/2014/main" id="{6040A8D9-C641-D69F-7B4D-3D2C5781AA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49" y="98591"/>
            <a:ext cx="1485716" cy="145888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179512" y="1607924"/>
            <a:ext cx="8507288" cy="4713387"/>
          </a:xfrm>
        </p:spPr>
        <p:txBody>
          <a:bodyPr>
            <a:normAutofit/>
          </a:bodyPr>
          <a:lstStyle/>
          <a:p>
            <a:r>
              <a:rPr lang="he-IL" sz="2400" dirty="0"/>
              <a:t>4 הקטגוריות עיקריות לעבודה עם צמחי המרפא בדרכי השתן, להלן:</a:t>
            </a:r>
          </a:p>
          <a:p>
            <a:pPr marL="0" indent="0">
              <a:buNone/>
            </a:pPr>
            <a:r>
              <a:rPr lang="he-IL" sz="2400" dirty="0"/>
              <a:t> </a:t>
            </a:r>
            <a:endParaRPr lang="he-IL" sz="2400" b="1" dirty="0"/>
          </a:p>
          <a:p>
            <a:r>
              <a:rPr lang="he-IL" sz="2800" b="1" dirty="0"/>
              <a:t>משתני נפח</a:t>
            </a:r>
          </a:p>
          <a:p>
            <a:r>
              <a:rPr lang="he-IL" sz="2800" b="1" dirty="0"/>
              <a:t>משתנים מטבוליים</a:t>
            </a:r>
          </a:p>
          <a:p>
            <a:r>
              <a:rPr lang="he-IL" sz="2800" b="1" dirty="0"/>
              <a:t>משתנים מחטאים (אנטיספטיים)</a:t>
            </a:r>
            <a:endParaRPr lang="he-IL" sz="2800" dirty="0"/>
          </a:p>
          <a:p>
            <a:r>
              <a:rPr lang="he-IL" sz="2800" b="1" dirty="0"/>
              <a:t>משתנים מאלחשים ולסילוק אבנים</a:t>
            </a:r>
          </a:p>
          <a:p>
            <a:endParaRPr lang="he-IL" sz="2400" dirty="0"/>
          </a:p>
        </p:txBody>
      </p:sp>
      <p:sp>
        <p:nvSpPr>
          <p:cNvPr id="4" name="מציין מיקום של מספר שקופית 3"/>
          <p:cNvSpPr>
            <a:spLocks noGrp="1"/>
          </p:cNvSpPr>
          <p:nvPr>
            <p:ph type="sldNum" sz="quarter" idx="12"/>
          </p:nvPr>
        </p:nvSpPr>
        <p:spPr/>
        <p:txBody>
          <a:bodyPr/>
          <a:lstStyle/>
          <a:p>
            <a:fld id="{1A773175-867B-4F30-AA20-2A5F2D22D024}" type="slidenum">
              <a:rPr lang="he-IL" smtClean="0"/>
              <a:pPr/>
              <a:t>2</a:t>
            </a:fld>
            <a:endParaRPr lang="he-IL"/>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3"/>
          <p:cNvSpPr>
            <a:spLocks noGrp="1" noChangeArrowheads="1"/>
          </p:cNvSpPr>
          <p:nvPr>
            <p:ph idx="1"/>
          </p:nvPr>
        </p:nvSpPr>
        <p:spPr>
          <a:xfrm>
            <a:off x="1403648" y="476672"/>
            <a:ext cx="7740352" cy="6381328"/>
          </a:xfrm>
        </p:spPr>
        <p:txBody>
          <a:bodyPr>
            <a:normAutofit/>
          </a:bodyPr>
          <a:lstStyle/>
          <a:p>
            <a:pPr eaLnBrk="1" hangingPunct="1"/>
            <a:endParaRPr lang="he-IL" sz="2600" b="1" dirty="0"/>
          </a:p>
          <a:p>
            <a:pPr eaLnBrk="1" hangingPunct="1"/>
            <a:r>
              <a:rPr lang="he-IL" sz="2600" b="1" dirty="0"/>
              <a:t>משתני נפח</a:t>
            </a:r>
            <a:endParaRPr lang="he-IL" sz="2600" dirty="0"/>
          </a:p>
          <a:p>
            <a:pPr eaLnBrk="1" hangingPunct="1"/>
            <a:r>
              <a:rPr lang="he-IL" sz="2600" dirty="0"/>
              <a:t>משתנים אלו, למעשה, מגבירים את נפח השתן המופרש ע"י המרצת פעילות הכליות ובאופן זה עוזרים להפריש עודפי נוזלים.</a:t>
            </a:r>
          </a:p>
          <a:p>
            <a:pPr eaLnBrk="1" hangingPunct="1"/>
            <a:r>
              <a:rPr lang="he-IL" sz="2600" dirty="0"/>
              <a:t>הצמחים בקטגוריה זו משמשים בעיקר לטיפול בבצקות וביתר לחץ דם, ולעתים גם בדלקות כרוניות של דרכי השתן, כאשר במקרה זה מטרת הטיפול היא "שטיפה" של דרכי השתן על מנת להקשות על חדירה של גורמים פתוגניים.</a:t>
            </a:r>
          </a:p>
          <a:p>
            <a:pPr eaLnBrk="1" hangingPunct="1">
              <a:buNone/>
            </a:pPr>
            <a:endParaRPr lang="en-US" sz="2600" dirty="0"/>
          </a:p>
        </p:txBody>
      </p:sp>
      <p:sp>
        <p:nvSpPr>
          <p:cNvPr id="3" name="מציין מיקום של מספר שקופית 2"/>
          <p:cNvSpPr>
            <a:spLocks noGrp="1"/>
          </p:cNvSpPr>
          <p:nvPr>
            <p:ph type="sldNum" sz="quarter" idx="12"/>
          </p:nvPr>
        </p:nvSpPr>
        <p:spPr/>
        <p:txBody>
          <a:bodyPr/>
          <a:lstStyle/>
          <a:p>
            <a:pPr>
              <a:defRPr/>
            </a:pPr>
            <a:fld id="{2EFE4D95-085B-427F-92E2-6855F5F2CED8}" type="slidenum">
              <a:rPr lang="he-IL"/>
              <a:pPr>
                <a:defRPr/>
              </a:pPr>
              <a:t>3</a:t>
            </a:fld>
            <a:endParaRPr lang="en-US"/>
          </a:p>
        </p:txBody>
      </p:sp>
      <p:pic>
        <p:nvPicPr>
          <p:cNvPr id="4" name="Picture 2" descr="C:\Users\Levy\Pictures\לימודים\images.jpg"/>
          <p:cNvPicPr>
            <a:picLocks noChangeAspect="1" noChangeArrowheads="1"/>
          </p:cNvPicPr>
          <p:nvPr/>
        </p:nvPicPr>
        <p:blipFill>
          <a:blip r:embed="rId2" cstate="print"/>
          <a:srcRect/>
          <a:stretch>
            <a:fillRect/>
          </a:stretch>
        </p:blipFill>
        <p:spPr bwMode="auto">
          <a:xfrm>
            <a:off x="6272013" y="4816877"/>
            <a:ext cx="2866578" cy="2041123"/>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3"/>
          <p:cNvSpPr>
            <a:spLocks noGrp="1" noChangeArrowheads="1"/>
          </p:cNvSpPr>
          <p:nvPr>
            <p:ph idx="1"/>
          </p:nvPr>
        </p:nvSpPr>
        <p:spPr>
          <a:xfrm>
            <a:off x="395536" y="0"/>
            <a:ext cx="8748464" cy="5949280"/>
          </a:xfrm>
        </p:spPr>
        <p:txBody>
          <a:bodyPr>
            <a:normAutofit/>
          </a:bodyPr>
          <a:lstStyle/>
          <a:p>
            <a:pPr eaLnBrk="1" hangingPunct="1"/>
            <a:endParaRPr lang="he-IL" sz="2800" b="1" dirty="0"/>
          </a:p>
          <a:p>
            <a:pPr eaLnBrk="1" hangingPunct="1"/>
            <a:r>
              <a:rPr lang="he-IL" sz="2800" b="1" dirty="0"/>
              <a:t>משתנים מטבוליים</a:t>
            </a:r>
            <a:endParaRPr lang="he-IL" sz="2800" dirty="0"/>
          </a:p>
          <a:p>
            <a:pPr eaLnBrk="1" hangingPunct="1"/>
            <a:r>
              <a:rPr lang="he-IL" sz="2800" dirty="0"/>
              <a:t>צמחים בקטגוריה זו אינם בהכרח צריכים להגביר את כמות השתן המופרש, למרות שלעתים הם עושים זאת, אלא הם משנים את איכותו, היינו, הם גורמים להפרשה של תוצרי לוואי או רעלים המגיעים לגופנו דרך המזון, האוויר וכדומה.</a:t>
            </a:r>
          </a:p>
          <a:p>
            <a:pPr eaLnBrk="1" hangingPunct="1"/>
            <a:r>
              <a:rPr lang="he-IL" sz="2800" dirty="0"/>
              <a:t>פעילות הסילוק של צמחים אלה הינה עמוקה יותר בהשוואה למשתני הנפח, ולכן קבוצה זו בעצם שייכת לקטגורית הצמחים </a:t>
            </a:r>
            <a:r>
              <a:rPr lang="he-IL" sz="2800" dirty="0" err="1"/>
              <a:t>האלטרטיביים</a:t>
            </a:r>
            <a:r>
              <a:rPr lang="he-IL" sz="2800" dirty="0"/>
              <a:t> (מתמירים) - </a:t>
            </a:r>
            <a:r>
              <a:rPr lang="he-IL" sz="2800" dirty="0" err="1"/>
              <a:t>דיטוקסיפיקציה</a:t>
            </a:r>
            <a:r>
              <a:rPr lang="he-IL" sz="2800" dirty="0"/>
              <a:t>.</a:t>
            </a:r>
          </a:p>
          <a:p>
            <a:pPr eaLnBrk="1" hangingPunct="1"/>
            <a:r>
              <a:rPr lang="he-IL" sz="2800" dirty="0"/>
              <a:t>על קבוצת </a:t>
            </a:r>
            <a:r>
              <a:rPr lang="he-IL" sz="2800" dirty="0" err="1"/>
              <a:t>האלטרטיביים</a:t>
            </a:r>
            <a:r>
              <a:rPr lang="he-IL" sz="2800" dirty="0"/>
              <a:t> הקלאסיים נלמד בנפרד.</a:t>
            </a:r>
          </a:p>
        </p:txBody>
      </p:sp>
      <p:sp>
        <p:nvSpPr>
          <p:cNvPr id="3" name="מציין מיקום של מספר שקופית 2"/>
          <p:cNvSpPr>
            <a:spLocks noGrp="1"/>
          </p:cNvSpPr>
          <p:nvPr>
            <p:ph type="sldNum" sz="quarter" idx="12"/>
          </p:nvPr>
        </p:nvSpPr>
        <p:spPr/>
        <p:txBody>
          <a:bodyPr/>
          <a:lstStyle/>
          <a:p>
            <a:pPr>
              <a:defRPr/>
            </a:pPr>
            <a:fld id="{BAF4E4E5-AD53-4BE1-9BFB-912371C49555}" type="slidenum">
              <a:rPr lang="he-IL"/>
              <a:pPr>
                <a:defRPr/>
              </a:pPr>
              <a:t>4</a:t>
            </a:fld>
            <a:endParaRPr lang="en-US"/>
          </a:p>
        </p:txBody>
      </p:sp>
      <p:pic>
        <p:nvPicPr>
          <p:cNvPr id="2050" name="Picture 2" descr="C:\Users\Levy\Pictures\לימודים\imagesCA68XZMP.jpg"/>
          <p:cNvPicPr>
            <a:picLocks noChangeAspect="1" noChangeArrowheads="1"/>
          </p:cNvPicPr>
          <p:nvPr/>
        </p:nvPicPr>
        <p:blipFill>
          <a:blip r:embed="rId2" cstate="print"/>
          <a:srcRect/>
          <a:stretch>
            <a:fillRect/>
          </a:stretch>
        </p:blipFill>
        <p:spPr bwMode="auto">
          <a:xfrm>
            <a:off x="0" y="5085184"/>
            <a:ext cx="2267744" cy="1776697"/>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3"/>
          <p:cNvSpPr>
            <a:spLocks noGrp="1" noChangeArrowheads="1"/>
          </p:cNvSpPr>
          <p:nvPr>
            <p:ph idx="1"/>
          </p:nvPr>
        </p:nvSpPr>
        <p:spPr>
          <a:xfrm>
            <a:off x="1691680" y="764704"/>
            <a:ext cx="7452320" cy="6093296"/>
          </a:xfrm>
        </p:spPr>
        <p:txBody>
          <a:bodyPr>
            <a:normAutofit/>
          </a:bodyPr>
          <a:lstStyle/>
          <a:p>
            <a:pPr eaLnBrk="1" hangingPunct="1"/>
            <a:endParaRPr lang="he-IL" sz="2400" b="1" dirty="0"/>
          </a:p>
          <a:p>
            <a:pPr eaLnBrk="1" hangingPunct="1"/>
            <a:r>
              <a:rPr lang="he-IL" sz="2400" b="1" dirty="0"/>
              <a:t>משתנים מחטאים (אנטיספטיים)</a:t>
            </a:r>
            <a:endParaRPr lang="he-IL" sz="2400" dirty="0"/>
          </a:p>
          <a:p>
            <a:pPr eaLnBrk="1" hangingPunct="1"/>
            <a:r>
              <a:rPr lang="he-IL" sz="2400" dirty="0"/>
              <a:t>גם משתנים אלה לא בהכרח מגבירים את כמות השתן המופרש, עיקר פעילותם בחיטוי דרכי השתן. </a:t>
            </a:r>
          </a:p>
          <a:p>
            <a:pPr eaLnBrk="1" hangingPunct="1"/>
            <a:r>
              <a:rPr lang="he-IL" sz="2400" dirty="0"/>
              <a:t>אופן פעולתם הוא בכך שהחומרים הפעילים שלהם הינם בעלי פעילות אנטי בקטריאלית והם בעלי כושר חיטוי גבוה. וכך הם מחסלים מיקרואורגניזמים פתוגניים במערכת זו.</a:t>
            </a:r>
          </a:p>
          <a:p>
            <a:pPr eaLnBrk="1" hangingPunct="1"/>
            <a:r>
              <a:rPr lang="he-IL" sz="2400" dirty="0"/>
              <a:t>הצמחים הנ"ל משמשים לטיפול בדלקות זיהומיות של הכליות, שלפוחית השתן ודרכי השתן.</a:t>
            </a:r>
          </a:p>
          <a:p>
            <a:pPr eaLnBrk="1" hangingPunct="1"/>
            <a:r>
              <a:rPr lang="he-IL" sz="2400" dirty="0"/>
              <a:t>צמחים לדוגמה: </a:t>
            </a:r>
            <a:r>
              <a:rPr lang="he-IL" sz="2400" dirty="0" err="1"/>
              <a:t>ברוזמה</a:t>
            </a:r>
            <a:r>
              <a:rPr lang="he-IL" sz="2400" dirty="0"/>
              <a:t> (</a:t>
            </a:r>
            <a:r>
              <a:rPr lang="he-IL" sz="2400" dirty="0" err="1"/>
              <a:t>בוכו</a:t>
            </a:r>
            <a:r>
              <a:rPr lang="he-IL" sz="2400" dirty="0"/>
              <a:t>), </a:t>
            </a:r>
            <a:r>
              <a:rPr lang="he-IL" sz="2400" dirty="0" err="1"/>
              <a:t>אנדרוגרפיס</a:t>
            </a:r>
            <a:endParaRPr lang="he-IL" sz="2400" dirty="0"/>
          </a:p>
          <a:p>
            <a:pPr marL="0" indent="0" eaLnBrk="1" hangingPunct="1">
              <a:buNone/>
            </a:pPr>
            <a:r>
              <a:rPr lang="he-IL" sz="2400" dirty="0" err="1"/>
              <a:t>טוג'ה</a:t>
            </a:r>
            <a:r>
              <a:rPr lang="he-IL" sz="2400" dirty="0"/>
              <a:t>, </a:t>
            </a:r>
            <a:r>
              <a:rPr lang="he-IL" sz="2400" dirty="0" err="1"/>
              <a:t>ג'וניפרוס</a:t>
            </a:r>
            <a:r>
              <a:rPr lang="he-IL" sz="2400" dirty="0"/>
              <a:t>, </a:t>
            </a:r>
            <a:r>
              <a:rPr lang="he-IL" sz="2400" dirty="0" err="1"/>
              <a:t>פלודנדרון</a:t>
            </a:r>
            <a:r>
              <a:rPr lang="he-IL" sz="2400" dirty="0"/>
              <a:t>.</a:t>
            </a:r>
            <a:endParaRPr lang="en-US" sz="2400" dirty="0">
              <a:cs typeface="Aharoni" pitchFamily="2" charset="-79"/>
            </a:endParaRPr>
          </a:p>
        </p:txBody>
      </p:sp>
      <p:sp>
        <p:nvSpPr>
          <p:cNvPr id="3" name="מציין מיקום של מספר שקופית 2"/>
          <p:cNvSpPr>
            <a:spLocks noGrp="1"/>
          </p:cNvSpPr>
          <p:nvPr>
            <p:ph type="sldNum" sz="quarter" idx="12"/>
          </p:nvPr>
        </p:nvSpPr>
        <p:spPr/>
        <p:txBody>
          <a:bodyPr/>
          <a:lstStyle/>
          <a:p>
            <a:pPr>
              <a:defRPr/>
            </a:pPr>
            <a:fld id="{156F5DF5-3B41-4872-9A1A-FAE4B4C10B0C}" type="slidenum">
              <a:rPr lang="he-IL"/>
              <a:pPr>
                <a:defRPr/>
              </a:pPr>
              <a:t>5</a:t>
            </a:fld>
            <a:endParaRPr lang="en-US"/>
          </a:p>
        </p:txBody>
      </p:sp>
      <p:pic>
        <p:nvPicPr>
          <p:cNvPr id="1026" name="Picture 2" descr="C:\Users\Levy\Pictures\לימודים\imagesCA72FFYY.jpg"/>
          <p:cNvPicPr>
            <a:picLocks noChangeAspect="1" noChangeArrowheads="1"/>
          </p:cNvPicPr>
          <p:nvPr/>
        </p:nvPicPr>
        <p:blipFill>
          <a:blip r:embed="rId2" cstate="print"/>
          <a:srcRect/>
          <a:stretch>
            <a:fillRect/>
          </a:stretch>
        </p:blipFill>
        <p:spPr bwMode="auto">
          <a:xfrm>
            <a:off x="-180528" y="4941168"/>
            <a:ext cx="2132813" cy="1916832"/>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3"/>
          <p:cNvSpPr>
            <a:spLocks noGrp="1" noChangeArrowheads="1"/>
          </p:cNvSpPr>
          <p:nvPr>
            <p:ph idx="1"/>
          </p:nvPr>
        </p:nvSpPr>
        <p:spPr>
          <a:xfrm>
            <a:off x="1403648" y="619269"/>
            <a:ext cx="7740352" cy="5445224"/>
          </a:xfrm>
        </p:spPr>
        <p:txBody>
          <a:bodyPr>
            <a:normAutofit/>
          </a:bodyPr>
          <a:lstStyle/>
          <a:p>
            <a:pPr eaLnBrk="1" hangingPunct="1">
              <a:buFont typeface="Wingdings 2" pitchFamily="18" charset="2"/>
              <a:buNone/>
            </a:pPr>
            <a:endParaRPr lang="he-IL" sz="2400" b="1" dirty="0"/>
          </a:p>
          <a:p>
            <a:r>
              <a:rPr lang="he-IL" sz="2400" b="1" dirty="0"/>
              <a:t>משתנים מאלחשים משמשים לטיפול ולסילוק אבנים וחול מהכליות ומדרכי השתן.</a:t>
            </a:r>
          </a:p>
          <a:p>
            <a:pPr eaLnBrk="1" hangingPunct="1"/>
            <a:r>
              <a:rPr lang="he-IL" sz="2400" dirty="0"/>
              <a:t>יתרונם הקלה בכאבים של דרכי השתן.</a:t>
            </a:r>
          </a:p>
          <a:p>
            <a:r>
              <a:rPr lang="he-IL" sz="2400" dirty="0"/>
              <a:t>הערה חשובה: אבנים שגודלן קטן מ-5 מ"מ הנמצאות בכליה או בדרכי השתן אינן דורשות, בדרך כלל, הליך רפואי מיוחד, וניתן להסתפק בטיפול מונע כגון שתייה רבה, דיאטה בעלת </a:t>
            </a:r>
            <a:r>
              <a:rPr lang="en-US" sz="2400" dirty="0" err="1"/>
              <a:t>Ph</a:t>
            </a:r>
            <a:r>
              <a:rPr lang="he-IL" sz="2400" dirty="0"/>
              <a:t> בסיסי וצמחי מרפא.</a:t>
            </a:r>
          </a:p>
          <a:p>
            <a:r>
              <a:rPr lang="he-IL" sz="2400" dirty="0"/>
              <a:t>במרבית המקרים האבנים הכלואות גדולות מ-6 מ"מ ודורשות התערבות רפואית מערבית.</a:t>
            </a:r>
          </a:p>
          <a:p>
            <a:pPr eaLnBrk="1" hangingPunct="1"/>
            <a:endParaRPr lang="he-IL" sz="2400" dirty="0"/>
          </a:p>
          <a:p>
            <a:pPr eaLnBrk="1" hangingPunct="1"/>
            <a:endParaRPr lang="he-IL" sz="2400" dirty="0"/>
          </a:p>
          <a:p>
            <a:pPr eaLnBrk="1" hangingPunct="1"/>
            <a:endParaRPr lang="he-IL" sz="2400" dirty="0"/>
          </a:p>
        </p:txBody>
      </p:sp>
      <p:sp>
        <p:nvSpPr>
          <p:cNvPr id="3" name="מציין מיקום של מספר שקופית 2"/>
          <p:cNvSpPr>
            <a:spLocks noGrp="1"/>
          </p:cNvSpPr>
          <p:nvPr>
            <p:ph type="sldNum" sz="quarter" idx="12"/>
          </p:nvPr>
        </p:nvSpPr>
        <p:spPr/>
        <p:txBody>
          <a:bodyPr/>
          <a:lstStyle/>
          <a:p>
            <a:pPr>
              <a:defRPr/>
            </a:pPr>
            <a:fld id="{A78DB220-35D1-499C-9B65-480CA1F900B8}" type="slidenum">
              <a:rPr lang="he-IL"/>
              <a:pPr>
                <a:defRPr/>
              </a:pPr>
              <a:t>6</a:t>
            </a:fld>
            <a:endParaRPr lang="en-US"/>
          </a:p>
        </p:txBody>
      </p:sp>
      <p:pic>
        <p:nvPicPr>
          <p:cNvPr id="3074" name="Picture 2" descr="C:\Users\Levy\Pictures\לימודים\imagesCAWIAMAH.jpg"/>
          <p:cNvPicPr>
            <a:picLocks noChangeAspect="1" noChangeArrowheads="1"/>
          </p:cNvPicPr>
          <p:nvPr/>
        </p:nvPicPr>
        <p:blipFill>
          <a:blip r:embed="rId2" cstate="print"/>
          <a:srcRect/>
          <a:stretch>
            <a:fillRect/>
          </a:stretch>
        </p:blipFill>
        <p:spPr bwMode="auto">
          <a:xfrm>
            <a:off x="-5883" y="5281402"/>
            <a:ext cx="1337523" cy="1576597"/>
          </a:xfrm>
          <a:prstGeom prst="rect">
            <a:avLst/>
          </a:prstGeom>
          <a:noFill/>
        </p:spPr>
      </p:pic>
      <p:pic>
        <p:nvPicPr>
          <p:cNvPr id="3075" name="Picture 3" descr="C:\Users\Levy\Pictures\לימודים\untitled.bmp"/>
          <p:cNvPicPr>
            <a:picLocks noChangeAspect="1" noChangeArrowheads="1"/>
          </p:cNvPicPr>
          <p:nvPr/>
        </p:nvPicPr>
        <p:blipFill>
          <a:blip r:embed="rId3" cstate="print"/>
          <a:srcRect/>
          <a:stretch>
            <a:fillRect/>
          </a:stretch>
        </p:blipFill>
        <p:spPr bwMode="auto">
          <a:xfrm>
            <a:off x="1339281" y="4611128"/>
            <a:ext cx="2152599" cy="2246872"/>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257300" y="346323"/>
            <a:ext cx="7886700" cy="1325563"/>
          </a:xfrm>
        </p:spPr>
        <p:txBody>
          <a:bodyPr>
            <a:normAutofit/>
          </a:bodyPr>
          <a:lstStyle/>
          <a:p>
            <a:pPr algn="ctr"/>
            <a:r>
              <a:rPr lang="he-IL" b="1" dirty="0"/>
              <a:t>שן ארי עלים </a:t>
            </a:r>
            <a:r>
              <a:rPr lang="en-US" dirty="0" err="1"/>
              <a:t>Taraxacum</a:t>
            </a:r>
            <a:r>
              <a:rPr lang="en-US" dirty="0"/>
              <a:t> </a:t>
            </a:r>
            <a:r>
              <a:rPr lang="en-US" dirty="0" err="1"/>
              <a:t>officinalis</a:t>
            </a:r>
            <a:r>
              <a:rPr lang="en-US" dirty="0"/>
              <a:t> </a:t>
            </a:r>
            <a:r>
              <a:rPr lang="en-US" b="1" dirty="0"/>
              <a:t>folia</a:t>
            </a:r>
            <a:r>
              <a:rPr lang="en-US" dirty="0"/>
              <a:t>- Dandelion leaf </a:t>
            </a:r>
            <a:endParaRPr lang="he-IL" dirty="0"/>
          </a:p>
        </p:txBody>
      </p:sp>
      <p:sp>
        <p:nvSpPr>
          <p:cNvPr id="3" name="מציין מיקום תוכן 2"/>
          <p:cNvSpPr>
            <a:spLocks noGrp="1"/>
          </p:cNvSpPr>
          <p:nvPr>
            <p:ph idx="1"/>
          </p:nvPr>
        </p:nvSpPr>
        <p:spPr>
          <a:xfrm>
            <a:off x="1979712" y="1600200"/>
            <a:ext cx="6707088" cy="4525963"/>
          </a:xfrm>
        </p:spPr>
        <p:txBody>
          <a:bodyPr>
            <a:noAutofit/>
          </a:bodyPr>
          <a:lstStyle/>
          <a:p>
            <a:r>
              <a:rPr lang="he-IL" sz="2400" dirty="0"/>
              <a:t>מוצאו של הצמח, ממשפחת המורכבים, במערב אירופה. </a:t>
            </a:r>
          </a:p>
          <a:p>
            <a:r>
              <a:rPr lang="he-IL" sz="2400" dirty="0"/>
              <a:t>עלי הצמח משמשים למטרות רפואיות וכן כירק מאכל.</a:t>
            </a:r>
          </a:p>
          <a:p>
            <a:r>
              <a:rPr lang="he-IL" sz="2400" dirty="0"/>
              <a:t>ברפואת הצמחים המודרנית נחשב הצמח לאחד ממשתני הנפח היעילים ביותר. ממחקרים מודרניים עולה כי עוצמת פעילותו דומה לזו של תרופות משתנות סינתטיות הנהוגות בשימוש הרפואה המודרנית, אך יתרונו הגדול עליהן הוא בתכולת האשלגן הגבוהה. על כן, הסבירות לחסרים במינרל זה (</a:t>
            </a:r>
            <a:r>
              <a:rPr lang="he-IL" sz="2400" dirty="0" err="1"/>
              <a:t>היפוקלמיה</a:t>
            </a:r>
            <a:r>
              <a:rPr lang="he-IL" sz="2400" dirty="0"/>
              <a:t>) בעקבות השימוש בצמח, נמוכה. בנוסף נחשבים עלי שן הארי לצמח עדין המתאים במיוחד לטיפול בבצקות, ביתר לחץ דם ובדלקות מפרקים. </a:t>
            </a:r>
          </a:p>
          <a:p>
            <a:pPr marL="0" indent="0">
              <a:buNone/>
            </a:pPr>
            <a:br>
              <a:rPr lang="he-IL" sz="2400" dirty="0"/>
            </a:br>
            <a:endParaRPr lang="he-IL" sz="2400" dirty="0"/>
          </a:p>
        </p:txBody>
      </p:sp>
      <p:sp>
        <p:nvSpPr>
          <p:cNvPr id="6" name="מציין מיקום של מספר שקופית 5"/>
          <p:cNvSpPr>
            <a:spLocks noGrp="1"/>
          </p:cNvSpPr>
          <p:nvPr>
            <p:ph type="sldNum" sz="quarter" idx="12"/>
          </p:nvPr>
        </p:nvSpPr>
        <p:spPr/>
        <p:txBody>
          <a:bodyPr/>
          <a:lstStyle/>
          <a:p>
            <a:fld id="{1A773175-867B-4F30-AA20-2A5F2D22D024}" type="slidenum">
              <a:rPr lang="he-IL" smtClean="0"/>
              <a:pPr/>
              <a:t>7</a:t>
            </a:fld>
            <a:endParaRPr lang="he-IL"/>
          </a:p>
        </p:txBody>
      </p:sp>
      <p:pic>
        <p:nvPicPr>
          <p:cNvPr id="4098" name="Picture 2" descr="C:\Users\Levy\Pictures\לימודים\pic1x65x451T125.jpg"/>
          <p:cNvPicPr>
            <a:picLocks noChangeAspect="1" noChangeArrowheads="1"/>
          </p:cNvPicPr>
          <p:nvPr/>
        </p:nvPicPr>
        <p:blipFill>
          <a:blip r:embed="rId2" cstate="print"/>
          <a:srcRect/>
          <a:stretch>
            <a:fillRect/>
          </a:stretch>
        </p:blipFill>
        <p:spPr bwMode="auto">
          <a:xfrm>
            <a:off x="0" y="5373216"/>
            <a:ext cx="1974447" cy="1484784"/>
          </a:xfrm>
          <a:prstGeom prst="rect">
            <a:avLst/>
          </a:prstGeom>
          <a:noFill/>
        </p:spPr>
      </p:pic>
      <p:pic>
        <p:nvPicPr>
          <p:cNvPr id="4099" name="Picture 3" descr="C:\Users\Levy\Pictures\לימודים\untitled.bmp"/>
          <p:cNvPicPr>
            <a:picLocks noChangeAspect="1" noChangeArrowheads="1"/>
          </p:cNvPicPr>
          <p:nvPr/>
        </p:nvPicPr>
        <p:blipFill>
          <a:blip r:embed="rId3" cstate="print"/>
          <a:srcRect/>
          <a:stretch>
            <a:fillRect/>
          </a:stretch>
        </p:blipFill>
        <p:spPr bwMode="auto">
          <a:xfrm>
            <a:off x="0" y="2852936"/>
            <a:ext cx="2080891" cy="1872208"/>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1403648" y="1556792"/>
            <a:ext cx="7283152" cy="4569371"/>
          </a:xfrm>
        </p:spPr>
        <p:txBody>
          <a:bodyPr>
            <a:normAutofit/>
          </a:bodyPr>
          <a:lstStyle/>
          <a:p>
            <a:pPr marL="0" lvl="0" indent="0">
              <a:buNone/>
            </a:pPr>
            <a:r>
              <a:rPr lang="he-IL" sz="2400" b="1" dirty="0"/>
              <a:t>פעילות הצמח:</a:t>
            </a:r>
          </a:p>
          <a:p>
            <a:pPr lvl="0"/>
            <a:r>
              <a:rPr lang="he-IL" sz="2400" dirty="0"/>
              <a:t>משתן נפח - מגביר את נפח השתן המופרש ע"י המרצת הכליות.</a:t>
            </a:r>
            <a:endParaRPr lang="en-US" sz="2400" dirty="0"/>
          </a:p>
          <a:p>
            <a:pPr lvl="0"/>
            <a:r>
              <a:rPr lang="he-IL" sz="2400" dirty="0"/>
              <a:t>מפחית לחץ דם גבוה – בזכות היותו משתן, הלחץ בכלי הדם פוחת. </a:t>
            </a:r>
            <a:endParaRPr lang="en-US" sz="2400" dirty="0"/>
          </a:p>
          <a:p>
            <a:pPr lvl="0"/>
            <a:r>
              <a:rPr lang="he-IL" sz="2400" dirty="0"/>
              <a:t>מפחית בצקות ורגלים נפוחות.</a:t>
            </a:r>
            <a:endParaRPr lang="en-US" sz="2400" dirty="0"/>
          </a:p>
          <a:p>
            <a:pPr lvl="0"/>
            <a:r>
              <a:rPr lang="he-IL" sz="2400" dirty="0"/>
              <a:t>משתן מטבולי – איסוף וסילוק פסולת מטבולית ממקור אנדוגני ואקסוגני (פנימי וחיצוני).</a:t>
            </a:r>
            <a:endParaRPr lang="en-US" sz="2400" dirty="0"/>
          </a:p>
          <a:p>
            <a:pPr lvl="0"/>
            <a:r>
              <a:rPr lang="he-IL" sz="2400" dirty="0" err="1"/>
              <a:t>אלטרטיבי</a:t>
            </a:r>
            <a:r>
              <a:rPr lang="he-IL" sz="2400" dirty="0"/>
              <a:t> – מותווה למחלות כרוניות על רקע מטבולי ולסילוק אבני שתן.</a:t>
            </a:r>
            <a:endParaRPr lang="en-US" sz="2400" dirty="0"/>
          </a:p>
          <a:p>
            <a:endParaRPr lang="he-IL" sz="2400" dirty="0"/>
          </a:p>
        </p:txBody>
      </p:sp>
      <p:sp>
        <p:nvSpPr>
          <p:cNvPr id="4" name="מציין מיקום של מספר שקופית 3"/>
          <p:cNvSpPr>
            <a:spLocks noGrp="1"/>
          </p:cNvSpPr>
          <p:nvPr>
            <p:ph type="sldNum" sz="quarter" idx="12"/>
          </p:nvPr>
        </p:nvSpPr>
        <p:spPr/>
        <p:txBody>
          <a:bodyPr/>
          <a:lstStyle/>
          <a:p>
            <a:fld id="{1A773175-867B-4F30-AA20-2A5F2D22D024}" type="slidenum">
              <a:rPr lang="he-IL" smtClean="0"/>
              <a:pPr/>
              <a:t>8</a:t>
            </a:fld>
            <a:endParaRPr lang="he-IL"/>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1403648" y="342888"/>
            <a:ext cx="7488832" cy="6542496"/>
          </a:xfrm>
        </p:spPr>
        <p:txBody>
          <a:bodyPr>
            <a:noAutofit/>
          </a:bodyPr>
          <a:lstStyle/>
          <a:p>
            <a:r>
              <a:rPr lang="he-IL" sz="2400" b="1" dirty="0"/>
              <a:t>רגישות, תופעות לוואי, תגובות ביניים, התוויות נגד ורעילות</a:t>
            </a:r>
            <a:br>
              <a:rPr lang="he-IL" sz="2400" dirty="0"/>
            </a:br>
            <a:r>
              <a:rPr lang="he-IL" sz="2400" dirty="0"/>
              <a:t>לא ידועות תופעות לוואי הנגרמות מנטילה של הצמח במינונים רפואיים. יש לנקוט זהירות בשילוב הצמח עם תרופות משתנות עקב השפעה מוגברת וחשש לשיבוש במאזן האלקטרוליטי.</a:t>
            </a:r>
          </a:p>
          <a:p>
            <a:r>
              <a:rPr lang="he-IL" sz="2400" dirty="0"/>
              <a:t>הריון: מיצוי נוזלי/כמוסות עדיף להמתין עד לחודש 6. אך אין בעיה לשלב את העלים במזון כמאכל כבר בתחילת הריון.</a:t>
            </a:r>
          </a:p>
          <a:p>
            <a:r>
              <a:rPr lang="he-IL" sz="2400" dirty="0"/>
              <a:t>הנקה: השימוש אפשרי.</a:t>
            </a:r>
          </a:p>
          <a:p>
            <a:pPr>
              <a:buNone/>
            </a:pPr>
            <a:endParaRPr lang="he-IL" sz="2400" dirty="0"/>
          </a:p>
          <a:p>
            <a:r>
              <a:rPr lang="he-IL" sz="2400" b="1" dirty="0"/>
              <a:t>איכויות</a:t>
            </a:r>
            <a:br>
              <a:rPr lang="he-IL" sz="2400" dirty="0"/>
            </a:br>
            <a:r>
              <a:rPr lang="he-IL" sz="2400" dirty="0"/>
              <a:t>מריר, מעט מלוח, קר, יבש.</a:t>
            </a:r>
          </a:p>
          <a:p>
            <a:pPr marL="0" indent="0">
              <a:buNone/>
            </a:pPr>
            <a:endParaRPr lang="he-IL" sz="2400" dirty="0"/>
          </a:p>
          <a:p>
            <a:r>
              <a:rPr lang="he-IL" sz="2400" dirty="0"/>
              <a:t>אופני שימוש ומינונים:</a:t>
            </a:r>
          </a:p>
          <a:p>
            <a:pPr marL="0" indent="0">
              <a:buNone/>
            </a:pPr>
            <a:r>
              <a:rPr lang="he-IL" sz="2400" dirty="0"/>
              <a:t>טינקטורה: 1:3, 45% אלכוהול, 5-10 מ"ל, בוקר וערב.</a:t>
            </a:r>
            <a:br>
              <a:rPr lang="en-US" sz="2400" dirty="0"/>
            </a:br>
            <a:r>
              <a:rPr lang="he-IL" sz="2400" dirty="0"/>
              <a:t>תמצית יבשה: 5:1, 250-500 מ"ג, בוקר וערב.</a:t>
            </a:r>
            <a:br>
              <a:rPr lang="en-US" sz="2400" dirty="0"/>
            </a:br>
            <a:r>
              <a:rPr lang="he-IL" sz="2400" dirty="0"/>
              <a:t>חליטה: כף גדושה לכוס מים, 3 פעמים ביום.</a:t>
            </a:r>
            <a:br>
              <a:rPr lang="en-US" sz="2400" dirty="0"/>
            </a:br>
            <a:r>
              <a:rPr lang="he-IL" sz="2400" dirty="0"/>
              <a:t>כחלק מפורמולה: 40%-30%.</a:t>
            </a:r>
            <a:br>
              <a:rPr lang="he-IL" sz="2400" dirty="0"/>
            </a:br>
            <a:br>
              <a:rPr lang="he-IL" sz="2400" dirty="0"/>
            </a:br>
            <a:br>
              <a:rPr lang="he-IL" sz="2400" dirty="0"/>
            </a:br>
            <a:br>
              <a:rPr lang="he-IL" sz="2400" dirty="0"/>
            </a:br>
            <a:endParaRPr lang="he-IL" sz="2400" dirty="0"/>
          </a:p>
        </p:txBody>
      </p:sp>
      <p:sp>
        <p:nvSpPr>
          <p:cNvPr id="4" name="מציין מיקום של מספר שקופית 3"/>
          <p:cNvSpPr>
            <a:spLocks noGrp="1"/>
          </p:cNvSpPr>
          <p:nvPr>
            <p:ph type="sldNum" sz="quarter" idx="12"/>
          </p:nvPr>
        </p:nvSpPr>
        <p:spPr/>
        <p:txBody>
          <a:bodyPr/>
          <a:lstStyle/>
          <a:p>
            <a:fld id="{1A773175-867B-4F30-AA20-2A5F2D22D024}" type="slidenum">
              <a:rPr lang="he-IL" smtClean="0"/>
              <a:pPr/>
              <a:t>9</a:t>
            </a:fld>
            <a:endParaRPr lang="he-IL"/>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4638"/>
            <a:ext cx="8229600" cy="922114"/>
          </a:xfrm>
        </p:spPr>
        <p:txBody>
          <a:bodyPr/>
          <a:lstStyle/>
          <a:p>
            <a:r>
              <a:rPr lang="he-IL" dirty="0"/>
              <a:t>מחקרים</a:t>
            </a:r>
          </a:p>
        </p:txBody>
      </p:sp>
      <p:sp>
        <p:nvSpPr>
          <p:cNvPr id="3" name="מציין מיקום תוכן 2"/>
          <p:cNvSpPr>
            <a:spLocks noGrp="1"/>
          </p:cNvSpPr>
          <p:nvPr>
            <p:ph idx="1"/>
          </p:nvPr>
        </p:nvSpPr>
        <p:spPr>
          <a:xfrm>
            <a:off x="457200" y="1196752"/>
            <a:ext cx="8229600" cy="4929411"/>
          </a:xfrm>
        </p:spPr>
        <p:txBody>
          <a:bodyPr>
            <a:noAutofit/>
          </a:bodyPr>
          <a:lstStyle/>
          <a:p>
            <a:r>
              <a:rPr lang="he-IL" sz="2300" dirty="0"/>
              <a:t>נמצא כי תכולת </a:t>
            </a:r>
            <a:r>
              <a:rPr lang="he-IL" sz="2300" b="1" dirty="0"/>
              <a:t>בטא קרוטן </a:t>
            </a:r>
            <a:r>
              <a:rPr lang="he-IL" sz="2300" dirty="0"/>
              <a:t>בעלים של הצמח גבוהה בכ- 25% מתכולתו בגזר.1</a:t>
            </a:r>
          </a:p>
          <a:p>
            <a:r>
              <a:rPr lang="he-IL" sz="2300" dirty="0"/>
              <a:t>מחקרים מעודכנים יותר שנערכו בעכברים ובחולדות הדגימו </a:t>
            </a:r>
            <a:r>
              <a:rPr lang="he-IL" sz="2300" b="1" dirty="0"/>
              <a:t>השפעה משתנת</a:t>
            </a:r>
            <a:r>
              <a:rPr lang="he-IL" sz="2300" dirty="0"/>
              <a:t> של תמצית עלי הצמח. ההשפעה </a:t>
            </a:r>
            <a:r>
              <a:rPr lang="he-IL" sz="2300" dirty="0" err="1"/>
              <a:t>המשתנת</a:t>
            </a:r>
            <a:r>
              <a:rPr lang="he-IL" sz="2300" dirty="0"/>
              <a:t> של העלים </a:t>
            </a:r>
            <a:r>
              <a:rPr lang="he-IL" sz="2300" dirty="0" err="1"/>
              <a:t>היתה</a:t>
            </a:r>
            <a:r>
              <a:rPr lang="he-IL" sz="2300" dirty="0"/>
              <a:t> גדולה משל שורש הצמח. כמו כן, נמצא כי מינון של 50 מ"ל\ק"ג משקל גוף (שווה ערך ל-2 גרם חומר צמחי יבש\ק"ג) - היה פעיל במידה דומה למינון של 80 מ"ג\ק"ג של התרופה </a:t>
            </a:r>
            <a:r>
              <a:rPr lang="he-IL" sz="2300" dirty="0" err="1"/>
              <a:t>המשתנת</a:t>
            </a:r>
            <a:r>
              <a:rPr lang="he-IL" sz="2300" dirty="0"/>
              <a:t> </a:t>
            </a:r>
            <a:r>
              <a:rPr lang="he-IL" sz="2300" dirty="0" err="1"/>
              <a:t>פורוסמיד</a:t>
            </a:r>
            <a:r>
              <a:rPr lang="he-IL" sz="2300" dirty="0"/>
              <a:t>.2</a:t>
            </a:r>
          </a:p>
          <a:p>
            <a:pPr>
              <a:buNone/>
            </a:pPr>
            <a:endParaRPr lang="he-IL" sz="2300" dirty="0"/>
          </a:p>
          <a:p>
            <a:pPr algn="l"/>
            <a:r>
              <a:rPr lang="en-US" sz="2300" dirty="0"/>
              <a:t>1. </a:t>
            </a:r>
            <a:r>
              <a:rPr lang="en-US" sz="2300" dirty="0" err="1"/>
              <a:t>Newall</a:t>
            </a:r>
            <a:r>
              <a:rPr lang="en-US" sz="2300" dirty="0"/>
              <a:t> CA, Anderson LA, </a:t>
            </a:r>
            <a:r>
              <a:rPr lang="en-US" sz="2300" dirty="0" err="1"/>
              <a:t>Phillipson</a:t>
            </a:r>
            <a:r>
              <a:rPr lang="en-US" sz="2300" dirty="0"/>
              <a:t> JD. Herbal medicines : a guide for health-care professionals. London: Pharmaceutical Press, 1996.</a:t>
            </a:r>
            <a:br>
              <a:rPr lang="en-US" sz="2300" dirty="0"/>
            </a:br>
            <a:br>
              <a:rPr lang="en-US" sz="2300" dirty="0"/>
            </a:br>
            <a:r>
              <a:rPr lang="en-US" sz="2300" dirty="0"/>
              <a:t>2. </a:t>
            </a:r>
            <a:r>
              <a:rPr lang="en-US" sz="2300" dirty="0" err="1"/>
              <a:t>Bissett</a:t>
            </a:r>
            <a:r>
              <a:rPr lang="en-US" sz="2300" dirty="0"/>
              <a:t> NG. Herbal Drugs and </a:t>
            </a:r>
            <a:r>
              <a:rPr lang="en-US" sz="2300" dirty="0" err="1"/>
              <a:t>Phytopharmaceuticals</a:t>
            </a:r>
            <a:r>
              <a:rPr lang="en-US" sz="2300" dirty="0"/>
              <a:t>. Stuttgart: </a:t>
            </a:r>
            <a:r>
              <a:rPr lang="en-US" sz="2300" dirty="0" err="1"/>
              <a:t>MedPharm</a:t>
            </a:r>
            <a:r>
              <a:rPr lang="en-US" sz="2300" dirty="0"/>
              <a:t> CRC Press, 1994. </a:t>
            </a:r>
            <a:br>
              <a:rPr lang="en-US" sz="2300" dirty="0"/>
            </a:br>
            <a:endParaRPr lang="he-IL" sz="2300" dirty="0"/>
          </a:p>
        </p:txBody>
      </p:sp>
      <p:sp>
        <p:nvSpPr>
          <p:cNvPr id="4" name="מציין מיקום של מספר שקופית 3"/>
          <p:cNvSpPr>
            <a:spLocks noGrp="1"/>
          </p:cNvSpPr>
          <p:nvPr>
            <p:ph type="sldNum" sz="quarter" idx="12"/>
          </p:nvPr>
        </p:nvSpPr>
        <p:spPr/>
        <p:txBody>
          <a:bodyPr/>
          <a:lstStyle/>
          <a:p>
            <a:fld id="{1A773175-867B-4F30-AA20-2A5F2D22D024}" type="slidenum">
              <a:rPr lang="he-IL" smtClean="0"/>
              <a:pPr/>
              <a:t>10</a:t>
            </a:fld>
            <a:endParaRPr lang="he-IL"/>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518864" y="701824"/>
            <a:ext cx="8229600" cy="1143000"/>
          </a:xfrm>
        </p:spPr>
        <p:txBody>
          <a:bodyPr>
            <a:noAutofit/>
          </a:bodyPr>
          <a:lstStyle/>
          <a:p>
            <a:pPr algn="ctr"/>
            <a:r>
              <a:rPr lang="he-IL" sz="2800" b="1" dirty="0"/>
              <a:t>שם בוטני: </a:t>
            </a:r>
            <a:r>
              <a:rPr lang="en-US" sz="2800" b="1" dirty="0" err="1"/>
              <a:t>Urtica</a:t>
            </a:r>
            <a:r>
              <a:rPr lang="en-US" sz="2800" b="1" dirty="0"/>
              <a:t> </a:t>
            </a:r>
            <a:r>
              <a:rPr lang="en-US" sz="2800" b="1" dirty="0" err="1"/>
              <a:t>dioica</a:t>
            </a:r>
            <a:br>
              <a:rPr lang="en-US" sz="2800" dirty="0"/>
            </a:br>
            <a:r>
              <a:rPr lang="he-IL" sz="2800" b="1" dirty="0"/>
              <a:t>שם לועזי: </a:t>
            </a:r>
            <a:r>
              <a:rPr lang="en-US" sz="2800" b="1" dirty="0" err="1"/>
              <a:t>Nettel</a:t>
            </a:r>
            <a:br>
              <a:rPr lang="en-US" sz="2800" dirty="0"/>
            </a:br>
            <a:r>
              <a:rPr lang="he-IL" sz="2800" b="1" dirty="0"/>
              <a:t>שם עממי : סרפד</a:t>
            </a:r>
            <a:br>
              <a:rPr lang="en-US" sz="2800" dirty="0"/>
            </a:br>
            <a:r>
              <a:rPr lang="he-IL" sz="2800" b="1" dirty="0"/>
              <a:t>משפחה: </a:t>
            </a:r>
            <a:r>
              <a:rPr lang="he-IL" sz="2800" b="1" dirty="0" err="1"/>
              <a:t>סרפדיים</a:t>
            </a:r>
            <a:br>
              <a:rPr lang="en-US" sz="2800" dirty="0"/>
            </a:br>
            <a:br>
              <a:rPr lang="en-US" sz="2800" dirty="0"/>
            </a:br>
            <a:endParaRPr lang="he-IL" sz="2800" dirty="0"/>
          </a:p>
        </p:txBody>
      </p:sp>
      <p:sp>
        <p:nvSpPr>
          <p:cNvPr id="3" name="מציין מיקום תוכן 2"/>
          <p:cNvSpPr>
            <a:spLocks noGrp="1"/>
          </p:cNvSpPr>
          <p:nvPr>
            <p:ph idx="1"/>
          </p:nvPr>
        </p:nvSpPr>
        <p:spPr>
          <a:xfrm>
            <a:off x="457200" y="1700808"/>
            <a:ext cx="8229600" cy="5073427"/>
          </a:xfrm>
        </p:spPr>
        <p:txBody>
          <a:bodyPr>
            <a:normAutofit/>
          </a:bodyPr>
          <a:lstStyle/>
          <a:p>
            <a:r>
              <a:rPr lang="he-IL" sz="2800" dirty="0"/>
              <a:t>מוצאו באירופה ובמזרח התיכון.</a:t>
            </a:r>
          </a:p>
          <a:p>
            <a:r>
              <a:rPr lang="he-IL" sz="2800" dirty="0"/>
              <a:t>הצריבות שמסבים עלי הסרפד לנוגעים בהם הן שהעניקו לו את שמו: המלה </a:t>
            </a:r>
            <a:r>
              <a:rPr lang="en-US" sz="2800" dirty="0"/>
              <a:t>nettles </a:t>
            </a:r>
            <a:r>
              <a:rPr lang="he-IL" sz="2800" dirty="0"/>
              <a:t> מקורה במלה אנגלית שפירושה מחט (</a:t>
            </a:r>
            <a:r>
              <a:rPr lang="en-US" sz="2800" dirty="0"/>
              <a:t>(needle</a:t>
            </a:r>
            <a:r>
              <a:rPr lang="he-IL" sz="2800" dirty="0"/>
              <a:t>.</a:t>
            </a:r>
          </a:p>
          <a:p>
            <a:r>
              <a:rPr lang="he-IL" sz="2800" dirty="0"/>
              <a:t>רפואת הצמחים המודרנית מייחסת לו מעמד רם, כאחד מצמחי המרפא המגוונים ביותר שבנמצא, וכמוה גם המחקר המודרני. הוא נחשב לצמח עדין בעל עוצמת פעילות מתונה.</a:t>
            </a:r>
          </a:p>
        </p:txBody>
      </p:sp>
      <p:sp>
        <p:nvSpPr>
          <p:cNvPr id="6" name="מציין מיקום של מספר שקופית 5"/>
          <p:cNvSpPr>
            <a:spLocks noGrp="1"/>
          </p:cNvSpPr>
          <p:nvPr>
            <p:ph type="sldNum" sz="quarter" idx="12"/>
          </p:nvPr>
        </p:nvSpPr>
        <p:spPr/>
        <p:txBody>
          <a:bodyPr/>
          <a:lstStyle/>
          <a:p>
            <a:fld id="{1A773175-867B-4F30-AA20-2A5F2D22D024}" type="slidenum">
              <a:rPr lang="he-IL" smtClean="0"/>
              <a:pPr/>
              <a:t>11</a:t>
            </a:fld>
            <a:endParaRPr lang="he-IL"/>
          </a:p>
        </p:txBody>
      </p:sp>
      <p:pic>
        <p:nvPicPr>
          <p:cNvPr id="2050" name="Picture 2" descr="C:\Users\Levy\Pictures\לימודים\הורד.jpg"/>
          <p:cNvPicPr>
            <a:picLocks noChangeAspect="1" noChangeArrowheads="1"/>
          </p:cNvPicPr>
          <p:nvPr/>
        </p:nvPicPr>
        <p:blipFill>
          <a:blip r:embed="rId2" cstate="print"/>
          <a:srcRect/>
          <a:stretch>
            <a:fillRect/>
          </a:stretch>
        </p:blipFill>
        <p:spPr bwMode="auto">
          <a:xfrm>
            <a:off x="1" y="5301208"/>
            <a:ext cx="2051719" cy="1556792"/>
          </a:xfrm>
          <a:prstGeom prst="rect">
            <a:avLst/>
          </a:prstGeom>
          <a:noFill/>
        </p:spPr>
      </p:pic>
      <p:pic>
        <p:nvPicPr>
          <p:cNvPr id="2051" name="Picture 3" descr="C:\Users\Levy\Pictures\לימודים\images (1).jpg"/>
          <p:cNvPicPr>
            <a:picLocks noChangeAspect="1" noChangeArrowheads="1"/>
          </p:cNvPicPr>
          <p:nvPr/>
        </p:nvPicPr>
        <p:blipFill>
          <a:blip r:embed="rId3" cstate="print"/>
          <a:srcRect/>
          <a:stretch>
            <a:fillRect/>
          </a:stretch>
        </p:blipFill>
        <p:spPr bwMode="auto">
          <a:xfrm>
            <a:off x="2051720" y="5301208"/>
            <a:ext cx="2051720" cy="1556792"/>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1259632" y="54854"/>
            <a:ext cx="7776864" cy="6398481"/>
          </a:xfrm>
        </p:spPr>
        <p:txBody>
          <a:bodyPr>
            <a:noAutofit/>
          </a:bodyPr>
          <a:lstStyle/>
          <a:p>
            <a:r>
              <a:rPr lang="he-IL" sz="2200" b="1" dirty="0"/>
              <a:t>פעילות הצמח:</a:t>
            </a:r>
            <a:endParaRPr lang="en-US" sz="2200" b="1" dirty="0"/>
          </a:p>
          <a:p>
            <a:pPr lvl="0"/>
            <a:r>
              <a:rPr lang="he-IL" sz="2200" dirty="0"/>
              <a:t>משתן מטבולי – איסוף וסילוק פסולת מטבולית ממקור אנדוגני ואקסוגני (פנימי וחיצוני).</a:t>
            </a:r>
            <a:endParaRPr lang="en-US" sz="2200" dirty="0"/>
          </a:p>
          <a:p>
            <a:pPr lvl="0"/>
            <a:r>
              <a:rPr lang="he-IL" sz="2200" dirty="0"/>
              <a:t>אלרגיה עורית – ניתן לשלבו כנגד מחלות עוריות (</a:t>
            </a:r>
            <a:r>
              <a:rPr lang="he-IL" sz="2200" dirty="0" err="1"/>
              <a:t>אטופיק</a:t>
            </a:r>
            <a:r>
              <a:rPr lang="he-IL" sz="2200" dirty="0"/>
              <a:t> </a:t>
            </a:r>
            <a:r>
              <a:rPr lang="he-IL" sz="2200" dirty="0" err="1"/>
              <a:t>דרמטיטיס</a:t>
            </a:r>
            <a:r>
              <a:rPr lang="he-IL" sz="2200" dirty="0"/>
              <a:t>, סבוריאה, פסוריאזיס, אקזמות, אורטיקריה [סרפדת], </a:t>
            </a:r>
            <a:r>
              <a:rPr lang="he-IL" sz="2200" dirty="0" err="1"/>
              <a:t>אבצ'סים</a:t>
            </a:r>
            <a:r>
              <a:rPr lang="he-IL" sz="2200" dirty="0"/>
              <a:t>, פרונקלים ועוד).</a:t>
            </a:r>
            <a:endParaRPr lang="en-US" sz="2200" dirty="0"/>
          </a:p>
          <a:p>
            <a:pPr lvl="0"/>
            <a:r>
              <a:rPr lang="he-IL" sz="2200" dirty="0"/>
              <a:t>אלרגיה נשימתית – נזלת כרונית, אלרגיה עונתית, קדחת השחת, דמע וגירוי עיניים, כאבי ראש. </a:t>
            </a:r>
            <a:endParaRPr lang="en-US" sz="2200" dirty="0"/>
          </a:p>
          <a:p>
            <a:pPr lvl="0"/>
            <a:r>
              <a:rPr lang="he-IL" sz="2200" dirty="0" err="1"/>
              <a:t>אלטרטיבי</a:t>
            </a:r>
            <a:r>
              <a:rPr lang="he-IL" sz="2200" dirty="0"/>
              <a:t> (ניקוי גוף ורעילות) – משמש כאחד הצמחים העיקריים בתהליכי ניקוי ושיקום הגוף.</a:t>
            </a:r>
            <a:endParaRPr lang="en-US" sz="2200" dirty="0"/>
          </a:p>
          <a:p>
            <a:pPr lvl="0"/>
            <a:r>
              <a:rPr lang="he-IL" sz="2200" dirty="0"/>
              <a:t>לאנמיה – מזין ומחזק, מסייע להעלאת ספירת כדוריות דם אדומות.</a:t>
            </a:r>
            <a:endParaRPr lang="en-US" sz="2200" dirty="0"/>
          </a:p>
          <a:p>
            <a:pPr lvl="0"/>
            <a:r>
              <a:rPr lang="he-IL" sz="2200" dirty="0"/>
              <a:t>נוגד דימום – בעיקר דימומים רחמיים שאינם תקניים, ווסת עודפת.</a:t>
            </a:r>
            <a:endParaRPr lang="en-US" sz="2200" dirty="0"/>
          </a:p>
          <a:p>
            <a:pPr lvl="0"/>
            <a:r>
              <a:rPr lang="he-IL" sz="2200" dirty="0"/>
              <a:t>בעיות מפרקים – כצמח תמיכה בפתולוגיות של השלד, דלקת מפרקים, </a:t>
            </a:r>
            <a:r>
              <a:rPr lang="he-IL" sz="2200" dirty="0" err="1"/>
              <a:t>גאוט</a:t>
            </a:r>
            <a:r>
              <a:rPr lang="he-IL" sz="2200" dirty="0"/>
              <a:t>.</a:t>
            </a:r>
            <a:endParaRPr lang="en-US" sz="2200" dirty="0"/>
          </a:p>
          <a:p>
            <a:pPr lvl="0"/>
            <a:r>
              <a:rPr lang="he-IL" sz="2200" dirty="0"/>
              <a:t>מסייע באיזון הסוכר בדם ( ניתן לשלבו בסוכרת עם צמחים חזקים ממנו).</a:t>
            </a:r>
            <a:endParaRPr lang="en-US" sz="2200" dirty="0"/>
          </a:p>
          <a:p>
            <a:pPr lvl="0"/>
            <a:r>
              <a:rPr lang="he-IL" sz="2200" dirty="0"/>
              <a:t>הגברת חלב אם.</a:t>
            </a:r>
            <a:endParaRPr lang="en-US" sz="2200" dirty="0"/>
          </a:p>
          <a:p>
            <a:endParaRPr lang="he-IL" sz="2200" dirty="0">
              <a:solidFill>
                <a:schemeClr val="accent5">
                  <a:lumMod val="50000"/>
                </a:schemeClr>
              </a:solidFill>
            </a:endParaRPr>
          </a:p>
        </p:txBody>
      </p:sp>
      <p:sp>
        <p:nvSpPr>
          <p:cNvPr id="4" name="מציין מיקום של מספר שקופית 3"/>
          <p:cNvSpPr>
            <a:spLocks noGrp="1"/>
          </p:cNvSpPr>
          <p:nvPr>
            <p:ph type="sldNum" sz="quarter" idx="12"/>
          </p:nvPr>
        </p:nvSpPr>
        <p:spPr/>
        <p:txBody>
          <a:bodyPr/>
          <a:lstStyle/>
          <a:p>
            <a:fld id="{1A773175-867B-4F30-AA20-2A5F2D22D024}" type="slidenum">
              <a:rPr lang="he-IL" smtClean="0"/>
              <a:pPr/>
              <a:t>12</a:t>
            </a:fld>
            <a:endParaRPr lang="he-IL"/>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1403648" y="188640"/>
            <a:ext cx="7283152" cy="6532836"/>
          </a:xfrm>
        </p:spPr>
        <p:txBody>
          <a:bodyPr>
            <a:normAutofit/>
          </a:bodyPr>
          <a:lstStyle/>
          <a:p>
            <a:r>
              <a:rPr lang="he-IL" sz="2300" dirty="0"/>
              <a:t>כמו כן מכיל הסרפד:</a:t>
            </a:r>
            <a:br>
              <a:rPr lang="en-US" sz="2300" dirty="0"/>
            </a:br>
            <a:r>
              <a:rPr lang="he-IL" sz="2300" dirty="0"/>
              <a:t>ויטמינים: פרו-ויטמין </a:t>
            </a:r>
            <a:r>
              <a:rPr lang="en-US" sz="2300" dirty="0"/>
              <a:t>A, </a:t>
            </a:r>
            <a:r>
              <a:rPr lang="he-IL" sz="2300" dirty="0"/>
              <a:t>ויטמיני </a:t>
            </a:r>
            <a:r>
              <a:rPr lang="en-US" sz="2300" dirty="0"/>
              <a:t>B1, B2, B3, B5, C, K, </a:t>
            </a:r>
            <a:r>
              <a:rPr lang="he-IL" sz="2300" dirty="0"/>
              <a:t> ,ויטמין </a:t>
            </a:r>
            <a:r>
              <a:rPr lang="en-US" sz="2300" dirty="0"/>
              <a:t>E</a:t>
            </a:r>
            <a:br>
              <a:rPr lang="en-US" sz="2300" dirty="0"/>
            </a:br>
            <a:r>
              <a:rPr lang="he-IL" sz="2300" dirty="0"/>
              <a:t>מינרלים: סידן, אשלגן, מגנזיום, זרחן, גופרית, צורן (בריכוז גבוה באופן אופייני), ברזל, מנגן, סלניום, אבץ </a:t>
            </a:r>
            <a:r>
              <a:rPr lang="he-IL" sz="2300" dirty="0" err="1"/>
              <a:t>ומינרלי</a:t>
            </a:r>
            <a:r>
              <a:rPr lang="he-IL" sz="2300" dirty="0"/>
              <a:t> קורט נוספים.</a:t>
            </a:r>
          </a:p>
          <a:p>
            <a:endParaRPr lang="he-IL" sz="2300" dirty="0"/>
          </a:p>
          <a:p>
            <a:r>
              <a:rPr lang="he-IL" sz="2400" b="1" dirty="0"/>
              <a:t>רגישות, תופעות לוואי, תגובות ביניים, התוויות נגד ורעילות</a:t>
            </a:r>
            <a:br>
              <a:rPr lang="he-IL" sz="2400" dirty="0"/>
            </a:br>
            <a:r>
              <a:rPr lang="he-IL" sz="2400" dirty="0"/>
              <a:t>מגעם של עלי הצמח הטריים בעור גורם לצריבה מקומית, אשר בדרך כלל חולפת תוך זמן קצר. תגובה שכזו אינה נגרמת ממגע עם עלים יבשים של הצמח, או עם תמציות המופקות מהצמח. מלבד זה הצמח בטוח לשימוש.</a:t>
            </a:r>
          </a:p>
          <a:p>
            <a:r>
              <a:rPr lang="he-IL" sz="2400" dirty="0"/>
              <a:t>הריון: נחשב לצמח בטוח אך מומלץ להמתין עד חודש 6 בשל פעילותו </a:t>
            </a:r>
            <a:r>
              <a:rPr lang="he-IL" sz="2400" dirty="0" err="1"/>
              <a:t>האלטרטיבית</a:t>
            </a:r>
            <a:r>
              <a:rPr lang="he-IL" sz="2400" dirty="0"/>
              <a:t>.</a:t>
            </a:r>
          </a:p>
          <a:p>
            <a:r>
              <a:rPr lang="he-IL" sz="2400" dirty="0"/>
              <a:t>הנקה: אפשרי בהחלט צמח מזין ומגביר חלב אם.</a:t>
            </a:r>
            <a:endParaRPr lang="he-IL" sz="2300" dirty="0"/>
          </a:p>
        </p:txBody>
      </p:sp>
      <p:sp>
        <p:nvSpPr>
          <p:cNvPr id="4" name="מציין מיקום של מספר שקופית 3"/>
          <p:cNvSpPr>
            <a:spLocks noGrp="1"/>
          </p:cNvSpPr>
          <p:nvPr>
            <p:ph type="sldNum" sz="quarter" idx="12"/>
          </p:nvPr>
        </p:nvSpPr>
        <p:spPr/>
        <p:txBody>
          <a:bodyPr/>
          <a:lstStyle/>
          <a:p>
            <a:fld id="{1A773175-867B-4F30-AA20-2A5F2D22D024}" type="slidenum">
              <a:rPr lang="he-IL" smtClean="0"/>
              <a:pPr/>
              <a:t>13</a:t>
            </a:fld>
            <a:endParaRPr lang="he-IL"/>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57200" y="404664"/>
            <a:ext cx="8229600" cy="5721499"/>
          </a:xfrm>
        </p:spPr>
        <p:txBody>
          <a:bodyPr>
            <a:noAutofit/>
          </a:bodyPr>
          <a:lstStyle/>
          <a:p>
            <a:r>
              <a:rPr lang="he-IL" sz="2400" b="1" dirty="0"/>
              <a:t>איכויות</a:t>
            </a:r>
            <a:br>
              <a:rPr lang="he-IL" sz="2400" dirty="0"/>
            </a:br>
            <a:r>
              <a:rPr lang="he-IL" sz="2400" dirty="0"/>
              <a:t>קריר, יבש.</a:t>
            </a:r>
            <a:br>
              <a:rPr lang="he-IL" sz="2400" dirty="0"/>
            </a:br>
            <a:br>
              <a:rPr lang="he-IL" sz="2400" dirty="0"/>
            </a:br>
            <a:r>
              <a:rPr lang="he-IL" sz="2400" b="1" dirty="0"/>
              <a:t>השפעה מסורתית</a:t>
            </a:r>
            <a:br>
              <a:rPr lang="he-IL" sz="2400" dirty="0"/>
            </a:br>
            <a:r>
              <a:rPr lang="he-IL" sz="2400" dirty="0"/>
              <a:t>מזין את הדם.</a:t>
            </a:r>
            <a:br>
              <a:rPr lang="he-IL" sz="2400" dirty="0"/>
            </a:br>
            <a:r>
              <a:rPr lang="he-IL" sz="2400" dirty="0"/>
              <a:t>- חוסר דם: חולשה, סחרחורת, חיוורון, אנמיה, נשירת שיער.</a:t>
            </a:r>
            <a:br>
              <a:rPr lang="he-IL" sz="2400" dirty="0"/>
            </a:br>
            <a:r>
              <a:rPr lang="he-IL" sz="2400" dirty="0"/>
              <a:t>- חוסר דם ברחם: וסת מועטה, אל וסת, תסמונת קדם וסתית.</a:t>
            </a:r>
            <a:br>
              <a:rPr lang="he-IL" sz="2400" dirty="0"/>
            </a:br>
            <a:br>
              <a:rPr lang="he-IL" sz="2400" dirty="0"/>
            </a:br>
            <a:r>
              <a:rPr lang="he-IL" sz="2400" dirty="0"/>
              <a:t>סופח, מייבש לחות, עוצר הפרשות ודימומים.</a:t>
            </a:r>
            <a:br>
              <a:rPr lang="he-IL" sz="2400" dirty="0"/>
            </a:br>
            <a:r>
              <a:rPr lang="he-IL" sz="2400" dirty="0"/>
              <a:t>- לחות קרה במחמם תחתון: הפרשות וגינאליות לבנות, שלשול.</a:t>
            </a:r>
            <a:br>
              <a:rPr lang="he-IL" sz="2400" dirty="0"/>
            </a:br>
            <a:r>
              <a:rPr lang="he-IL" sz="2400" dirty="0"/>
              <a:t>- לחות חמה בשלפוחית: השתנה תכופה וכואבת, שתן עכור, זיהומים בדרכי השתן.</a:t>
            </a:r>
            <a:br>
              <a:rPr lang="he-IL" sz="2400" dirty="0"/>
            </a:br>
            <a:r>
              <a:rPr lang="he-IL" sz="2400" dirty="0"/>
              <a:t>- ליחת לחות בריאות: קוצר נשימה, שיעול עם כיח לבן דליל, ברונכיטיס כרוני, נזלת אלרגית, אסטמה.</a:t>
            </a:r>
            <a:br>
              <a:rPr lang="he-IL" sz="2400" dirty="0"/>
            </a:br>
            <a:br>
              <a:rPr lang="he-IL" sz="2400" dirty="0"/>
            </a:br>
            <a:r>
              <a:rPr lang="he-IL" sz="2400" dirty="0"/>
              <a:t>מנקז רעילות.</a:t>
            </a:r>
            <a:br>
              <a:rPr lang="he-IL" sz="2400" dirty="0"/>
            </a:br>
            <a:r>
              <a:rPr lang="he-IL" sz="2400" dirty="0"/>
              <a:t>-חום לחות ורעילות: דלקת מפרקים, שיגדון, אקזמה, סרפדת.</a:t>
            </a:r>
            <a:br>
              <a:rPr lang="he-IL" sz="2400" dirty="0"/>
            </a:br>
            <a:endParaRPr lang="he-IL" sz="2400" dirty="0"/>
          </a:p>
        </p:txBody>
      </p:sp>
      <p:sp>
        <p:nvSpPr>
          <p:cNvPr id="4" name="מציין מיקום של מספר שקופית 3"/>
          <p:cNvSpPr>
            <a:spLocks noGrp="1"/>
          </p:cNvSpPr>
          <p:nvPr>
            <p:ph type="sldNum" sz="quarter" idx="12"/>
          </p:nvPr>
        </p:nvSpPr>
        <p:spPr/>
        <p:txBody>
          <a:bodyPr/>
          <a:lstStyle/>
          <a:p>
            <a:fld id="{1A773175-867B-4F30-AA20-2A5F2D22D024}" type="slidenum">
              <a:rPr lang="he-IL" smtClean="0"/>
              <a:pPr/>
              <a:t>14</a:t>
            </a:fld>
            <a:endParaRPr lang="he-IL"/>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1403648" y="332656"/>
            <a:ext cx="7560840" cy="6264696"/>
          </a:xfrm>
        </p:spPr>
        <p:txBody>
          <a:bodyPr>
            <a:normAutofit lnSpcReduction="10000"/>
          </a:bodyPr>
          <a:lstStyle/>
          <a:p>
            <a:r>
              <a:rPr lang="he-IL" sz="2400" b="1" dirty="0"/>
              <a:t>אופני שימוש ומינונים</a:t>
            </a:r>
            <a:r>
              <a:rPr lang="en-US" sz="2400" b="1" dirty="0"/>
              <a:t> </a:t>
            </a:r>
            <a:r>
              <a:rPr lang="he-IL" sz="2400" dirty="0"/>
              <a:t>:</a:t>
            </a:r>
          </a:p>
          <a:p>
            <a:r>
              <a:rPr lang="he-IL" sz="2400" u="sng" dirty="0"/>
              <a:t>עלים</a:t>
            </a:r>
            <a:r>
              <a:rPr lang="he-IL" sz="2400" dirty="0"/>
              <a:t>:</a:t>
            </a:r>
            <a:br>
              <a:rPr lang="he-IL" sz="2400" dirty="0"/>
            </a:br>
            <a:r>
              <a:rPr lang="he-IL" sz="2400" dirty="0"/>
              <a:t>תמצית נוזלית: 1:2, 25% אלכוהול, 5-10 מ"ל בוקר וערב.</a:t>
            </a:r>
          </a:p>
          <a:p>
            <a:r>
              <a:rPr lang="he-IL" sz="2400" dirty="0"/>
              <a:t>תמצית יבשה:  2% סיליקה, 500-1500 מ"ג בוקר וערב.</a:t>
            </a:r>
          </a:p>
          <a:p>
            <a:r>
              <a:rPr lang="he-IL" sz="2400" dirty="0"/>
              <a:t>חליטה: 15-20 גרם לחצי ליטר מים.</a:t>
            </a:r>
          </a:p>
          <a:p>
            <a:r>
              <a:rPr lang="he-IL" sz="2400" dirty="0"/>
              <a:t>כחלק מפורמולה: 30%-40%.</a:t>
            </a:r>
          </a:p>
          <a:p>
            <a:endParaRPr lang="he-IL" sz="2400" dirty="0"/>
          </a:p>
          <a:p>
            <a:r>
              <a:rPr lang="he-IL" sz="2400" dirty="0"/>
              <a:t>ב-1990, מחקר אקראי מבוקר, בתנאי סמיות כפול, אישר את השימוש המסורתי של סרפד בטיפול באלרגיות: 69 מטופלים שהיו תחת מעקב של שבוע נטלו 300 מ"ג תמצית מיובשת של סרפד בכל פעם שהופיעו סימפטומים אלרגיים ובממוצע צרך כל מטופל 3 מנות ביום. 58% מהמטופלים הגדירו את הסרפד כיעיל בהפחתת הסימפטומים, 52% הודיעו שירכשו את הצמח בעתיד. 48% אמרו כי תמצית הסרפד הייתה שוות ערך או יעילה יותר מתכשירים קודמים שניסו ברפואה </a:t>
            </a:r>
            <a:r>
              <a:rPr lang="he-IL" sz="2400" dirty="0" err="1"/>
              <a:t>הקונבנצינלית</a:t>
            </a:r>
            <a:r>
              <a:rPr lang="he-IL" sz="2400" dirty="0"/>
              <a:t>.</a:t>
            </a:r>
            <a:br>
              <a:rPr lang="he-IL" sz="2400" dirty="0"/>
            </a:br>
            <a:br>
              <a:rPr lang="he-IL" sz="2400" dirty="0"/>
            </a:br>
            <a:br>
              <a:rPr lang="he-IL" sz="2400" dirty="0"/>
            </a:br>
            <a:br>
              <a:rPr lang="he-IL" sz="2400" dirty="0"/>
            </a:br>
            <a:endParaRPr lang="he-IL" sz="2400" dirty="0"/>
          </a:p>
        </p:txBody>
      </p:sp>
      <p:sp>
        <p:nvSpPr>
          <p:cNvPr id="4" name="מציין מיקום של מספר שקופית 3"/>
          <p:cNvSpPr>
            <a:spLocks noGrp="1"/>
          </p:cNvSpPr>
          <p:nvPr>
            <p:ph type="sldNum" sz="quarter" idx="12"/>
          </p:nvPr>
        </p:nvSpPr>
        <p:spPr/>
        <p:txBody>
          <a:bodyPr/>
          <a:lstStyle/>
          <a:p>
            <a:fld id="{1A773175-867B-4F30-AA20-2A5F2D22D024}" type="slidenum">
              <a:rPr lang="he-IL" smtClean="0"/>
              <a:pPr/>
              <a:t>15</a:t>
            </a:fld>
            <a:endParaRPr lang="he-IL"/>
          </a:p>
        </p:txBody>
      </p:sp>
      <p:pic>
        <p:nvPicPr>
          <p:cNvPr id="3074" name="Picture 2" descr="C:\Users\Levy\Pictures\לימודים\images (2).jpg"/>
          <p:cNvPicPr>
            <a:picLocks noChangeAspect="1" noChangeArrowheads="1"/>
          </p:cNvPicPr>
          <p:nvPr/>
        </p:nvPicPr>
        <p:blipFill>
          <a:blip r:embed="rId2" cstate="print"/>
          <a:srcRect/>
          <a:stretch>
            <a:fillRect/>
          </a:stretch>
        </p:blipFill>
        <p:spPr bwMode="auto">
          <a:xfrm>
            <a:off x="1" y="4869160"/>
            <a:ext cx="1558186" cy="1988840"/>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2195736" y="747961"/>
            <a:ext cx="8229600" cy="994122"/>
          </a:xfrm>
        </p:spPr>
        <p:txBody>
          <a:bodyPr>
            <a:noAutofit/>
          </a:bodyPr>
          <a:lstStyle/>
          <a:p>
            <a:pPr algn="ctr"/>
            <a:r>
              <a:rPr lang="he-IL" sz="3200" b="1" dirty="0"/>
              <a:t>שם בוטני: </a:t>
            </a:r>
            <a:r>
              <a:rPr lang="en-US" sz="3200" b="1" dirty="0" err="1"/>
              <a:t>Apium</a:t>
            </a:r>
            <a:r>
              <a:rPr lang="en-US" sz="3200" b="1" dirty="0"/>
              <a:t> </a:t>
            </a:r>
            <a:r>
              <a:rPr lang="en-US" sz="3200" b="1" dirty="0" err="1"/>
              <a:t>graveolens</a:t>
            </a:r>
            <a:br>
              <a:rPr lang="en-US" sz="3200" dirty="0"/>
            </a:br>
            <a:r>
              <a:rPr lang="he-IL" sz="3200" b="1" dirty="0"/>
              <a:t>שם לועזי: </a:t>
            </a:r>
            <a:r>
              <a:rPr lang="en-US" sz="3200" b="1" dirty="0"/>
              <a:t>Celery seed</a:t>
            </a:r>
            <a:br>
              <a:rPr lang="en-US" sz="3200" dirty="0"/>
            </a:br>
            <a:r>
              <a:rPr lang="he-IL" sz="3200" b="1" dirty="0"/>
              <a:t>שם עממי : כרפס ריחני</a:t>
            </a:r>
            <a:br>
              <a:rPr lang="en-US" sz="3200" dirty="0"/>
            </a:br>
            <a:r>
              <a:rPr lang="he-IL" sz="3200" b="1" dirty="0"/>
              <a:t>משפחה: סוככיים</a:t>
            </a:r>
            <a:br>
              <a:rPr lang="en-US" sz="3200" dirty="0"/>
            </a:br>
            <a:endParaRPr lang="he-IL" sz="3200" dirty="0"/>
          </a:p>
        </p:txBody>
      </p:sp>
      <p:sp>
        <p:nvSpPr>
          <p:cNvPr id="3" name="מציין מיקום תוכן 2"/>
          <p:cNvSpPr>
            <a:spLocks noGrp="1"/>
          </p:cNvSpPr>
          <p:nvPr>
            <p:ph idx="1"/>
          </p:nvPr>
        </p:nvSpPr>
        <p:spPr>
          <a:xfrm>
            <a:off x="457200" y="1927373"/>
            <a:ext cx="8229600" cy="4525963"/>
          </a:xfrm>
        </p:spPr>
        <p:txBody>
          <a:bodyPr>
            <a:noAutofit/>
          </a:bodyPr>
          <a:lstStyle/>
          <a:p>
            <a:r>
              <a:rPr lang="he-IL" sz="2400" b="1" dirty="0"/>
              <a:t>פעילות הצמח:</a:t>
            </a:r>
            <a:endParaRPr lang="en-US" sz="2400" b="1" dirty="0"/>
          </a:p>
          <a:p>
            <a:pPr lvl="0"/>
            <a:r>
              <a:rPr lang="he-IL" sz="2400" dirty="0"/>
              <a:t>משתן נפח - מגביר את נפח השתן המופרש ע"י המרצת הכליות + סיוע בסילוק אבני שתן.</a:t>
            </a:r>
            <a:endParaRPr lang="en-US" sz="2400" dirty="0"/>
          </a:p>
          <a:p>
            <a:pPr lvl="0"/>
            <a:r>
              <a:rPr lang="he-IL" sz="2400" dirty="0"/>
              <a:t>משתן מטבולי – איסוף וסילוק פסולת מטבולית ממקור אנדוגני ואקסוגני (פנימי וחיצוני).</a:t>
            </a:r>
            <a:endParaRPr lang="en-US" sz="2400" dirty="0"/>
          </a:p>
          <a:p>
            <a:pPr lvl="0"/>
            <a:r>
              <a:rPr lang="he-IL" sz="2400" dirty="0"/>
              <a:t>מפחית לחץ דם גבוה – בזכות היותו משתן, הלחץ בכלי הדם פוחת. </a:t>
            </a:r>
            <a:endParaRPr lang="en-US" sz="2400" dirty="0"/>
          </a:p>
          <a:p>
            <a:pPr lvl="0"/>
            <a:r>
              <a:rPr lang="he-IL" sz="2400" dirty="0"/>
              <a:t>מפחית בצקות ורגלים נפוחות.</a:t>
            </a:r>
            <a:endParaRPr lang="en-US" sz="2400" dirty="0"/>
          </a:p>
          <a:p>
            <a:pPr lvl="0"/>
            <a:r>
              <a:rPr lang="he-IL" sz="2400" dirty="0" err="1"/>
              <a:t>אלטרטיבי</a:t>
            </a:r>
            <a:r>
              <a:rPr lang="he-IL" sz="2400" dirty="0"/>
              <a:t> – מותווה למחלות כרוניות על רקע מטבולי עם דגש במחלות השלד והמפרקים (</a:t>
            </a:r>
            <a:r>
              <a:rPr lang="he-IL" sz="2400" dirty="0" err="1"/>
              <a:t>גאוט</a:t>
            </a:r>
            <a:r>
              <a:rPr lang="he-IL" sz="2400" dirty="0"/>
              <a:t>, דלקת מפרקים </a:t>
            </a:r>
            <a:r>
              <a:rPr lang="he-IL" sz="2400" dirty="0" err="1"/>
              <a:t>שיגרונית</a:t>
            </a:r>
            <a:r>
              <a:rPr lang="he-IL" sz="2400" dirty="0"/>
              <a:t>, דלקת מפרקים </a:t>
            </a:r>
            <a:r>
              <a:rPr lang="he-IL" sz="2400" dirty="0" err="1"/>
              <a:t>ניוונית</a:t>
            </a:r>
            <a:r>
              <a:rPr lang="he-IL" sz="2400" dirty="0"/>
              <a:t>, נוקשות וכאבים בשלד ובמפרקים). </a:t>
            </a:r>
            <a:endParaRPr lang="en-US" sz="2400" dirty="0"/>
          </a:p>
          <a:p>
            <a:pPr lvl="0"/>
            <a:r>
              <a:rPr lang="he-IL" sz="2400" dirty="0"/>
              <a:t>אנטי </a:t>
            </a:r>
            <a:r>
              <a:rPr lang="he-IL" sz="2400" dirty="0" err="1"/>
              <a:t>אינפלמטורי</a:t>
            </a:r>
            <a:r>
              <a:rPr lang="he-IL" sz="2400" dirty="0"/>
              <a:t> – נוגד דלקתי עדין לדרכי השתן, לדלקת אקוטית מומלץ לשלבו עם צמח אנטי </a:t>
            </a:r>
            <a:r>
              <a:rPr lang="he-IL" sz="2400" dirty="0" err="1"/>
              <a:t>ספטי</a:t>
            </a:r>
            <a:r>
              <a:rPr lang="he-IL" sz="2400" dirty="0"/>
              <a:t> חזק.</a:t>
            </a:r>
            <a:endParaRPr lang="en-US" sz="2400" dirty="0"/>
          </a:p>
          <a:p>
            <a:endParaRPr lang="he-IL" sz="2400" dirty="0"/>
          </a:p>
        </p:txBody>
      </p:sp>
      <p:sp>
        <p:nvSpPr>
          <p:cNvPr id="4" name="מציין מיקום של מספר שקופית 3"/>
          <p:cNvSpPr>
            <a:spLocks noGrp="1"/>
          </p:cNvSpPr>
          <p:nvPr>
            <p:ph type="sldNum" sz="quarter" idx="12"/>
          </p:nvPr>
        </p:nvSpPr>
        <p:spPr/>
        <p:txBody>
          <a:bodyPr/>
          <a:lstStyle/>
          <a:p>
            <a:fld id="{1A773175-867B-4F30-AA20-2A5F2D22D024}" type="slidenum">
              <a:rPr lang="he-IL" smtClean="0"/>
              <a:pPr/>
              <a:t>16</a:t>
            </a:fld>
            <a:endParaRPr lang="he-IL"/>
          </a:p>
        </p:txBody>
      </p:sp>
      <p:pic>
        <p:nvPicPr>
          <p:cNvPr id="4098" name="Picture 2" descr="C:\Users\Levy\Pictures\לימודים\imagesCAN2PIQ8.jpg"/>
          <p:cNvPicPr>
            <a:picLocks noChangeAspect="1" noChangeArrowheads="1"/>
          </p:cNvPicPr>
          <p:nvPr/>
        </p:nvPicPr>
        <p:blipFill>
          <a:blip r:embed="rId2" cstate="print"/>
          <a:srcRect/>
          <a:stretch>
            <a:fillRect/>
          </a:stretch>
        </p:blipFill>
        <p:spPr bwMode="auto">
          <a:xfrm>
            <a:off x="1979712" y="173835"/>
            <a:ext cx="1512168" cy="1667625"/>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1619672" y="260648"/>
            <a:ext cx="7067128" cy="6460828"/>
          </a:xfrm>
        </p:spPr>
        <p:txBody>
          <a:bodyPr>
            <a:normAutofit/>
          </a:bodyPr>
          <a:lstStyle/>
          <a:p>
            <a:r>
              <a:rPr lang="he-IL" sz="2400" b="1" dirty="0"/>
              <a:t>רגישות, תופעות לוואי, תגובות ביניים, התוויות נגד ורעילות</a:t>
            </a:r>
            <a:br>
              <a:rPr lang="he-IL" sz="2400" dirty="0"/>
            </a:br>
            <a:r>
              <a:rPr lang="he-IL" sz="2400" dirty="0"/>
              <a:t>הצמח נחשב בטוח לשימוש. מכיל </a:t>
            </a:r>
            <a:r>
              <a:rPr lang="he-IL" sz="2400" dirty="0" err="1"/>
              <a:t>פוראנוקומרינים</a:t>
            </a:r>
            <a:r>
              <a:rPr lang="he-IL" sz="2400" dirty="0"/>
              <a:t> </a:t>
            </a:r>
            <a:r>
              <a:rPr lang="he-IL" sz="2400" dirty="0" err="1"/>
              <a:t>פוטוטוקסיים</a:t>
            </a:r>
            <a:r>
              <a:rPr lang="he-IL" sz="2400" dirty="0"/>
              <a:t>, יש להימנע מחשיפה ממושכת לשמש בזמן נטילת מינונים רפואיים של הצמח. מומלץ להגביל את זמן השימוש למס' שבועות בודדים. הצמח לא מומלץ לשימוש בזמן מחלת כליות. </a:t>
            </a:r>
          </a:p>
          <a:p>
            <a:r>
              <a:rPr lang="he-IL" sz="2400" dirty="0"/>
              <a:t>הריון: לא מומלץ לשימוש.</a:t>
            </a:r>
          </a:p>
          <a:p>
            <a:r>
              <a:rPr lang="he-IL" sz="2400" dirty="0"/>
              <a:t>הנקה: ניתן ליטול במינונים הנמוכים.</a:t>
            </a:r>
          </a:p>
          <a:p>
            <a:endParaRPr lang="he-IL" sz="2400" dirty="0"/>
          </a:p>
          <a:p>
            <a:r>
              <a:rPr lang="he-IL" sz="2400" dirty="0"/>
              <a:t>חלק בשימוש: </a:t>
            </a:r>
            <a:r>
              <a:rPr lang="he-IL" sz="2400" b="1" dirty="0"/>
              <a:t>זרעים</a:t>
            </a:r>
            <a:endParaRPr lang="he-IL" sz="2400" dirty="0"/>
          </a:p>
          <a:p>
            <a:r>
              <a:rPr lang="he-IL" sz="2400" dirty="0"/>
              <a:t>אופני שימוש ומינונים:</a:t>
            </a:r>
          </a:p>
          <a:p>
            <a:r>
              <a:rPr lang="he-IL" sz="2400" dirty="0"/>
              <a:t>טינקטורה: 1:3, 60% אלכוהול, </a:t>
            </a:r>
            <a:r>
              <a:rPr lang="en-US" sz="2400" dirty="0"/>
              <a:t>5-10</a:t>
            </a:r>
            <a:r>
              <a:rPr lang="he-IL" sz="2400" dirty="0"/>
              <a:t> מ"ל בוקר וערב.</a:t>
            </a:r>
            <a:br>
              <a:rPr lang="en-US" sz="2400" dirty="0"/>
            </a:br>
            <a:r>
              <a:rPr lang="he-IL" sz="2400" dirty="0" err="1"/>
              <a:t>מרתח</a:t>
            </a:r>
            <a:r>
              <a:rPr lang="he-IL" sz="2400" dirty="0"/>
              <a:t>: כפית גדושה לכוס מים, 3 פעמים ביום.</a:t>
            </a:r>
            <a:br>
              <a:rPr lang="en-US" sz="2400" dirty="0"/>
            </a:br>
            <a:r>
              <a:rPr lang="he-IL" sz="2400" dirty="0"/>
              <a:t>כחלק מפורמולה: 25%-30%.</a:t>
            </a:r>
            <a:br>
              <a:rPr lang="he-IL" sz="2400" dirty="0"/>
            </a:br>
            <a:br>
              <a:rPr lang="he-IL" sz="2400" dirty="0"/>
            </a:br>
            <a:endParaRPr lang="he-IL" sz="2400" dirty="0"/>
          </a:p>
        </p:txBody>
      </p:sp>
      <p:sp>
        <p:nvSpPr>
          <p:cNvPr id="4" name="מציין מיקום של מספר שקופית 3"/>
          <p:cNvSpPr>
            <a:spLocks noGrp="1"/>
          </p:cNvSpPr>
          <p:nvPr>
            <p:ph type="sldNum" sz="quarter" idx="12"/>
          </p:nvPr>
        </p:nvSpPr>
        <p:spPr/>
        <p:txBody>
          <a:bodyPr/>
          <a:lstStyle/>
          <a:p>
            <a:fld id="{1A773175-867B-4F30-AA20-2A5F2D22D024}" type="slidenum">
              <a:rPr lang="he-IL" smtClean="0"/>
              <a:pPr/>
              <a:t>17</a:t>
            </a:fld>
            <a:endParaRPr lang="he-IL"/>
          </a:p>
        </p:txBody>
      </p:sp>
      <p:pic>
        <p:nvPicPr>
          <p:cNvPr id="5122" name="Picture 2" descr="C:\Users\Levy\Pictures\לימודים\imagesCAFISFQZ.jpg"/>
          <p:cNvPicPr>
            <a:picLocks noChangeAspect="1" noChangeArrowheads="1"/>
          </p:cNvPicPr>
          <p:nvPr/>
        </p:nvPicPr>
        <p:blipFill>
          <a:blip r:embed="rId2" cstate="print"/>
          <a:srcRect/>
          <a:stretch>
            <a:fillRect/>
          </a:stretch>
        </p:blipFill>
        <p:spPr bwMode="auto">
          <a:xfrm>
            <a:off x="0" y="4581128"/>
            <a:ext cx="2276872" cy="2276872"/>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979712" y="772428"/>
            <a:ext cx="8229600" cy="1143000"/>
          </a:xfrm>
        </p:spPr>
        <p:txBody>
          <a:bodyPr>
            <a:noAutofit/>
          </a:bodyPr>
          <a:lstStyle/>
          <a:p>
            <a:pPr algn="ctr"/>
            <a:r>
              <a:rPr lang="he-IL" sz="3200" b="1" dirty="0"/>
              <a:t>שם בוטני: </a:t>
            </a:r>
            <a:r>
              <a:rPr lang="en-US" sz="3200" b="1" dirty="0" err="1"/>
              <a:t>Juniperus</a:t>
            </a:r>
            <a:r>
              <a:rPr lang="en-US" sz="3200" b="1" dirty="0"/>
              <a:t> </a:t>
            </a:r>
            <a:r>
              <a:rPr lang="en-US" sz="3200" b="1" dirty="0" err="1"/>
              <a:t>communis</a:t>
            </a:r>
            <a:br>
              <a:rPr lang="en-US" sz="3200" b="1" dirty="0"/>
            </a:br>
            <a:r>
              <a:rPr lang="he-IL" sz="3200" b="1" dirty="0"/>
              <a:t>שם לועזי: </a:t>
            </a:r>
            <a:r>
              <a:rPr lang="en-US" sz="3200" b="1" dirty="0"/>
              <a:t>Juniper</a:t>
            </a:r>
            <a:br>
              <a:rPr lang="en-US" sz="3200" b="1" dirty="0"/>
            </a:br>
            <a:r>
              <a:rPr lang="he-IL" sz="3200" b="1" dirty="0"/>
              <a:t>שם עממי : ערער מצוי</a:t>
            </a:r>
            <a:br>
              <a:rPr lang="en-US" sz="3200" b="1" dirty="0"/>
            </a:br>
            <a:r>
              <a:rPr lang="he-IL" sz="3200" b="1" dirty="0"/>
              <a:t>משפחה: ברושים</a:t>
            </a:r>
            <a:br>
              <a:rPr lang="en-US" sz="3200" b="1" dirty="0"/>
            </a:br>
            <a:endParaRPr lang="he-IL" sz="3200" b="1" dirty="0"/>
          </a:p>
        </p:txBody>
      </p:sp>
      <p:sp>
        <p:nvSpPr>
          <p:cNvPr id="3" name="מציין מיקום תוכן 2"/>
          <p:cNvSpPr>
            <a:spLocks noGrp="1"/>
          </p:cNvSpPr>
          <p:nvPr>
            <p:ph idx="1"/>
          </p:nvPr>
        </p:nvSpPr>
        <p:spPr>
          <a:xfrm>
            <a:off x="179512" y="2262347"/>
            <a:ext cx="8661648" cy="4459127"/>
          </a:xfrm>
        </p:spPr>
        <p:txBody>
          <a:bodyPr>
            <a:normAutofit/>
          </a:bodyPr>
          <a:lstStyle/>
          <a:p>
            <a:pPr marL="0" indent="0">
              <a:buNone/>
            </a:pPr>
            <a:r>
              <a:rPr lang="he-IL" sz="2800" dirty="0"/>
              <a:t>ערער הינו עץ ירוק עד נפוץ למדי ממשפחת הברושים שגובהו עשוי להגיע עד לכדי 12 מטר. בית גידולו הטבעי באזורים ערבתיים או יובשניים באירופה, באסיה, במזרח התיכון ובצפון אמריקה. הסוג ערער כולל כשישה מינים, שלושה מהם גדלים בארץ (ערער ארזי, ערער ברושי וערער גלעיני). השימוש בערער לצורכי רפואה מתועד כבר בכתביהם של המרפאים היווניים והערביים הקדומים. הצמח שימש בעבר כתבלין וגם כיום משמש כחומר טעם בבשר משומר ובמשקאות אלכוהוליים שונים, ביניהם המשקה הפופולרי, ג'ין.</a:t>
            </a:r>
            <a:br>
              <a:rPr lang="he-IL" sz="2800" dirty="0"/>
            </a:br>
            <a:r>
              <a:rPr lang="he-IL" sz="2800" dirty="0"/>
              <a:t>ברפואת הצמחים המודרנית הוא משמש בעיקר לטיפול בזיהומים ודלקות של דרכי השתן. עוצמת פעילותו בינונית.</a:t>
            </a:r>
          </a:p>
        </p:txBody>
      </p:sp>
      <p:sp>
        <p:nvSpPr>
          <p:cNvPr id="4" name="מציין מיקום של מספר שקופית 3"/>
          <p:cNvSpPr>
            <a:spLocks noGrp="1"/>
          </p:cNvSpPr>
          <p:nvPr>
            <p:ph type="sldNum" sz="quarter" idx="12"/>
          </p:nvPr>
        </p:nvSpPr>
        <p:spPr/>
        <p:txBody>
          <a:bodyPr/>
          <a:lstStyle/>
          <a:p>
            <a:fld id="{1A773175-867B-4F30-AA20-2A5F2D22D024}" type="slidenum">
              <a:rPr lang="he-IL" smtClean="0"/>
              <a:pPr/>
              <a:t>18</a:t>
            </a:fld>
            <a:endParaRPr lang="he-IL"/>
          </a:p>
        </p:txBody>
      </p:sp>
      <p:pic>
        <p:nvPicPr>
          <p:cNvPr id="1026" name="Picture 2" descr="Juniperus communi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3753"/>
            <a:ext cx="3120281" cy="184215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1403648" y="332656"/>
            <a:ext cx="7283152" cy="6264696"/>
          </a:xfrm>
        </p:spPr>
        <p:txBody>
          <a:bodyPr>
            <a:normAutofit/>
          </a:bodyPr>
          <a:lstStyle/>
          <a:p>
            <a:pPr marL="0" indent="0">
              <a:buNone/>
            </a:pPr>
            <a:r>
              <a:rPr lang="he-IL" sz="2800" b="1" dirty="0"/>
              <a:t>פעילות הצמח:</a:t>
            </a:r>
            <a:endParaRPr lang="en-US" sz="2800" b="1" dirty="0"/>
          </a:p>
          <a:p>
            <a:pPr lvl="0"/>
            <a:r>
              <a:rPr lang="he-IL" sz="2800" dirty="0"/>
              <a:t>משתן אנטיספטי – לטיפול בזיהומים ודלקות בדרכי השתן (כליה-שופכן-שלפוחית השתן-שופכה). </a:t>
            </a:r>
            <a:r>
              <a:rPr lang="he-IL" sz="2800" dirty="0">
                <a:solidFill>
                  <a:prstClr val="black"/>
                </a:solidFill>
              </a:rPr>
              <a:t>ניתן לשימוש עד 6 שבועות ברצף.</a:t>
            </a:r>
            <a:endParaRPr lang="en-US" sz="2800" dirty="0"/>
          </a:p>
          <a:p>
            <a:pPr lvl="0"/>
            <a:r>
              <a:rPr lang="he-IL" sz="2800" dirty="0"/>
              <a:t>משתן נפח עדין – מגביר מעט את כמות השתן המופרשת (שטיפת דרכי השתן).</a:t>
            </a:r>
            <a:endParaRPr lang="en-US" sz="2800" dirty="0"/>
          </a:p>
          <a:p>
            <a:pPr lvl="0"/>
            <a:r>
              <a:rPr lang="he-IL" sz="2800" dirty="0" err="1"/>
              <a:t>ארומטיק</a:t>
            </a:r>
            <a:r>
              <a:rPr lang="he-IL" sz="2800" dirty="0"/>
              <a:t> ביטר – מגביר ספיגה, ממריץ ומחמם עיכולי.</a:t>
            </a:r>
          </a:p>
          <a:p>
            <a:pPr lvl="0"/>
            <a:r>
              <a:rPr lang="he-IL" sz="2800" dirty="0"/>
              <a:t>ממריץ רחם ונוגד עווית.</a:t>
            </a:r>
          </a:p>
          <a:p>
            <a:pPr lvl="0"/>
            <a:r>
              <a:rPr lang="he-IL" sz="2800" dirty="0"/>
              <a:t>נוגד תולעים ופרזיטים </a:t>
            </a:r>
            <a:r>
              <a:rPr lang="he-IL" sz="2800" dirty="0" err="1"/>
              <a:t>במע</a:t>
            </a:r>
            <a:r>
              <a:rPr lang="he-IL" sz="2800" dirty="0"/>
              <a:t>' העיכול.</a:t>
            </a:r>
            <a:endParaRPr lang="en-US" sz="2800" dirty="0"/>
          </a:p>
          <a:p>
            <a:r>
              <a:rPr lang="he-IL" sz="2800" dirty="0"/>
              <a:t>אנטי דיאבטי - מוריד רמות סוכר בדם</a:t>
            </a:r>
          </a:p>
        </p:txBody>
      </p:sp>
      <p:sp>
        <p:nvSpPr>
          <p:cNvPr id="4" name="מציין מיקום של מספר שקופית 3"/>
          <p:cNvSpPr>
            <a:spLocks noGrp="1"/>
          </p:cNvSpPr>
          <p:nvPr>
            <p:ph type="sldNum" sz="quarter" idx="12"/>
          </p:nvPr>
        </p:nvSpPr>
        <p:spPr/>
        <p:txBody>
          <a:bodyPr/>
          <a:lstStyle/>
          <a:p>
            <a:fld id="{1A773175-867B-4F30-AA20-2A5F2D22D024}" type="slidenum">
              <a:rPr lang="he-IL" smtClean="0"/>
              <a:pPr/>
              <a:t>19</a:t>
            </a:fld>
            <a:endParaRPr lang="he-IL"/>
          </a:p>
        </p:txBody>
      </p:sp>
      <p:pic>
        <p:nvPicPr>
          <p:cNvPr id="2" name="תמונה 1"/>
          <p:cNvPicPr>
            <a:picLocks noChangeAspect="1"/>
          </p:cNvPicPr>
          <p:nvPr/>
        </p:nvPicPr>
        <p:blipFill>
          <a:blip r:embed="rId2"/>
          <a:stretch>
            <a:fillRect/>
          </a:stretch>
        </p:blipFill>
        <p:spPr>
          <a:xfrm>
            <a:off x="-8925" y="5088524"/>
            <a:ext cx="3017714" cy="1786629"/>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323528" y="164697"/>
            <a:ext cx="8534722" cy="6388820"/>
          </a:xfrm>
        </p:spPr>
        <p:txBody>
          <a:bodyPr>
            <a:noAutofit/>
          </a:bodyPr>
          <a:lstStyle/>
          <a:p>
            <a:pPr>
              <a:buNone/>
            </a:pPr>
            <a:endParaRPr lang="he-IL" sz="2200" dirty="0"/>
          </a:p>
          <a:p>
            <a:r>
              <a:rPr lang="he-IL" sz="2400" b="1" dirty="0"/>
              <a:t>איכויות</a:t>
            </a:r>
            <a:br>
              <a:rPr lang="he-IL" sz="2400" dirty="0"/>
            </a:br>
            <a:r>
              <a:rPr lang="he-IL" sz="2400" dirty="0" err="1"/>
              <a:t>ארומתי</a:t>
            </a:r>
            <a:r>
              <a:rPr lang="he-IL" sz="2400" dirty="0"/>
              <a:t>, חמים, יבש.</a:t>
            </a:r>
          </a:p>
          <a:p>
            <a:r>
              <a:rPr lang="he-IL" sz="2400" b="1" dirty="0"/>
              <a:t>תופעות לוואי והתוויות נגד:</a:t>
            </a:r>
          </a:p>
          <a:p>
            <a:pPr>
              <a:buNone/>
            </a:pPr>
            <a:r>
              <a:rPr lang="he-IL" sz="2400" dirty="0"/>
              <a:t>יש להיזהר במקרים של כיבי קיבה ועודף חומציות בקיבה</a:t>
            </a:r>
          </a:p>
          <a:p>
            <a:pPr>
              <a:buNone/>
            </a:pPr>
            <a:r>
              <a:rPr lang="he-IL" sz="2400" dirty="0"/>
              <a:t>יש להיזהר במקרים של מחלות כליה כרוניות.</a:t>
            </a:r>
          </a:p>
          <a:p>
            <a:pPr>
              <a:buNone/>
            </a:pPr>
            <a:r>
              <a:rPr lang="he-IL" sz="2400" dirty="0"/>
              <a:t>היריון: אסור בשימוש</a:t>
            </a:r>
          </a:p>
          <a:p>
            <a:pPr>
              <a:buNone/>
            </a:pPr>
            <a:r>
              <a:rPr lang="he-IL" sz="2400" dirty="0"/>
              <a:t>הנקה: יש לנקוט זהירות בשימוש</a:t>
            </a:r>
            <a:endParaRPr lang="he-IL" sz="2200" dirty="0"/>
          </a:p>
          <a:p>
            <a:pPr>
              <a:buNone/>
            </a:pPr>
            <a:r>
              <a:rPr lang="he-IL" sz="2400" b="1" dirty="0"/>
              <a:t>חלק בשימוש: </a:t>
            </a:r>
            <a:r>
              <a:rPr lang="he-IL" sz="2400" dirty="0"/>
              <a:t>פירות.</a:t>
            </a:r>
          </a:p>
          <a:p>
            <a:pPr marL="0" indent="0">
              <a:buNone/>
            </a:pPr>
            <a:r>
              <a:rPr lang="he-IL" sz="2400" b="1" dirty="0"/>
              <a:t>אופני שימוש ומינונים:</a:t>
            </a:r>
          </a:p>
          <a:p>
            <a:pPr>
              <a:buNone/>
            </a:pPr>
            <a:r>
              <a:rPr lang="he-IL" sz="2400" dirty="0"/>
              <a:t>תמצית נוזלית: 1:3, 45% אלכוהול, 2.5-5 מ"ל בבוקר ובערב/בשעת הצורך.</a:t>
            </a:r>
          </a:p>
          <a:p>
            <a:pPr>
              <a:buNone/>
            </a:pPr>
            <a:r>
              <a:rPr lang="he-IL" sz="2400" dirty="0"/>
              <a:t>תמצית יבשה: 5:1 ,400-100 מ"ג בחלוקה יומית.</a:t>
            </a:r>
          </a:p>
          <a:p>
            <a:pPr>
              <a:buNone/>
            </a:pPr>
            <a:r>
              <a:rPr lang="he-IL" sz="2400" dirty="0" err="1"/>
              <a:t>מרתח</a:t>
            </a:r>
            <a:r>
              <a:rPr lang="he-IL" sz="2400" dirty="0"/>
              <a:t> קצר: 3 גרם (כחצי כפית) פירות טחונים לכוס מים, 3 פעמים ביום.</a:t>
            </a:r>
          </a:p>
          <a:p>
            <a:pPr>
              <a:buNone/>
            </a:pPr>
            <a:r>
              <a:rPr lang="he-IL" sz="2400" dirty="0"/>
              <a:t>כחלק מפורמולה: 30%-25%.</a:t>
            </a:r>
          </a:p>
          <a:p>
            <a:pPr>
              <a:buNone/>
            </a:pPr>
            <a:br>
              <a:rPr lang="he-IL" sz="2200" dirty="0"/>
            </a:br>
            <a:br>
              <a:rPr lang="he-IL" sz="2200" dirty="0"/>
            </a:br>
            <a:endParaRPr lang="he-IL" sz="2200" dirty="0"/>
          </a:p>
          <a:p>
            <a:pPr>
              <a:buNone/>
            </a:pPr>
            <a:br>
              <a:rPr lang="he-IL" sz="2200" dirty="0"/>
            </a:br>
            <a:br>
              <a:rPr lang="he-IL" sz="2200" dirty="0"/>
            </a:br>
            <a:endParaRPr lang="he-IL" sz="2200" dirty="0"/>
          </a:p>
        </p:txBody>
      </p:sp>
      <p:sp>
        <p:nvSpPr>
          <p:cNvPr id="4" name="מציין מיקום של מספר שקופית 3"/>
          <p:cNvSpPr>
            <a:spLocks noGrp="1"/>
          </p:cNvSpPr>
          <p:nvPr>
            <p:ph type="sldNum" sz="quarter" idx="12"/>
          </p:nvPr>
        </p:nvSpPr>
        <p:spPr/>
        <p:txBody>
          <a:bodyPr/>
          <a:lstStyle/>
          <a:p>
            <a:fld id="{1A773175-867B-4F30-AA20-2A5F2D22D024}" type="slidenum">
              <a:rPr lang="he-IL" smtClean="0"/>
              <a:pPr/>
              <a:t>20</a:t>
            </a:fld>
            <a:endParaRPr lang="he-IL"/>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57200" y="332656"/>
            <a:ext cx="8229600" cy="5793507"/>
          </a:xfrm>
        </p:spPr>
        <p:txBody>
          <a:bodyPr>
            <a:noAutofit/>
          </a:bodyPr>
          <a:lstStyle/>
          <a:p>
            <a:endParaRPr lang="he-IL" sz="2400" dirty="0"/>
          </a:p>
          <a:p>
            <a:r>
              <a:rPr lang="he-IL" sz="2400" dirty="0"/>
              <a:t>ערער מכיל כמות יחסית גבוהה של שמנים אתריים ממשפחת </a:t>
            </a:r>
            <a:r>
              <a:rPr lang="he-IL" sz="2400" dirty="0" err="1"/>
              <a:t>המונוטרפניים</a:t>
            </a:r>
            <a:r>
              <a:rPr lang="he-IL" sz="2400" dirty="0"/>
              <a:t> </a:t>
            </a:r>
            <a:r>
              <a:rPr lang="he-IL" sz="2400" dirty="0" err="1"/>
              <a:t>והססקוויטרפניים</a:t>
            </a:r>
            <a:r>
              <a:rPr lang="he-IL" sz="2400" dirty="0"/>
              <a:t>:</a:t>
            </a:r>
          </a:p>
          <a:p>
            <a:pPr marL="0" indent="0" algn="l">
              <a:buNone/>
            </a:pPr>
            <a:r>
              <a:rPr lang="en-US" sz="2400" b="1" dirty="0">
                <a:solidFill>
                  <a:srgbClr val="000000"/>
                </a:solidFill>
                <a:latin typeface="fbspoiler-regular-webfont"/>
              </a:rPr>
              <a:t>Monoterpenes</a:t>
            </a:r>
            <a:r>
              <a:rPr lang="en-US" sz="2400" dirty="0">
                <a:solidFill>
                  <a:srgbClr val="000000"/>
                </a:solidFill>
                <a:latin typeface="fbspoiler-regular-webfont"/>
              </a:rPr>
              <a:t> (</a:t>
            </a:r>
            <a:r>
              <a:rPr lang="en-US" sz="2400" dirty="0" err="1">
                <a:solidFill>
                  <a:srgbClr val="000000"/>
                </a:solidFill>
                <a:latin typeface="fbspoiler-regular-webfont"/>
              </a:rPr>
              <a:t>alpha&amp;beta-pinene</a:t>
            </a:r>
            <a:r>
              <a:rPr lang="en-US" sz="2400" dirty="0">
                <a:solidFill>
                  <a:srgbClr val="000000"/>
                </a:solidFill>
                <a:latin typeface="fbspoiler-regular-webfont"/>
              </a:rPr>
              <a:t>, </a:t>
            </a:r>
            <a:r>
              <a:rPr lang="en-US" sz="2400" dirty="0" err="1">
                <a:solidFill>
                  <a:srgbClr val="000000"/>
                </a:solidFill>
                <a:latin typeface="fbspoiler-regular-webfont"/>
              </a:rPr>
              <a:t>sabinene</a:t>
            </a:r>
            <a:r>
              <a:rPr lang="en-US" sz="2400" dirty="0">
                <a:solidFill>
                  <a:srgbClr val="000000"/>
                </a:solidFill>
                <a:latin typeface="fbspoiler-regular-webfont"/>
              </a:rPr>
              <a:t>, limonene, terpinen-4-ol, alpha-</a:t>
            </a:r>
            <a:r>
              <a:rPr lang="en-US" sz="2400" dirty="0" err="1">
                <a:solidFill>
                  <a:srgbClr val="000000"/>
                </a:solidFill>
                <a:latin typeface="fbspoiler-regular-webfont"/>
              </a:rPr>
              <a:t>terpineol</a:t>
            </a:r>
            <a:r>
              <a:rPr lang="en-US" sz="2400" dirty="0">
                <a:solidFill>
                  <a:srgbClr val="000000"/>
                </a:solidFill>
                <a:latin typeface="fbspoiler-regular-webfont"/>
              </a:rPr>
              <a:t>, </a:t>
            </a:r>
            <a:r>
              <a:rPr lang="en-US" sz="2400" dirty="0" err="1">
                <a:solidFill>
                  <a:srgbClr val="000000"/>
                </a:solidFill>
                <a:latin typeface="fbspoiler-regular-webfont"/>
              </a:rPr>
              <a:t>borneol</a:t>
            </a:r>
            <a:r>
              <a:rPr lang="en-US" sz="2400" dirty="0">
                <a:solidFill>
                  <a:srgbClr val="000000"/>
                </a:solidFill>
                <a:latin typeface="fbspoiler-regular-webfont"/>
              </a:rPr>
              <a:t>, geraniol, </a:t>
            </a:r>
            <a:r>
              <a:rPr lang="en-US" sz="2400" dirty="0" err="1">
                <a:solidFill>
                  <a:srgbClr val="000000"/>
                </a:solidFill>
                <a:latin typeface="fbspoiler-regular-webfont"/>
              </a:rPr>
              <a:t>myrcene</a:t>
            </a:r>
            <a:r>
              <a:rPr lang="en-US" sz="2400" dirty="0">
                <a:solidFill>
                  <a:srgbClr val="000000"/>
                </a:solidFill>
                <a:latin typeface="fbspoiler-regular-webfont"/>
              </a:rPr>
              <a:t>, camphene, camphor, alpha-</a:t>
            </a:r>
            <a:r>
              <a:rPr lang="en-US" sz="2400" dirty="0" err="1">
                <a:solidFill>
                  <a:srgbClr val="000000"/>
                </a:solidFill>
                <a:latin typeface="fbspoiler-regular-webfont"/>
              </a:rPr>
              <a:t>eudesmol</a:t>
            </a:r>
            <a:r>
              <a:rPr lang="en-US" sz="2400" dirty="0">
                <a:solidFill>
                  <a:srgbClr val="000000"/>
                </a:solidFill>
                <a:latin typeface="fbspoiler-regular-webfont"/>
              </a:rPr>
              <a:t>)</a:t>
            </a:r>
          </a:p>
          <a:p>
            <a:pPr marL="0" indent="0" algn="l">
              <a:buNone/>
            </a:pPr>
            <a:r>
              <a:rPr lang="en-US" sz="2400" b="1" dirty="0" err="1">
                <a:solidFill>
                  <a:srgbClr val="000000"/>
                </a:solidFill>
                <a:latin typeface="fbspoiler-regular-webfont"/>
              </a:rPr>
              <a:t>Sesquiterpenes</a:t>
            </a:r>
            <a:r>
              <a:rPr lang="en-US" sz="2400" dirty="0">
                <a:solidFill>
                  <a:srgbClr val="000000"/>
                </a:solidFill>
                <a:latin typeface="fbspoiler-regular-webfont"/>
              </a:rPr>
              <a:t> (beta-</a:t>
            </a:r>
            <a:r>
              <a:rPr lang="en-US" sz="2400" dirty="0" err="1">
                <a:solidFill>
                  <a:srgbClr val="000000"/>
                </a:solidFill>
                <a:latin typeface="fbspoiler-regular-webfont"/>
              </a:rPr>
              <a:t>caryophyllene</a:t>
            </a:r>
            <a:r>
              <a:rPr lang="en-US" sz="2400" dirty="0">
                <a:solidFill>
                  <a:srgbClr val="000000"/>
                </a:solidFill>
                <a:latin typeface="fbspoiler-regular-webfont"/>
              </a:rPr>
              <a:t>, delta-</a:t>
            </a:r>
            <a:r>
              <a:rPr lang="en-US" sz="2400" dirty="0" err="1">
                <a:solidFill>
                  <a:srgbClr val="000000"/>
                </a:solidFill>
                <a:latin typeface="fbspoiler-regular-webfont"/>
              </a:rPr>
              <a:t>cadinene</a:t>
            </a:r>
            <a:r>
              <a:rPr lang="en-US" sz="2400" dirty="0">
                <a:solidFill>
                  <a:srgbClr val="000000"/>
                </a:solidFill>
                <a:latin typeface="fbspoiler-regular-webfont"/>
              </a:rPr>
              <a:t>, </a:t>
            </a:r>
            <a:r>
              <a:rPr lang="en-US" sz="2400" dirty="0" err="1">
                <a:solidFill>
                  <a:srgbClr val="000000"/>
                </a:solidFill>
                <a:latin typeface="fbspoiler-regular-webfont"/>
              </a:rPr>
              <a:t>farnesol</a:t>
            </a:r>
            <a:r>
              <a:rPr lang="en-US" sz="2400" dirty="0">
                <a:solidFill>
                  <a:srgbClr val="000000"/>
                </a:solidFill>
                <a:latin typeface="fbspoiler-regular-webfont"/>
              </a:rPr>
              <a:t>, gamma-</a:t>
            </a:r>
            <a:r>
              <a:rPr lang="en-US" sz="2400" dirty="0" err="1">
                <a:solidFill>
                  <a:srgbClr val="000000"/>
                </a:solidFill>
                <a:latin typeface="fbspoiler-regular-webfont"/>
              </a:rPr>
              <a:t>elemente</a:t>
            </a:r>
            <a:r>
              <a:rPr lang="en-US" sz="2400" dirty="0">
                <a:solidFill>
                  <a:srgbClr val="000000"/>
                </a:solidFill>
                <a:latin typeface="fbspoiler-regular-webfont"/>
              </a:rPr>
              <a:t>, gamma-</a:t>
            </a:r>
            <a:r>
              <a:rPr lang="en-US" sz="2400" dirty="0" err="1">
                <a:solidFill>
                  <a:srgbClr val="000000"/>
                </a:solidFill>
                <a:latin typeface="fbspoiler-regular-webfont"/>
              </a:rPr>
              <a:t>muurolene</a:t>
            </a:r>
            <a:r>
              <a:rPr lang="en-US" sz="2400" dirty="0">
                <a:solidFill>
                  <a:srgbClr val="000000"/>
                </a:solidFill>
                <a:latin typeface="fbspoiler-regular-webfont"/>
              </a:rPr>
              <a:t>, </a:t>
            </a:r>
            <a:r>
              <a:rPr lang="en-US" sz="2400" dirty="0" err="1">
                <a:solidFill>
                  <a:srgbClr val="000000"/>
                </a:solidFill>
                <a:latin typeface="fbspoiler-regular-webfont"/>
              </a:rPr>
              <a:t>humulene</a:t>
            </a:r>
            <a:r>
              <a:rPr lang="en-US" sz="2400" dirty="0">
                <a:solidFill>
                  <a:srgbClr val="000000"/>
                </a:solidFill>
                <a:latin typeface="fbspoiler-regular-webfont"/>
              </a:rPr>
              <a:t>, </a:t>
            </a:r>
            <a:r>
              <a:rPr lang="en-US" sz="2400" dirty="0" err="1">
                <a:solidFill>
                  <a:srgbClr val="000000"/>
                </a:solidFill>
                <a:latin typeface="fbspoiler-regular-webfont"/>
              </a:rPr>
              <a:t>pregeijerene</a:t>
            </a:r>
            <a:r>
              <a:rPr lang="en-US" sz="2400" dirty="0">
                <a:solidFill>
                  <a:srgbClr val="000000"/>
                </a:solidFill>
                <a:latin typeface="fbspoiler-regular-webfont"/>
              </a:rPr>
              <a:t>).</a:t>
            </a:r>
          </a:p>
          <a:p>
            <a:pPr marL="0" indent="0">
              <a:buNone/>
            </a:pPr>
            <a:r>
              <a:rPr lang="he-IL" sz="2400" dirty="0">
                <a:solidFill>
                  <a:srgbClr val="000000"/>
                </a:solidFill>
                <a:latin typeface="fbspoiler-regular-webfont"/>
              </a:rPr>
              <a:t>חומרים אלו ידועים כמחטאים חזקים ועל כן מומלץ להגביל את השימוש בפירות הערער למס' ימים/שבועות בודדים.</a:t>
            </a:r>
          </a:p>
          <a:p>
            <a:pPr marL="0" indent="0">
              <a:buNone/>
            </a:pPr>
            <a:r>
              <a:rPr lang="he-IL" sz="2400" dirty="0">
                <a:solidFill>
                  <a:srgbClr val="000000"/>
                </a:solidFill>
                <a:latin typeface="fbspoiler-regular-webfont"/>
              </a:rPr>
              <a:t>עוד נמצא </a:t>
            </a:r>
            <a:r>
              <a:rPr lang="he-IL" sz="2400" dirty="0">
                <a:latin typeface="fbspoiler-regular-webfont"/>
              </a:rPr>
              <a:t>כי </a:t>
            </a:r>
            <a:r>
              <a:rPr lang="he-IL" sz="2400" dirty="0">
                <a:latin typeface="oe_meoded_pashut_proregular"/>
              </a:rPr>
              <a:t>פרי הערער ממריץ את הרחם, ולכן השימוש בצמח אסור בנשים הרות. מחקרים אף הראו כי לצמח השפעה נוגדת פוריות, נוגדת השתרשות עוברית וגורמת להפלות. עדויות לכך נתמכות בשלושה מחקרים שנערכו בחולדות ובפרות שקיבלו מינונים שונים הפילו את עובריהן תוך 3-4 ימים.</a:t>
            </a:r>
            <a:endParaRPr lang="he-IL" sz="2400" dirty="0"/>
          </a:p>
        </p:txBody>
      </p:sp>
      <p:sp>
        <p:nvSpPr>
          <p:cNvPr id="4" name="מציין מיקום של מספר שקופית 3"/>
          <p:cNvSpPr>
            <a:spLocks noGrp="1"/>
          </p:cNvSpPr>
          <p:nvPr>
            <p:ph type="sldNum" sz="quarter" idx="12"/>
          </p:nvPr>
        </p:nvSpPr>
        <p:spPr/>
        <p:txBody>
          <a:bodyPr/>
          <a:lstStyle/>
          <a:p>
            <a:fld id="{1A773175-867B-4F30-AA20-2A5F2D22D024}" type="slidenum">
              <a:rPr lang="he-IL" smtClean="0"/>
              <a:pPr/>
              <a:t>21</a:t>
            </a:fld>
            <a:endParaRPr lang="he-IL" dirty="0"/>
          </a:p>
        </p:txBody>
      </p:sp>
    </p:spTree>
    <p:extLst>
      <p:ext uri="{BB962C8B-B14F-4D97-AF65-F5344CB8AC3E}">
        <p14:creationId xmlns:p14="http://schemas.microsoft.com/office/powerpoint/2010/main" val="6620154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238944" y="701824"/>
            <a:ext cx="8229600" cy="1143000"/>
          </a:xfrm>
        </p:spPr>
        <p:txBody>
          <a:bodyPr>
            <a:noAutofit/>
          </a:bodyPr>
          <a:lstStyle/>
          <a:p>
            <a:pPr algn="ctr"/>
            <a:r>
              <a:rPr lang="he-IL" sz="3200" b="1" dirty="0"/>
              <a:t>שם בוטני: </a:t>
            </a:r>
            <a:r>
              <a:rPr lang="en-US" sz="3200" b="1" dirty="0" err="1"/>
              <a:t>Barosma</a:t>
            </a:r>
            <a:r>
              <a:rPr lang="en-US" sz="3200" b="1" dirty="0"/>
              <a:t> </a:t>
            </a:r>
            <a:r>
              <a:rPr lang="en-US" sz="3200" b="1" dirty="0" err="1"/>
              <a:t>betulina</a:t>
            </a:r>
            <a:br>
              <a:rPr lang="en-US" sz="3200" b="1" dirty="0"/>
            </a:br>
            <a:r>
              <a:rPr lang="he-IL" sz="3200" b="1" dirty="0"/>
              <a:t>שם לועזי: </a:t>
            </a:r>
            <a:r>
              <a:rPr lang="en-US" sz="3200" b="1" dirty="0" err="1"/>
              <a:t>Buchu</a:t>
            </a:r>
            <a:br>
              <a:rPr lang="en-US" sz="3200" b="1" dirty="0"/>
            </a:br>
            <a:r>
              <a:rPr lang="he-IL" sz="3200" b="1" dirty="0"/>
              <a:t>שם עממי : </a:t>
            </a:r>
            <a:r>
              <a:rPr lang="he-IL" sz="3200" b="1" dirty="0" err="1"/>
              <a:t>בוכו</a:t>
            </a:r>
            <a:br>
              <a:rPr lang="en-US" sz="3200" b="1" dirty="0"/>
            </a:br>
            <a:r>
              <a:rPr lang="he-IL" sz="3200" b="1" dirty="0"/>
              <a:t>משפחה: </a:t>
            </a:r>
            <a:r>
              <a:rPr lang="he-IL" sz="3200" b="1" dirty="0" err="1"/>
              <a:t>פיגמיים</a:t>
            </a:r>
            <a:br>
              <a:rPr lang="en-US" sz="3200" b="1" dirty="0"/>
            </a:br>
            <a:endParaRPr lang="he-IL" sz="3200" b="1" dirty="0"/>
          </a:p>
        </p:txBody>
      </p:sp>
      <p:sp>
        <p:nvSpPr>
          <p:cNvPr id="3" name="מציין מיקום תוכן 2"/>
          <p:cNvSpPr>
            <a:spLocks noGrp="1"/>
          </p:cNvSpPr>
          <p:nvPr>
            <p:ph idx="1"/>
          </p:nvPr>
        </p:nvSpPr>
        <p:spPr>
          <a:xfrm>
            <a:off x="457200" y="2060848"/>
            <a:ext cx="8229600" cy="4660628"/>
          </a:xfrm>
        </p:spPr>
        <p:txBody>
          <a:bodyPr>
            <a:normAutofit fontScale="92500" lnSpcReduction="20000"/>
          </a:bodyPr>
          <a:lstStyle/>
          <a:p>
            <a:r>
              <a:rPr lang="he-IL" sz="2800" dirty="0" err="1">
                <a:solidFill>
                  <a:srgbClr val="000000"/>
                </a:solidFill>
                <a:latin typeface="fbspoiler-regular-webfont"/>
              </a:rPr>
              <a:t>הבוכו</a:t>
            </a:r>
            <a:r>
              <a:rPr lang="he-IL" sz="2800" dirty="0">
                <a:solidFill>
                  <a:srgbClr val="000000"/>
                </a:solidFill>
                <a:latin typeface="fbspoiler-regular-webfont"/>
              </a:rPr>
              <a:t> הוא שיח מדברי נמוך, הגדל בעיקר בדרום אמריקה. הצמח נוכח ברפואת הצמחים העממית למגוון רחב של בעיות רפואיות במדינות שונות עוד מתקופת האינדיאנים. הצמח עשיר בכמות גדולה של שמן אתרי, שרפים </a:t>
            </a:r>
            <a:r>
              <a:rPr lang="he-IL" sz="2800" dirty="0" err="1">
                <a:solidFill>
                  <a:srgbClr val="000000"/>
                </a:solidFill>
                <a:latin typeface="fbspoiler-regular-webfont"/>
              </a:rPr>
              <a:t>וטאנינים</a:t>
            </a:r>
            <a:r>
              <a:rPr lang="he-IL" sz="2800" dirty="0">
                <a:solidFill>
                  <a:srgbClr val="000000"/>
                </a:solidFill>
                <a:latin typeface="fbspoiler-regular-webfont"/>
              </a:rPr>
              <a:t>, המסייעים לו לשרוד באקלים המדברי הקשה. סגולות החיטוי החזקות שלו ניכרות בטעמו הארומטי-מריר-מתקתק והתחושה המכווצת שהוא מותיר בחלל הפה. לצמח יש השפעה מנקה ושוטפת, המחלישה פעילות זיהומית בכל מערכות הגוף שאיתן הוא בא במגע.</a:t>
            </a:r>
          </a:p>
          <a:p>
            <a:r>
              <a:rPr lang="he-IL" sz="2800" dirty="0">
                <a:solidFill>
                  <a:srgbClr val="000000"/>
                </a:solidFill>
                <a:latin typeface="fbspoiler-regular-webfont"/>
              </a:rPr>
              <a:t>תושבי דרום אפריקה, בעיקר בחבל </a:t>
            </a:r>
            <a:r>
              <a:rPr lang="he-IL" sz="2800" dirty="0" err="1">
                <a:solidFill>
                  <a:srgbClr val="000000"/>
                </a:solidFill>
                <a:latin typeface="fbspoiler-regular-webfont"/>
              </a:rPr>
              <a:t>קייפ</a:t>
            </a:r>
            <a:r>
              <a:rPr lang="he-IL" sz="2800" dirty="0">
                <a:solidFill>
                  <a:srgbClr val="000000"/>
                </a:solidFill>
                <a:latin typeface="fbspoiler-regular-webfont"/>
              </a:rPr>
              <a:t> </a:t>
            </a:r>
            <a:r>
              <a:rPr lang="en-US" sz="2800" dirty="0">
                <a:solidFill>
                  <a:srgbClr val="000000"/>
                </a:solidFill>
                <a:latin typeface="fbspoiler-regular-webfont"/>
              </a:rPr>
              <a:t> (Cape)</a:t>
            </a:r>
            <a:r>
              <a:rPr lang="he-IL" sz="2800" dirty="0">
                <a:solidFill>
                  <a:srgbClr val="000000"/>
                </a:solidFill>
                <a:latin typeface="fbspoiler-regular-webfont"/>
              </a:rPr>
              <a:t>מרבים להשתמש </a:t>
            </a:r>
            <a:r>
              <a:rPr lang="he-IL" sz="2800" dirty="0" err="1">
                <a:solidFill>
                  <a:srgbClr val="000000"/>
                </a:solidFill>
                <a:latin typeface="fbspoiler-regular-webfont"/>
              </a:rPr>
              <a:t>בבוכו</a:t>
            </a:r>
            <a:r>
              <a:rPr lang="he-IL" sz="2800" dirty="0">
                <a:solidFill>
                  <a:srgbClr val="000000"/>
                </a:solidFill>
                <a:latin typeface="fbspoiler-regular-webfont"/>
              </a:rPr>
              <a:t> כצמח מרפא כבר מאות שנים. למרות שהשימוש המקורי בו אינו ברור, הממצאים מצביעים על כך שבעבר הרבו להשתמש בצמח כדוחה חרקים, לבעיות במערכת העיכול, לשיגרון, למניעת התכווצויות, להורדת חום, כתרופה לצינון, לבעיות בשלפוחית השתן ועוד.</a:t>
            </a:r>
          </a:p>
          <a:p>
            <a:endParaRPr lang="he-IL" sz="2800" dirty="0"/>
          </a:p>
        </p:txBody>
      </p:sp>
      <p:sp>
        <p:nvSpPr>
          <p:cNvPr id="4" name="מציין מיקום של מספר שקופית 3"/>
          <p:cNvSpPr>
            <a:spLocks noGrp="1"/>
          </p:cNvSpPr>
          <p:nvPr>
            <p:ph type="sldNum" sz="quarter" idx="12"/>
          </p:nvPr>
        </p:nvSpPr>
        <p:spPr/>
        <p:txBody>
          <a:bodyPr/>
          <a:lstStyle/>
          <a:p>
            <a:fld id="{1A773175-867B-4F30-AA20-2A5F2D22D024}" type="slidenum">
              <a:rPr lang="he-IL" smtClean="0"/>
              <a:pPr/>
              <a:t>22</a:t>
            </a:fld>
            <a:endParaRPr lang="he-IL"/>
          </a:p>
        </p:txBody>
      </p:sp>
      <p:pic>
        <p:nvPicPr>
          <p:cNvPr id="6146" name="Picture 2" descr="C:\Users\Levy\Pictures\לימודים\untitled.bmp"/>
          <p:cNvPicPr>
            <a:picLocks noChangeAspect="1" noChangeArrowheads="1"/>
          </p:cNvPicPr>
          <p:nvPr/>
        </p:nvPicPr>
        <p:blipFill>
          <a:blip r:embed="rId2" cstate="print"/>
          <a:srcRect/>
          <a:stretch>
            <a:fillRect/>
          </a:stretch>
        </p:blipFill>
        <p:spPr bwMode="auto">
          <a:xfrm>
            <a:off x="-36512" y="-3026"/>
            <a:ext cx="2466975" cy="1847850"/>
          </a:xfrm>
          <a:prstGeom prst="rect">
            <a:avLst/>
          </a:prstGeom>
          <a:noFill/>
        </p:spPr>
      </p:pic>
    </p:spTree>
    <p:extLst>
      <p:ext uri="{BB962C8B-B14F-4D97-AF65-F5344CB8AC3E}">
        <p14:creationId xmlns:p14="http://schemas.microsoft.com/office/powerpoint/2010/main" val="25222443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1403648" y="260648"/>
            <a:ext cx="7283152" cy="5976664"/>
          </a:xfrm>
        </p:spPr>
        <p:txBody>
          <a:bodyPr>
            <a:normAutofit/>
          </a:bodyPr>
          <a:lstStyle/>
          <a:p>
            <a:r>
              <a:rPr lang="he-IL" sz="2800" b="1" dirty="0"/>
              <a:t>פעילות הצמח:</a:t>
            </a:r>
            <a:endParaRPr lang="en-US" sz="2800" b="1" dirty="0"/>
          </a:p>
          <a:p>
            <a:pPr lvl="0"/>
            <a:r>
              <a:rPr lang="he-IL" sz="2800" dirty="0"/>
              <a:t>משתן אנטיספטי – מותווה לטיפול בדלקות דרכי השתן (כליה-שופכן-שלפוחית השתן-שופכה). משתן מחטא כליות ודרכי שתן ניתן להשתמש בזמן אקוטי וכן בשימוש כרוני למניעה בין התקפים (עד מס' שבועות). </a:t>
            </a:r>
            <a:endParaRPr lang="en-US" sz="2800" dirty="0"/>
          </a:p>
          <a:p>
            <a:pPr lvl="0"/>
            <a:r>
              <a:rPr lang="he-IL" sz="2800" dirty="0"/>
              <a:t>משתן נפח עדין – מגביר מעט את כמות השתן המופרשת (שטיפת דרכי השתן).</a:t>
            </a:r>
          </a:p>
          <a:p>
            <a:pPr lvl="0"/>
            <a:r>
              <a:rPr lang="he-IL" sz="2800" dirty="0"/>
              <a:t>מערכת מין גברית – חיטוי דרכי השתן ואיבר המין.  לדלקת בפרוסטטה, קשיים וכאבים במתן שתן + צריבה.</a:t>
            </a:r>
            <a:endParaRPr lang="en-US" sz="2800" dirty="0"/>
          </a:p>
          <a:p>
            <a:r>
              <a:rPr lang="he-IL" sz="2800" dirty="0">
                <a:solidFill>
                  <a:srgbClr val="000000"/>
                </a:solidFill>
                <a:latin typeface="fbspoiler-regular-webfont"/>
              </a:rPr>
              <a:t>מערכת העיכול – זיהומים שונים כגון: </a:t>
            </a:r>
            <a:r>
              <a:rPr lang="he-IL" sz="2800" dirty="0" err="1">
                <a:solidFill>
                  <a:srgbClr val="000000"/>
                </a:solidFill>
                <a:latin typeface="fbspoiler-regular-webfont"/>
              </a:rPr>
              <a:t>הליקובקטר</a:t>
            </a:r>
            <a:r>
              <a:rPr lang="he-IL" sz="2800" dirty="0">
                <a:solidFill>
                  <a:srgbClr val="000000"/>
                </a:solidFill>
                <a:latin typeface="fbspoiler-regular-webfont"/>
              </a:rPr>
              <a:t> </a:t>
            </a:r>
            <a:r>
              <a:rPr lang="he-IL" sz="2800" dirty="0" err="1">
                <a:solidFill>
                  <a:srgbClr val="000000"/>
                </a:solidFill>
                <a:latin typeface="fbspoiler-regular-webfont"/>
              </a:rPr>
              <a:t>פילורי</a:t>
            </a:r>
            <a:r>
              <a:rPr lang="he-IL" sz="2800" dirty="0">
                <a:solidFill>
                  <a:srgbClr val="000000"/>
                </a:solidFill>
                <a:latin typeface="fbspoiler-regular-webfont"/>
              </a:rPr>
              <a:t>, פרזיטים, בקטריות ופטריות.</a:t>
            </a:r>
          </a:p>
          <a:p>
            <a:endParaRPr lang="he-IL" sz="2800" dirty="0"/>
          </a:p>
        </p:txBody>
      </p:sp>
      <p:sp>
        <p:nvSpPr>
          <p:cNvPr id="4" name="מציין מיקום של מספר שקופית 3"/>
          <p:cNvSpPr>
            <a:spLocks noGrp="1"/>
          </p:cNvSpPr>
          <p:nvPr>
            <p:ph type="sldNum" sz="quarter" idx="12"/>
          </p:nvPr>
        </p:nvSpPr>
        <p:spPr/>
        <p:txBody>
          <a:bodyPr/>
          <a:lstStyle/>
          <a:p>
            <a:fld id="{1A773175-867B-4F30-AA20-2A5F2D22D024}" type="slidenum">
              <a:rPr lang="he-IL" smtClean="0"/>
              <a:pPr/>
              <a:t>23</a:t>
            </a:fld>
            <a:endParaRPr lang="he-IL"/>
          </a:p>
        </p:txBody>
      </p:sp>
    </p:spTree>
    <p:extLst>
      <p:ext uri="{BB962C8B-B14F-4D97-AF65-F5344CB8AC3E}">
        <p14:creationId xmlns:p14="http://schemas.microsoft.com/office/powerpoint/2010/main" val="7350313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57200" y="332656"/>
            <a:ext cx="8229600" cy="5793507"/>
          </a:xfrm>
        </p:spPr>
        <p:txBody>
          <a:bodyPr>
            <a:noAutofit/>
          </a:bodyPr>
          <a:lstStyle/>
          <a:p>
            <a:pPr>
              <a:buNone/>
            </a:pPr>
            <a:endParaRPr lang="he-IL" sz="2400" dirty="0"/>
          </a:p>
          <a:p>
            <a:r>
              <a:rPr lang="he-IL" sz="2400" b="1" dirty="0"/>
              <a:t>איכויות</a:t>
            </a:r>
            <a:br>
              <a:rPr lang="he-IL" sz="2400" dirty="0"/>
            </a:br>
            <a:r>
              <a:rPr lang="he-IL" sz="2400" dirty="0" err="1"/>
              <a:t>ארומתי</a:t>
            </a:r>
            <a:r>
              <a:rPr lang="he-IL" sz="2400" dirty="0"/>
              <a:t>, מריר, חמים, יבש.</a:t>
            </a:r>
            <a:br>
              <a:rPr lang="he-IL" sz="2400" dirty="0"/>
            </a:br>
            <a:br>
              <a:rPr lang="he-IL" sz="2400" dirty="0"/>
            </a:br>
            <a:r>
              <a:rPr lang="he-IL" sz="2400" dirty="0"/>
              <a:t> </a:t>
            </a:r>
            <a:r>
              <a:rPr lang="he-IL" sz="2400" b="1" dirty="0"/>
              <a:t>תופעות לוואי והתוויות נגד:</a:t>
            </a:r>
          </a:p>
          <a:p>
            <a:pPr>
              <a:buNone/>
            </a:pPr>
            <a:r>
              <a:rPr lang="he-IL" sz="2400" dirty="0"/>
              <a:t>     אין מחקרים מודרניים משמעותיים על הצמח. והשימוש הינו מסורתי. יחד עם זאת לא נצפו תופעות לוואי חריגות בקליניקה.</a:t>
            </a:r>
          </a:p>
          <a:p>
            <a:pPr>
              <a:buNone/>
            </a:pPr>
            <a:r>
              <a:rPr lang="he-IL" sz="2400" dirty="0"/>
              <a:t>     </a:t>
            </a:r>
            <a:r>
              <a:rPr lang="he-IL" sz="2400" b="1" dirty="0"/>
              <a:t>הריון והנקה:</a:t>
            </a:r>
            <a:r>
              <a:rPr lang="he-IL" sz="2400" dirty="0"/>
              <a:t> הצמח מכיל ריכוזים גבוהים של שמנים נדיפים ולכן נעדיף שלא להשתמש בתקופה זו.</a:t>
            </a:r>
            <a:endParaRPr lang="en-US" sz="2400" dirty="0"/>
          </a:p>
          <a:p>
            <a:pPr>
              <a:buNone/>
            </a:pPr>
            <a:endParaRPr lang="he-IL" sz="2400" dirty="0"/>
          </a:p>
          <a:p>
            <a:pPr>
              <a:buNone/>
            </a:pPr>
            <a:r>
              <a:rPr lang="he-IL" sz="2400" b="1" dirty="0"/>
              <a:t>חלק בשימוש: </a:t>
            </a:r>
            <a:r>
              <a:rPr lang="he-IL" sz="2400" dirty="0"/>
              <a:t>עלים.</a:t>
            </a:r>
          </a:p>
          <a:p>
            <a:pPr marL="0" indent="0">
              <a:buNone/>
            </a:pPr>
            <a:r>
              <a:rPr lang="he-IL" sz="2400" b="1" dirty="0"/>
              <a:t>אופני שימוש ומינונים: </a:t>
            </a:r>
          </a:p>
          <a:p>
            <a:pPr>
              <a:buNone/>
            </a:pPr>
            <a:r>
              <a:rPr lang="he-IL" sz="2400" dirty="0"/>
              <a:t>תמצית נוזלית: 1:3, 60% אלכוהול, 5-7.5 מ"ל בבוקר ובערב.</a:t>
            </a:r>
          </a:p>
          <a:p>
            <a:pPr>
              <a:buNone/>
            </a:pPr>
            <a:r>
              <a:rPr lang="he-IL" sz="2400" dirty="0"/>
              <a:t>תמצית יבשה: 5:1 ,400-750 מ"ג בחלוקה יומית.</a:t>
            </a:r>
          </a:p>
          <a:p>
            <a:pPr>
              <a:buNone/>
            </a:pPr>
            <a:r>
              <a:rPr lang="he-IL" sz="2400" dirty="0"/>
              <a:t>חליטה: 15-10 גרם לחצי ליטר מים.</a:t>
            </a:r>
          </a:p>
          <a:p>
            <a:pPr>
              <a:buNone/>
            </a:pPr>
            <a:r>
              <a:rPr lang="he-IL" sz="2400" dirty="0"/>
              <a:t>כחלק מפורמולה: 30%-25%.</a:t>
            </a:r>
          </a:p>
          <a:p>
            <a:pPr>
              <a:buNone/>
            </a:pPr>
            <a:br>
              <a:rPr lang="he-IL" sz="2400" dirty="0"/>
            </a:br>
            <a:br>
              <a:rPr lang="he-IL" sz="2400" dirty="0"/>
            </a:br>
            <a:endParaRPr lang="he-IL" sz="2400" dirty="0"/>
          </a:p>
          <a:p>
            <a:pPr>
              <a:buNone/>
            </a:pPr>
            <a:br>
              <a:rPr lang="he-IL" sz="2400" dirty="0"/>
            </a:br>
            <a:br>
              <a:rPr lang="he-IL" sz="2400" dirty="0"/>
            </a:br>
            <a:endParaRPr lang="he-IL" sz="2400" dirty="0"/>
          </a:p>
        </p:txBody>
      </p:sp>
      <p:sp>
        <p:nvSpPr>
          <p:cNvPr id="4" name="מציין מיקום של מספר שקופית 3"/>
          <p:cNvSpPr>
            <a:spLocks noGrp="1"/>
          </p:cNvSpPr>
          <p:nvPr>
            <p:ph type="sldNum" sz="quarter" idx="12"/>
          </p:nvPr>
        </p:nvSpPr>
        <p:spPr/>
        <p:txBody>
          <a:bodyPr/>
          <a:lstStyle/>
          <a:p>
            <a:fld id="{1A773175-867B-4F30-AA20-2A5F2D22D024}" type="slidenum">
              <a:rPr lang="he-IL" smtClean="0"/>
              <a:pPr/>
              <a:t>24</a:t>
            </a:fld>
            <a:endParaRPr lang="he-IL"/>
          </a:p>
        </p:txBody>
      </p:sp>
      <p:pic>
        <p:nvPicPr>
          <p:cNvPr id="5" name="Picture 3" descr="C:\Users\Levy\Pictures\לימודים\untitled2.bmp"/>
          <p:cNvPicPr>
            <a:picLocks noChangeAspect="1" noChangeArrowheads="1"/>
          </p:cNvPicPr>
          <p:nvPr/>
        </p:nvPicPr>
        <p:blipFill>
          <a:blip r:embed="rId2" cstate="print"/>
          <a:srcRect/>
          <a:stretch>
            <a:fillRect/>
          </a:stretch>
        </p:blipFill>
        <p:spPr bwMode="auto">
          <a:xfrm>
            <a:off x="0" y="5779693"/>
            <a:ext cx="1656184" cy="1078307"/>
          </a:xfrm>
          <a:prstGeom prst="rect">
            <a:avLst/>
          </a:prstGeom>
          <a:noFill/>
        </p:spPr>
      </p:pic>
    </p:spTree>
    <p:extLst>
      <p:ext uri="{BB962C8B-B14F-4D97-AF65-F5344CB8AC3E}">
        <p14:creationId xmlns:p14="http://schemas.microsoft.com/office/powerpoint/2010/main" val="2094683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345417" y="745753"/>
            <a:ext cx="8229600" cy="1143000"/>
          </a:xfrm>
        </p:spPr>
        <p:txBody>
          <a:bodyPr>
            <a:noAutofit/>
          </a:bodyPr>
          <a:lstStyle/>
          <a:p>
            <a:pPr algn="ctr"/>
            <a:r>
              <a:rPr lang="he-IL" sz="3600" b="1" dirty="0"/>
              <a:t>שם בוטני: </a:t>
            </a:r>
            <a:r>
              <a:rPr lang="en-US" sz="3600" b="1" dirty="0" err="1"/>
              <a:t>Equisitum</a:t>
            </a:r>
            <a:r>
              <a:rPr lang="en-US" sz="3600" b="1" dirty="0"/>
              <a:t> </a:t>
            </a:r>
            <a:r>
              <a:rPr lang="en-US" sz="3600" b="1" dirty="0" err="1"/>
              <a:t>arvense</a:t>
            </a:r>
            <a:br>
              <a:rPr lang="en-US" sz="3600" b="1" dirty="0"/>
            </a:br>
            <a:r>
              <a:rPr lang="he-IL" sz="3600" b="1" dirty="0"/>
              <a:t>שם לועזי: </a:t>
            </a:r>
            <a:r>
              <a:rPr lang="en-US" sz="3600" b="1" dirty="0"/>
              <a:t>Horsetail</a:t>
            </a:r>
            <a:br>
              <a:rPr lang="en-US" sz="3600" b="1" dirty="0"/>
            </a:br>
            <a:r>
              <a:rPr lang="he-IL" sz="3600" b="1" dirty="0"/>
              <a:t>שם עממי : </a:t>
            </a:r>
            <a:r>
              <a:rPr lang="he-IL" sz="3600" b="1" dirty="0" err="1"/>
              <a:t>שבטבט</a:t>
            </a:r>
            <a:br>
              <a:rPr lang="en-US" sz="3600" b="1" dirty="0"/>
            </a:br>
            <a:r>
              <a:rPr lang="he-IL" sz="3600" b="1" dirty="0"/>
              <a:t>משפחה: </a:t>
            </a:r>
            <a:r>
              <a:rPr lang="he-IL" sz="3600" b="1" dirty="0" err="1"/>
              <a:t>שבטבטיים</a:t>
            </a:r>
            <a:br>
              <a:rPr lang="en-US" sz="3600" b="1" dirty="0"/>
            </a:br>
            <a:endParaRPr lang="he-IL" sz="3600" b="1" dirty="0"/>
          </a:p>
        </p:txBody>
      </p:sp>
      <p:sp>
        <p:nvSpPr>
          <p:cNvPr id="3" name="מציין מיקום תוכן 2"/>
          <p:cNvSpPr>
            <a:spLocks noGrp="1"/>
          </p:cNvSpPr>
          <p:nvPr>
            <p:ph idx="1"/>
          </p:nvPr>
        </p:nvSpPr>
        <p:spPr>
          <a:xfrm>
            <a:off x="1863250" y="2221680"/>
            <a:ext cx="7193934" cy="4525963"/>
          </a:xfrm>
        </p:spPr>
        <p:txBody>
          <a:bodyPr>
            <a:normAutofit/>
          </a:bodyPr>
          <a:lstStyle/>
          <a:p>
            <a:r>
              <a:rPr lang="he-IL" sz="2400" dirty="0" err="1"/>
              <a:t>השבטבט</a:t>
            </a:r>
            <a:r>
              <a:rPr lang="he-IL" sz="2400" dirty="0"/>
              <a:t> גדל בעיקר לצד מקורות מים או באזורים ביצתיים, והוא נחשב לאחד הצמחים העתיקים ביותר הקיימים על פני כדור הארץ. הצמח היה נפוץ בשימוש רפואי כבר בתקופות יוון ורומי העתיקות. שימש, בין היתר, לטיפול באבנים בדרכי השתן, בכאבי ראש, בנשירת שיער, בכיבי קיבה, בדלקות שונות, במחלות ראומטיות ובשחפת, לטיפול מקומי בפצעים בעור ועוד. מינים נוספים גדלים באופן טבעי בארצות שונות, ביניהן ישראל.</a:t>
            </a:r>
          </a:p>
          <a:p>
            <a:r>
              <a:rPr lang="he-IL" sz="2400" dirty="0"/>
              <a:t>ברפואת הצמחים המודרנית הוא נחשב לצמח עדין, המשמש בעיקר לחיזוק הכליות, דרכי השתן ובלוטת הערמונית. </a:t>
            </a:r>
            <a:br>
              <a:rPr lang="he-IL" sz="2400" dirty="0"/>
            </a:br>
            <a:br>
              <a:rPr lang="he-IL" sz="2400" dirty="0"/>
            </a:br>
            <a:endParaRPr lang="he-IL" sz="2400" dirty="0"/>
          </a:p>
        </p:txBody>
      </p:sp>
      <p:sp>
        <p:nvSpPr>
          <p:cNvPr id="4" name="מציין מיקום של מספר שקופית 3"/>
          <p:cNvSpPr>
            <a:spLocks noGrp="1"/>
          </p:cNvSpPr>
          <p:nvPr>
            <p:ph type="sldNum" sz="quarter" idx="12"/>
          </p:nvPr>
        </p:nvSpPr>
        <p:spPr/>
        <p:txBody>
          <a:bodyPr/>
          <a:lstStyle/>
          <a:p>
            <a:fld id="{1A773175-867B-4F30-AA20-2A5F2D22D024}" type="slidenum">
              <a:rPr lang="he-IL" smtClean="0"/>
              <a:pPr/>
              <a:t>25</a:t>
            </a:fld>
            <a:endParaRPr lang="he-IL"/>
          </a:p>
        </p:txBody>
      </p:sp>
      <p:pic>
        <p:nvPicPr>
          <p:cNvPr id="3074" name="Picture 2" descr="C:\Users\Levy\Pictures\לימודים\imagesCAYCN1NG.jpg"/>
          <p:cNvPicPr>
            <a:picLocks noChangeAspect="1" noChangeArrowheads="1"/>
          </p:cNvPicPr>
          <p:nvPr/>
        </p:nvPicPr>
        <p:blipFill>
          <a:blip r:embed="rId2" cstate="print"/>
          <a:srcRect/>
          <a:stretch>
            <a:fillRect/>
          </a:stretch>
        </p:blipFill>
        <p:spPr bwMode="auto">
          <a:xfrm>
            <a:off x="-7897" y="2996952"/>
            <a:ext cx="1843592" cy="3891061"/>
          </a:xfrm>
          <a:prstGeom prst="rect">
            <a:avLst/>
          </a:prstGeom>
          <a:noFill/>
        </p:spPr>
      </p:pic>
      <p:pic>
        <p:nvPicPr>
          <p:cNvPr id="3075" name="Picture 3" descr="C:\Users\Levy\Pictures\לימודים\imagesCARAH83B.jpg"/>
          <p:cNvPicPr>
            <a:picLocks noChangeAspect="1" noChangeArrowheads="1"/>
          </p:cNvPicPr>
          <p:nvPr/>
        </p:nvPicPr>
        <p:blipFill>
          <a:blip r:embed="rId3" cstate="print"/>
          <a:srcRect/>
          <a:stretch>
            <a:fillRect/>
          </a:stretch>
        </p:blipFill>
        <p:spPr bwMode="auto">
          <a:xfrm>
            <a:off x="19658" y="0"/>
            <a:ext cx="1816037" cy="2996952"/>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1619672" y="382028"/>
            <a:ext cx="7067128" cy="6071308"/>
          </a:xfrm>
        </p:spPr>
        <p:txBody>
          <a:bodyPr>
            <a:normAutofit/>
          </a:bodyPr>
          <a:lstStyle/>
          <a:p>
            <a:r>
              <a:rPr lang="he-IL" sz="2400" b="1" dirty="0"/>
              <a:t>פעילות הצמח:</a:t>
            </a:r>
            <a:endParaRPr lang="en-US" sz="2400" b="1" dirty="0"/>
          </a:p>
          <a:p>
            <a:pPr lvl="0"/>
            <a:r>
              <a:rPr lang="he-IL" sz="2400" dirty="0"/>
              <a:t>מחזק שלפוחית שתן וערמונית (פרוסטטה) – להשתנה מרובה/</a:t>
            </a:r>
            <a:r>
              <a:rPr lang="he-IL" sz="2400" dirty="0" err="1"/>
              <a:t>מועטת</a:t>
            </a:r>
            <a:r>
              <a:rPr lang="he-IL" sz="2400" dirty="0"/>
              <a:t> עם טונוס חלש, קימה בלילה להטלת שתן, עם או ללא הפרשות לבנות.</a:t>
            </a:r>
            <a:endParaRPr lang="en-US" sz="2400" dirty="0"/>
          </a:p>
          <a:p>
            <a:pPr lvl="0"/>
            <a:r>
              <a:rPr lang="he-IL" sz="2400" dirty="0"/>
              <a:t>משתן אנטיספטי עדין – לטיפול בדלקת וזיהום דרכי השתן (כליה-שופכן-שלפוחית השתן-שופכה). משתן מחטא כליות ודרכי שתן ניתן להשתמש בזמן אקוטי וכן בשימוש כרוני למניעה. </a:t>
            </a:r>
          </a:p>
          <a:p>
            <a:r>
              <a:rPr lang="he-IL" sz="2400" dirty="0">
                <a:solidFill>
                  <a:srgbClr val="000000"/>
                </a:solidFill>
                <a:latin typeface="fbspoiler-regular-webfont"/>
              </a:rPr>
              <a:t>לטיפול באבנים בכליות ובדרכי השתן – בעיקר אבני סידן </a:t>
            </a:r>
            <a:r>
              <a:rPr lang="he-IL" sz="2400" dirty="0" err="1">
                <a:solidFill>
                  <a:srgbClr val="000000"/>
                </a:solidFill>
                <a:latin typeface="fbspoiler-regular-webfont"/>
              </a:rPr>
              <a:t>אוקסאלט</a:t>
            </a:r>
            <a:r>
              <a:rPr lang="he-IL" sz="2400" dirty="0">
                <a:solidFill>
                  <a:srgbClr val="000000"/>
                </a:solidFill>
                <a:latin typeface="fbspoiler-regular-webfont"/>
              </a:rPr>
              <a:t>.</a:t>
            </a:r>
          </a:p>
          <a:p>
            <a:r>
              <a:rPr lang="he-IL" sz="2400" dirty="0">
                <a:solidFill>
                  <a:srgbClr val="000000"/>
                </a:solidFill>
                <a:latin typeface="fbspoiler-regular-webfont"/>
              </a:rPr>
              <a:t>כחלק מטיפול בהרטבת לילה אצל ילדים/זקנים, בריחת שתן וחוסר שליטה על סוגרי השתן.</a:t>
            </a:r>
            <a:endParaRPr lang="en-US" sz="2400" dirty="0"/>
          </a:p>
          <a:p>
            <a:pPr lvl="0"/>
            <a:r>
              <a:rPr lang="he-IL" sz="2400" dirty="0"/>
              <a:t>רסטורטיבי, בונה מסת עצם וציפורניים חלשות – מעודד שיקום רקמות פגועות (דלדול עצמות, רקמות חיבור, קרעים בגידים, ריפוי עצם שבורה).</a:t>
            </a:r>
            <a:endParaRPr lang="en-US" sz="2400" dirty="0"/>
          </a:p>
          <a:p>
            <a:endParaRPr lang="he-IL" sz="2400" dirty="0"/>
          </a:p>
        </p:txBody>
      </p:sp>
      <p:sp>
        <p:nvSpPr>
          <p:cNvPr id="4" name="מציין מיקום של מספר שקופית 3"/>
          <p:cNvSpPr>
            <a:spLocks noGrp="1"/>
          </p:cNvSpPr>
          <p:nvPr>
            <p:ph type="sldNum" sz="quarter" idx="12"/>
          </p:nvPr>
        </p:nvSpPr>
        <p:spPr/>
        <p:txBody>
          <a:bodyPr/>
          <a:lstStyle/>
          <a:p>
            <a:fld id="{1A773175-867B-4F30-AA20-2A5F2D22D024}" type="slidenum">
              <a:rPr lang="he-IL" smtClean="0"/>
              <a:pPr/>
              <a:t>26</a:t>
            </a:fld>
            <a:endParaRPr lang="he-IL"/>
          </a:p>
        </p:txBody>
      </p:sp>
    </p:spTree>
    <p:extLst>
      <p:ext uri="{BB962C8B-B14F-4D97-AF65-F5344CB8AC3E}">
        <p14:creationId xmlns:p14="http://schemas.microsoft.com/office/powerpoint/2010/main" val="18169511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1403648" y="404664"/>
            <a:ext cx="7283152" cy="5721499"/>
          </a:xfrm>
        </p:spPr>
        <p:txBody>
          <a:bodyPr>
            <a:noAutofit/>
          </a:bodyPr>
          <a:lstStyle/>
          <a:p>
            <a:r>
              <a:rPr lang="he-IL" sz="2600" b="1" dirty="0"/>
              <a:t>רגישות, תופעות לוואי, התוויות נגד ורעילות</a:t>
            </a:r>
            <a:br>
              <a:rPr lang="he-IL" sz="2600" dirty="0"/>
            </a:br>
            <a:r>
              <a:rPr lang="he-IL" sz="2600" dirty="0"/>
              <a:t>לא ידוע על תופעות לוואי. יש לנקוט זהירות במצבים של מחלת כליות.</a:t>
            </a:r>
            <a:br>
              <a:rPr lang="he-IL" sz="2600" dirty="0"/>
            </a:br>
            <a:r>
              <a:rPr lang="he-IL" sz="2600" dirty="0"/>
              <a:t>הריון: הצמח מתאים לשימוש במהלך ההיריון.</a:t>
            </a:r>
            <a:br>
              <a:rPr lang="he-IL" sz="2600" dirty="0"/>
            </a:br>
            <a:r>
              <a:rPr lang="he-IL" sz="2600" dirty="0"/>
              <a:t>הנקה: הצמח מתאים לשימוש במהלך ההנקה.</a:t>
            </a:r>
          </a:p>
          <a:p>
            <a:r>
              <a:rPr lang="he-IL" sz="2600" b="1" dirty="0"/>
              <a:t>איכויות</a:t>
            </a:r>
            <a:br>
              <a:rPr lang="he-IL" sz="2600" dirty="0"/>
            </a:br>
            <a:r>
              <a:rPr lang="he-IL" sz="2600" dirty="0"/>
              <a:t>קר, יבש.</a:t>
            </a:r>
            <a:endParaRPr lang="en-US" sz="2600" dirty="0"/>
          </a:p>
          <a:p>
            <a:r>
              <a:rPr lang="he-IL" sz="2600" b="1" dirty="0"/>
              <a:t>חלק בשימוש הרפואי: </a:t>
            </a:r>
            <a:r>
              <a:rPr lang="he-IL" sz="2600" dirty="0"/>
              <a:t>נוף הצמח</a:t>
            </a:r>
          </a:p>
          <a:p>
            <a:pPr>
              <a:buNone/>
            </a:pPr>
            <a:r>
              <a:rPr lang="he-IL" sz="2600" b="1" dirty="0"/>
              <a:t>אופני שימוש ומינונים</a:t>
            </a:r>
            <a:r>
              <a:rPr lang="he-IL" sz="2600" dirty="0"/>
              <a:t>:</a:t>
            </a:r>
            <a:br>
              <a:rPr lang="he-IL" sz="2600" dirty="0"/>
            </a:br>
            <a:r>
              <a:rPr lang="he-IL" sz="2600" dirty="0"/>
              <a:t>טינקטורה: 1:3 45% אלכוהול </a:t>
            </a:r>
            <a:r>
              <a:rPr lang="en-US" sz="2600" dirty="0"/>
              <a:t>5-10 </a:t>
            </a:r>
            <a:r>
              <a:rPr lang="he-IL" sz="2600" dirty="0"/>
              <a:t> מ"ל, בוקר וערב.</a:t>
            </a:r>
            <a:br>
              <a:rPr lang="en-US" sz="2600" dirty="0"/>
            </a:br>
            <a:r>
              <a:rPr lang="he-IL" sz="2600" dirty="0"/>
              <a:t>תמצית יבשה: 5:1 , 500-200 מ"ג, בוקר וערב.</a:t>
            </a:r>
            <a:br>
              <a:rPr lang="en-US" sz="2600" dirty="0"/>
            </a:br>
            <a:r>
              <a:rPr lang="he-IL" sz="2600" dirty="0"/>
              <a:t>חליטה: כף לכוס מים, 3 פעמים ביום.</a:t>
            </a:r>
            <a:br>
              <a:rPr lang="en-US" sz="2600" dirty="0"/>
            </a:br>
            <a:r>
              <a:rPr lang="he-IL" sz="2600" dirty="0"/>
              <a:t>כחלק מפורמולה: 25%-30%.</a:t>
            </a:r>
            <a:br>
              <a:rPr lang="he-IL" sz="2600" dirty="0"/>
            </a:br>
            <a:br>
              <a:rPr lang="he-IL" sz="2600" dirty="0"/>
            </a:br>
            <a:br>
              <a:rPr lang="he-IL" sz="2600" dirty="0"/>
            </a:br>
            <a:endParaRPr lang="he-IL" sz="2600" dirty="0"/>
          </a:p>
          <a:p>
            <a:endParaRPr lang="he-IL" sz="2600" dirty="0"/>
          </a:p>
        </p:txBody>
      </p:sp>
      <p:sp>
        <p:nvSpPr>
          <p:cNvPr id="4" name="מציין מיקום של מספר שקופית 3"/>
          <p:cNvSpPr>
            <a:spLocks noGrp="1"/>
          </p:cNvSpPr>
          <p:nvPr>
            <p:ph type="sldNum" sz="quarter" idx="12"/>
          </p:nvPr>
        </p:nvSpPr>
        <p:spPr/>
        <p:txBody>
          <a:bodyPr/>
          <a:lstStyle/>
          <a:p>
            <a:fld id="{1A773175-867B-4F30-AA20-2A5F2D22D024}" type="slidenum">
              <a:rPr lang="he-IL" smtClean="0"/>
              <a:pPr/>
              <a:t>27</a:t>
            </a:fld>
            <a:endParaRPr lang="he-IL"/>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043608" y="801911"/>
            <a:ext cx="8229600" cy="1143000"/>
          </a:xfrm>
        </p:spPr>
        <p:txBody>
          <a:bodyPr>
            <a:noAutofit/>
          </a:bodyPr>
          <a:lstStyle/>
          <a:p>
            <a:pPr algn="ctr"/>
            <a:r>
              <a:rPr lang="he-IL" sz="3200" b="1" dirty="0"/>
              <a:t>שם בוטני: </a:t>
            </a:r>
            <a:r>
              <a:rPr lang="en-US" sz="3200" b="1" dirty="0" err="1"/>
              <a:t>Thuja</a:t>
            </a:r>
            <a:r>
              <a:rPr lang="en-US" sz="3200" b="1" dirty="0"/>
              <a:t> </a:t>
            </a:r>
            <a:r>
              <a:rPr lang="en-US" sz="3200" b="1" dirty="0" err="1"/>
              <a:t>occidentalis</a:t>
            </a:r>
            <a:br>
              <a:rPr lang="en-US" sz="3200" b="1" dirty="0"/>
            </a:br>
            <a:r>
              <a:rPr lang="he-IL" sz="3200" b="1" dirty="0"/>
              <a:t>שם לועזי: </a:t>
            </a:r>
            <a:r>
              <a:rPr lang="en-US" sz="3200" b="1" dirty="0"/>
              <a:t>Eastern arborvitae</a:t>
            </a:r>
            <a:br>
              <a:rPr lang="en-US" sz="3200" b="1" dirty="0"/>
            </a:br>
            <a:r>
              <a:rPr lang="he-IL" sz="3200" b="1" dirty="0"/>
              <a:t>שם עממי : </a:t>
            </a:r>
            <a:r>
              <a:rPr lang="he-IL" sz="3200" b="1" dirty="0" err="1"/>
              <a:t>תויה</a:t>
            </a:r>
            <a:r>
              <a:rPr lang="he-IL" sz="3200" b="1" dirty="0"/>
              <a:t> מערבית</a:t>
            </a:r>
            <a:br>
              <a:rPr lang="en-US" sz="3200" b="1" dirty="0"/>
            </a:br>
            <a:r>
              <a:rPr lang="he-IL" sz="3200" b="1" dirty="0"/>
              <a:t>משפחה: מחטיים</a:t>
            </a:r>
            <a:br>
              <a:rPr lang="en-US" sz="3200" b="1" dirty="0"/>
            </a:br>
            <a:endParaRPr lang="he-IL" sz="3200" b="1" dirty="0"/>
          </a:p>
        </p:txBody>
      </p:sp>
      <p:sp>
        <p:nvSpPr>
          <p:cNvPr id="3" name="מציין מיקום תוכן 2"/>
          <p:cNvSpPr>
            <a:spLocks noGrp="1"/>
          </p:cNvSpPr>
          <p:nvPr>
            <p:ph idx="1"/>
          </p:nvPr>
        </p:nvSpPr>
        <p:spPr>
          <a:xfrm>
            <a:off x="3327750" y="3031959"/>
            <a:ext cx="5566759" cy="4320480"/>
          </a:xfrm>
        </p:spPr>
        <p:txBody>
          <a:bodyPr>
            <a:normAutofit/>
          </a:bodyPr>
          <a:lstStyle/>
          <a:p>
            <a:r>
              <a:rPr lang="he-IL" sz="2600" dirty="0"/>
              <a:t>עץ ממשפחת המחטיים אשר נפוץ בצפון אמריקה וביער השחור. </a:t>
            </a:r>
          </a:p>
          <a:p>
            <a:r>
              <a:rPr lang="he-IL" sz="2600" dirty="0"/>
              <a:t>ברפואת הצמחים המודרנית נחשבת </a:t>
            </a:r>
            <a:r>
              <a:rPr lang="he-IL" sz="2600" dirty="0" err="1"/>
              <a:t>התויה</a:t>
            </a:r>
            <a:r>
              <a:rPr lang="he-IL" sz="2600" dirty="0"/>
              <a:t> לאחד הצמחים היעילים והחזקים ביותר לטיפול בזיהומים.</a:t>
            </a:r>
            <a:br>
              <a:rPr lang="en-US" sz="2600" dirty="0"/>
            </a:br>
            <a:r>
              <a:rPr lang="he-IL" sz="2600" dirty="0"/>
              <a:t>כמו גם לטיפול בגידולים סרטניים.</a:t>
            </a:r>
            <a:br>
              <a:rPr lang="en-US" sz="2600" dirty="0"/>
            </a:br>
            <a:r>
              <a:rPr lang="he-IL" sz="2600" dirty="0"/>
              <a:t>עוצמת פעילותה חזקה, יש לנהוג בזהירות ולהגביל את משך השימוש בו. </a:t>
            </a:r>
            <a:br>
              <a:rPr lang="he-IL" sz="2600" dirty="0"/>
            </a:br>
            <a:br>
              <a:rPr lang="en-US" sz="2600" dirty="0"/>
            </a:br>
            <a:br>
              <a:rPr lang="en-US" sz="2600" dirty="0"/>
            </a:br>
            <a:endParaRPr lang="he-IL" sz="2600" dirty="0"/>
          </a:p>
        </p:txBody>
      </p:sp>
      <p:sp>
        <p:nvSpPr>
          <p:cNvPr id="4" name="מציין מיקום של מספר שקופית 3"/>
          <p:cNvSpPr>
            <a:spLocks noGrp="1"/>
          </p:cNvSpPr>
          <p:nvPr>
            <p:ph type="sldNum" sz="quarter" idx="12"/>
          </p:nvPr>
        </p:nvSpPr>
        <p:spPr/>
        <p:txBody>
          <a:bodyPr/>
          <a:lstStyle/>
          <a:p>
            <a:fld id="{1A773175-867B-4F30-AA20-2A5F2D22D024}" type="slidenum">
              <a:rPr lang="he-IL" smtClean="0"/>
              <a:pPr/>
              <a:t>28</a:t>
            </a:fld>
            <a:endParaRPr lang="he-IL"/>
          </a:p>
        </p:txBody>
      </p:sp>
      <p:pic>
        <p:nvPicPr>
          <p:cNvPr id="7172" name="Picture 4" descr="C:\Users\Levy\Pictures\לימודים\imagesCAJQHVLY.jpg"/>
          <p:cNvPicPr>
            <a:picLocks noChangeAspect="1" noChangeArrowheads="1"/>
          </p:cNvPicPr>
          <p:nvPr/>
        </p:nvPicPr>
        <p:blipFill>
          <a:blip r:embed="rId2" cstate="print"/>
          <a:srcRect/>
          <a:stretch>
            <a:fillRect/>
          </a:stretch>
        </p:blipFill>
        <p:spPr bwMode="auto">
          <a:xfrm>
            <a:off x="0" y="3056688"/>
            <a:ext cx="3220989" cy="1380424"/>
          </a:xfrm>
          <a:prstGeom prst="rect">
            <a:avLst/>
          </a:prstGeom>
          <a:noFill/>
        </p:spPr>
      </p:pic>
      <p:pic>
        <p:nvPicPr>
          <p:cNvPr id="7173" name="Picture 5" descr="C:\Users\Levy\Pictures\לימודים\imagesCAA72FOF.jpg"/>
          <p:cNvPicPr>
            <a:picLocks noChangeAspect="1" noChangeArrowheads="1"/>
          </p:cNvPicPr>
          <p:nvPr/>
        </p:nvPicPr>
        <p:blipFill>
          <a:blip r:embed="rId3" cstate="print"/>
          <a:srcRect/>
          <a:stretch>
            <a:fillRect/>
          </a:stretch>
        </p:blipFill>
        <p:spPr bwMode="auto">
          <a:xfrm>
            <a:off x="-11021" y="4437112"/>
            <a:ext cx="3232010" cy="2420888"/>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1187624" y="332656"/>
            <a:ext cx="7499176" cy="6388820"/>
          </a:xfrm>
        </p:spPr>
        <p:txBody>
          <a:bodyPr>
            <a:noAutofit/>
          </a:bodyPr>
          <a:lstStyle/>
          <a:p>
            <a:r>
              <a:rPr lang="he-IL" sz="2600" b="1" dirty="0"/>
              <a:t>פעילות הצמח:</a:t>
            </a:r>
            <a:endParaRPr lang="en-US" sz="2600" b="1" dirty="0"/>
          </a:p>
          <a:p>
            <a:pPr lvl="0"/>
            <a:r>
              <a:rPr lang="he-IL" sz="2600" dirty="0"/>
              <a:t>אנטיספטי חזק (נוגד זיהום), אנטי וויראלי, אנטי בקטריאלי – (כולל חיידקים שעמידים לאנטיביוטיקה), אנטי פרזיטי, אנטי </a:t>
            </a:r>
            <a:r>
              <a:rPr lang="he-IL" sz="2600" dirty="0" err="1"/>
              <a:t>פונגלי</a:t>
            </a:r>
            <a:r>
              <a:rPr lang="he-IL" sz="2600" dirty="0"/>
              <a:t>.</a:t>
            </a:r>
            <a:endParaRPr lang="en-US" sz="2600" dirty="0"/>
          </a:p>
          <a:p>
            <a:pPr lvl="0"/>
            <a:r>
              <a:rPr lang="he-IL" sz="2600" dirty="0"/>
              <a:t>אנטי סרטני חזק – תוקף גידולים (עם מיקוד למערכות הנשימה, כליות ורבייה).</a:t>
            </a:r>
            <a:endParaRPr lang="en-US" sz="2600" dirty="0"/>
          </a:p>
          <a:p>
            <a:pPr lvl="0"/>
            <a:r>
              <a:rPr lang="he-IL" sz="2600" dirty="0"/>
              <a:t>מחטא חזק למערכת השתן והרבייה – דלקת בכליות ובשתן (מס' 1). פטרת ווגינלית (הפרשות, גרד, ריח), הרפס </a:t>
            </a:r>
            <a:r>
              <a:rPr lang="he-IL" sz="2600" dirty="0" err="1"/>
              <a:t>וקונדילומות</a:t>
            </a:r>
            <a:r>
              <a:rPr lang="he-IL" sz="2600" dirty="0"/>
              <a:t> באברי המין (בשימוש פנימי וחיצוני). וכן </a:t>
            </a:r>
            <a:r>
              <a:rPr lang="he-IL" sz="2600" dirty="0" err="1"/>
              <a:t>לפרוסטטיטיס</a:t>
            </a:r>
            <a:r>
              <a:rPr lang="he-IL" sz="2600" dirty="0"/>
              <a:t>. </a:t>
            </a:r>
            <a:endParaRPr lang="en-US" sz="2600" dirty="0"/>
          </a:p>
          <a:p>
            <a:pPr lvl="0"/>
            <a:r>
              <a:rPr lang="he-IL" sz="2600" dirty="0"/>
              <a:t>מחטא חזק למערכת הנשימה – זיהומים במערכת הנשימה התחתונה, ברונכיטיס, דלקת ריאות, דלקת גרון, מכייח ארומטי פעיל (חזק).</a:t>
            </a:r>
            <a:endParaRPr lang="en-US" sz="2600" dirty="0"/>
          </a:p>
          <a:p>
            <a:pPr lvl="0"/>
            <a:r>
              <a:rPr lang="he-IL" sz="2600" dirty="0"/>
              <a:t>אנטי פטרייתי עורי – בשימוש פנימי וחיצוני.</a:t>
            </a:r>
            <a:endParaRPr lang="en-US" sz="2600" dirty="0"/>
          </a:p>
          <a:p>
            <a:pPr lvl="0"/>
            <a:r>
              <a:rPr lang="he-IL" sz="2600" dirty="0"/>
              <a:t>ממריץ ומעורר את מע' העצבים המרכזית.</a:t>
            </a:r>
            <a:br>
              <a:rPr lang="he-IL" sz="2600" dirty="0"/>
            </a:br>
            <a:br>
              <a:rPr lang="he-IL" sz="2600" dirty="0"/>
            </a:br>
            <a:endParaRPr lang="he-IL" sz="2600" dirty="0"/>
          </a:p>
        </p:txBody>
      </p:sp>
      <p:sp>
        <p:nvSpPr>
          <p:cNvPr id="4" name="מציין מיקום של מספר שקופית 3"/>
          <p:cNvSpPr>
            <a:spLocks noGrp="1"/>
          </p:cNvSpPr>
          <p:nvPr>
            <p:ph type="sldNum" sz="quarter" idx="12"/>
          </p:nvPr>
        </p:nvSpPr>
        <p:spPr/>
        <p:txBody>
          <a:bodyPr/>
          <a:lstStyle/>
          <a:p>
            <a:fld id="{1A773175-867B-4F30-AA20-2A5F2D22D024}" type="slidenum">
              <a:rPr lang="he-IL" smtClean="0"/>
              <a:pPr/>
              <a:t>29</a:t>
            </a:fld>
            <a:endParaRPr lang="he-IL"/>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1475656" y="332656"/>
            <a:ext cx="7211144" cy="6264696"/>
          </a:xfrm>
        </p:spPr>
        <p:txBody>
          <a:bodyPr>
            <a:normAutofit/>
          </a:bodyPr>
          <a:lstStyle/>
          <a:p>
            <a:r>
              <a:rPr lang="he-IL" sz="2600" b="1" dirty="0"/>
              <a:t>רגישות, תופעות לוואי, התוויות נגד ורעילות:</a:t>
            </a:r>
            <a:br>
              <a:rPr lang="he-IL" sz="2600" dirty="0"/>
            </a:br>
            <a:r>
              <a:rPr lang="he-IL" sz="2600" dirty="0"/>
              <a:t>קיימים מספר דיווחים על התפתחותה של תגובה אלרגית. מינונים גבוהים עלולים לגרום כאבי ראש.     אין ליטול יותר מהמנה הרפואית המומלצת וזאת בשל פוטנציאל הרעילות של הרכיב הפעיל </a:t>
            </a:r>
            <a:r>
              <a:rPr lang="en-US" sz="2600" dirty="0" err="1"/>
              <a:t>Thujone</a:t>
            </a:r>
            <a:r>
              <a:rPr lang="en-US" sz="2600" dirty="0"/>
              <a:t>, </a:t>
            </a:r>
            <a:r>
              <a:rPr lang="he-IL" sz="2600" dirty="0"/>
              <a:t>. תסמיני הרעלה כוללים הקאות, שלשולים, תסמינים דמויי התקף אפילפטי, ואף מוות. זהירות בשימוש בקרב הסובלים ממחלת הנפילה (אפילפסיה). יש להימנע משימוש בצמח לתקופות זמן ארוכות.</a:t>
            </a:r>
          </a:p>
          <a:p>
            <a:pPr>
              <a:buNone/>
            </a:pPr>
            <a:endParaRPr lang="he-IL" sz="2600" dirty="0"/>
          </a:p>
          <a:p>
            <a:r>
              <a:rPr lang="he-IL" sz="2600" dirty="0"/>
              <a:t>הריון: הצמח אסור לשימוש במהלך תקופה זו.</a:t>
            </a:r>
            <a:br>
              <a:rPr lang="he-IL" sz="2600" dirty="0"/>
            </a:br>
            <a:r>
              <a:rPr lang="he-IL" sz="2600" dirty="0"/>
              <a:t>הנקה: הצמח אסור לשימוש במהלך תקופה זו.</a:t>
            </a:r>
            <a:br>
              <a:rPr lang="he-IL" sz="2600" dirty="0"/>
            </a:br>
            <a:br>
              <a:rPr lang="he-IL" sz="2600" dirty="0"/>
            </a:br>
            <a:endParaRPr lang="he-IL" sz="2600" dirty="0"/>
          </a:p>
        </p:txBody>
      </p:sp>
      <p:sp>
        <p:nvSpPr>
          <p:cNvPr id="4" name="מציין מיקום של מספר שקופית 3"/>
          <p:cNvSpPr>
            <a:spLocks noGrp="1"/>
          </p:cNvSpPr>
          <p:nvPr>
            <p:ph type="sldNum" sz="quarter" idx="12"/>
          </p:nvPr>
        </p:nvSpPr>
        <p:spPr/>
        <p:txBody>
          <a:bodyPr/>
          <a:lstStyle/>
          <a:p>
            <a:fld id="{1A773175-867B-4F30-AA20-2A5F2D22D024}" type="slidenum">
              <a:rPr lang="he-IL" smtClean="0"/>
              <a:pPr/>
              <a:t>30</a:t>
            </a:fld>
            <a:endParaRPr lang="he-IL"/>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179512" y="0"/>
            <a:ext cx="8712968" cy="6721476"/>
          </a:xfrm>
        </p:spPr>
        <p:txBody>
          <a:bodyPr>
            <a:noAutofit/>
          </a:bodyPr>
          <a:lstStyle/>
          <a:p>
            <a:r>
              <a:rPr lang="he-IL" sz="2400" b="1" dirty="0"/>
              <a:t>איכויות</a:t>
            </a:r>
            <a:br>
              <a:rPr lang="he-IL" sz="2400" dirty="0"/>
            </a:br>
            <a:r>
              <a:rPr lang="he-IL" sz="2400" dirty="0"/>
              <a:t>חריף וארומטי, מייבש, קריר</a:t>
            </a:r>
            <a:br>
              <a:rPr lang="he-IL" sz="2400" dirty="0"/>
            </a:br>
            <a:br>
              <a:rPr lang="he-IL" sz="2400" dirty="0"/>
            </a:br>
            <a:r>
              <a:rPr lang="he-IL" sz="2400" b="1" dirty="0"/>
              <a:t>השפעה רפואית</a:t>
            </a:r>
            <a:br>
              <a:rPr lang="he-IL" sz="2400" dirty="0"/>
            </a:br>
            <a:r>
              <a:rPr lang="he-IL" sz="2400" dirty="0"/>
              <a:t>מסלק ליחת לחות, מפסיק הפרשות ומטפל בגודש.</a:t>
            </a:r>
            <a:br>
              <a:rPr lang="he-IL" sz="2400" dirty="0"/>
            </a:br>
            <a:r>
              <a:rPr lang="he-IL" sz="2400" dirty="0"/>
              <a:t>- חולשת צ'י הכליות\רחם עם לחות הפרשות וגינליות, וסת מועטה/חסרה. </a:t>
            </a:r>
            <a:br>
              <a:rPr lang="he-IL" sz="2400" dirty="0"/>
            </a:br>
            <a:r>
              <a:rPr lang="he-IL" sz="2400" dirty="0"/>
              <a:t>- לחות קרה בראש: נזלת כרונית.</a:t>
            </a:r>
            <a:br>
              <a:rPr lang="he-IL" sz="2400" dirty="0"/>
            </a:br>
            <a:r>
              <a:rPr lang="he-IL" sz="2400" dirty="0"/>
              <a:t>- ליחת לחות בריאות: שיעול עם כיח, ברונכיטיס כרוני.</a:t>
            </a:r>
            <a:br>
              <a:rPr lang="he-IL" sz="2400" dirty="0"/>
            </a:br>
            <a:r>
              <a:rPr lang="he-IL" sz="2400" dirty="0"/>
              <a:t>מחזק את </a:t>
            </a:r>
            <a:r>
              <a:rPr lang="he-IL" sz="2400" dirty="0" err="1"/>
              <a:t>צ'י</a:t>
            </a:r>
            <a:r>
              <a:rPr lang="he-IL" sz="2400" dirty="0"/>
              <a:t> השלפוחית, מעלה את </a:t>
            </a:r>
            <a:r>
              <a:rPr lang="he-IL" sz="2400" dirty="0" err="1"/>
              <a:t>צ'י</a:t>
            </a:r>
            <a:r>
              <a:rPr lang="he-IL" sz="2400" dirty="0"/>
              <a:t> המרכז ומטפל בצניחת איברים.</a:t>
            </a:r>
            <a:br>
              <a:rPr lang="he-IL" sz="2400" dirty="0"/>
            </a:br>
            <a:r>
              <a:rPr lang="he-IL" sz="2400" dirty="0"/>
              <a:t>-חולשת </a:t>
            </a:r>
            <a:r>
              <a:rPr lang="he-IL" sz="2400" dirty="0" err="1"/>
              <a:t>צ'י</a:t>
            </a:r>
            <a:r>
              <a:rPr lang="he-IL" sz="2400" dirty="0"/>
              <a:t> השלפוחית: דליפת שתן, הרטבת לילה.</a:t>
            </a:r>
            <a:br>
              <a:rPr lang="he-IL" sz="2400" dirty="0"/>
            </a:br>
            <a:r>
              <a:rPr lang="he-IL" sz="2400" dirty="0"/>
              <a:t>- צניחת צ'י הטחול: תחושת כבדות בבטן תחתונה, צניחת מעיים\רחם\רקטום.</a:t>
            </a:r>
            <a:br>
              <a:rPr lang="he-IL" sz="2400" dirty="0"/>
            </a:br>
            <a:r>
              <a:rPr lang="he-IL" sz="2400" dirty="0"/>
              <a:t>מסלק חום, לחות ורעילות.</a:t>
            </a:r>
            <a:br>
              <a:rPr lang="he-IL" sz="2400" dirty="0"/>
            </a:br>
            <a:r>
              <a:rPr lang="he-IL" sz="2400" dirty="0"/>
              <a:t>חום, לחות ורעילות: זיהומים ויראליים, חיידקיים ופטרייתיים, גידולים שפירים וממאירים, מורסות ופרונקלים, אקנה, יבלות.</a:t>
            </a:r>
          </a:p>
          <a:p>
            <a:r>
              <a:rPr lang="he-IL" sz="2400" b="1" dirty="0"/>
              <a:t>אופני שימוש ומינונים</a:t>
            </a:r>
            <a:r>
              <a:rPr lang="he-IL" sz="2400" dirty="0"/>
              <a:t>:</a:t>
            </a:r>
          </a:p>
          <a:p>
            <a:r>
              <a:rPr lang="he-IL" sz="2400" b="1" dirty="0"/>
              <a:t>חלקי הצמח בשימוש: </a:t>
            </a:r>
            <a:r>
              <a:rPr lang="he-IL" sz="2400" dirty="0"/>
              <a:t>קצות הענפים </a:t>
            </a:r>
            <a:r>
              <a:rPr lang="en-US" sz="2400" dirty="0"/>
              <a:t>Twigs</a:t>
            </a:r>
          </a:p>
          <a:p>
            <a:r>
              <a:rPr lang="he-IL" sz="2400" dirty="0"/>
              <a:t>תמצית נוזלית: 1:3, 60% אלכוהול, 1.5-2.5 בוקר וערב/בשעת הצורך.</a:t>
            </a:r>
          </a:p>
          <a:p>
            <a:r>
              <a:rPr lang="he-IL" sz="2400" dirty="0"/>
              <a:t>כחלק מפורמולה: 15%-20%.</a:t>
            </a:r>
          </a:p>
          <a:p>
            <a:pPr marL="0" indent="0">
              <a:buNone/>
            </a:pPr>
            <a:br>
              <a:rPr lang="he-IL" sz="2400" dirty="0"/>
            </a:br>
            <a:br>
              <a:rPr lang="he-IL" sz="2400" dirty="0"/>
            </a:br>
            <a:endParaRPr lang="he-IL" sz="2400" dirty="0"/>
          </a:p>
          <a:p>
            <a:endParaRPr lang="he-IL" sz="2400" dirty="0"/>
          </a:p>
        </p:txBody>
      </p:sp>
      <p:sp>
        <p:nvSpPr>
          <p:cNvPr id="4" name="מציין מיקום של מספר שקופית 3"/>
          <p:cNvSpPr>
            <a:spLocks noGrp="1"/>
          </p:cNvSpPr>
          <p:nvPr>
            <p:ph type="sldNum" sz="quarter" idx="12"/>
          </p:nvPr>
        </p:nvSpPr>
        <p:spPr/>
        <p:txBody>
          <a:bodyPr/>
          <a:lstStyle/>
          <a:p>
            <a:fld id="{1A773175-867B-4F30-AA20-2A5F2D22D024}" type="slidenum">
              <a:rPr lang="he-IL" smtClean="0"/>
              <a:pPr/>
              <a:t>31</a:t>
            </a:fld>
            <a:endParaRPr lang="he-IL"/>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כותרת 1"/>
          <p:cNvSpPr>
            <a:spLocks noGrp="1"/>
          </p:cNvSpPr>
          <p:nvPr>
            <p:ph type="title"/>
          </p:nvPr>
        </p:nvSpPr>
        <p:spPr>
          <a:xfrm>
            <a:off x="1835696" y="949575"/>
            <a:ext cx="8229600" cy="1143000"/>
          </a:xfrm>
        </p:spPr>
        <p:txBody>
          <a:bodyPr>
            <a:normAutofit fontScale="90000"/>
          </a:bodyPr>
          <a:lstStyle/>
          <a:p>
            <a:pPr algn="ctr" eaLnBrk="1" hangingPunct="1"/>
            <a:r>
              <a:rPr lang="he-IL" altLang="he-IL" sz="3600" b="1" dirty="0"/>
              <a:t>שם בוטני: </a:t>
            </a:r>
            <a:r>
              <a:rPr lang="en-US" altLang="he-IL" sz="3600" b="1" dirty="0" err="1"/>
              <a:t>Phelodendron</a:t>
            </a:r>
            <a:r>
              <a:rPr lang="en-US" altLang="he-IL" sz="3600" b="1" dirty="0"/>
              <a:t> </a:t>
            </a:r>
            <a:r>
              <a:rPr lang="en-US" altLang="he-IL" sz="3600" b="1" dirty="0" err="1"/>
              <a:t>amurense</a:t>
            </a:r>
            <a:br>
              <a:rPr lang="en-US" altLang="he-IL" sz="3600" b="1" dirty="0"/>
            </a:br>
            <a:r>
              <a:rPr lang="he-IL" altLang="he-IL" sz="3600" b="1" dirty="0"/>
              <a:t>שם לועזי: </a:t>
            </a:r>
            <a:r>
              <a:rPr lang="en-US" altLang="he-IL" sz="3600" b="1" dirty="0"/>
              <a:t>Huang Bai</a:t>
            </a:r>
            <a:br>
              <a:rPr lang="en-US" altLang="he-IL" sz="3600" b="1" dirty="0"/>
            </a:br>
            <a:r>
              <a:rPr lang="he-IL" altLang="he-IL" sz="3600" b="1" dirty="0"/>
              <a:t>שם עממי : </a:t>
            </a:r>
            <a:r>
              <a:rPr lang="he-IL" altLang="he-IL" sz="3600" b="1" dirty="0" err="1"/>
              <a:t>פלודנדרון</a:t>
            </a:r>
            <a:r>
              <a:rPr lang="he-IL" altLang="he-IL" sz="3600" b="1" dirty="0"/>
              <a:t> </a:t>
            </a:r>
            <a:br>
              <a:rPr lang="he-IL" altLang="he-IL" sz="3600" b="1" dirty="0"/>
            </a:br>
            <a:r>
              <a:rPr lang="he-IL" altLang="he-IL" sz="3600" b="1" dirty="0"/>
              <a:t>משפחה: </a:t>
            </a:r>
            <a:r>
              <a:rPr lang="he-IL" altLang="he-IL" sz="3600" b="1" dirty="0" err="1"/>
              <a:t>פיגמיים</a:t>
            </a:r>
            <a:br>
              <a:rPr lang="he-IL" altLang="he-IL" sz="2800" b="1" dirty="0"/>
            </a:br>
            <a:endParaRPr lang="he-IL" altLang="he-IL" sz="2800" b="1" dirty="0"/>
          </a:p>
        </p:txBody>
      </p:sp>
      <p:sp>
        <p:nvSpPr>
          <p:cNvPr id="35843" name="מציין מיקום תוכן 2"/>
          <p:cNvSpPr>
            <a:spLocks noGrp="1"/>
          </p:cNvSpPr>
          <p:nvPr>
            <p:ph idx="1"/>
          </p:nvPr>
        </p:nvSpPr>
        <p:spPr>
          <a:xfrm>
            <a:off x="1136650" y="2586038"/>
            <a:ext cx="8007350" cy="4606925"/>
          </a:xfrm>
        </p:spPr>
        <p:txBody>
          <a:bodyPr/>
          <a:lstStyle/>
          <a:p>
            <a:pPr eaLnBrk="1" hangingPunct="1"/>
            <a:r>
              <a:rPr lang="he-IL" altLang="he-IL" sz="2800"/>
              <a:t>זהו צמח ממשפחת הפיגמיים שמוצאו בסין. צמחים שגילם כ-10 שנים נאספים בין מרץ ליוני ומשמשים למטרות הרפואה.</a:t>
            </a:r>
          </a:p>
          <a:p>
            <a:pPr eaLnBrk="1" hangingPunct="1"/>
            <a:r>
              <a:rPr lang="he-IL" altLang="he-IL" sz="2800"/>
              <a:t>מבחינת איכויותיו, המרכיבים הפעילים וייעודיו הרפואיים, דומה הפלודנדרון לקופטיס ולהידרסטיס, אך עוצמת פעילותו מעט חלשה לעומתם. </a:t>
            </a:r>
            <a:endParaRPr lang="en-US" altLang="he-IL" sz="2800"/>
          </a:p>
          <a:p>
            <a:pPr eaLnBrk="1" hangingPunct="1"/>
            <a:r>
              <a:rPr lang="he-IL" altLang="he-IL" sz="2800"/>
              <a:t>ברפואת הצמחים הסינית הפלודנדרון </a:t>
            </a:r>
            <a:r>
              <a:rPr lang="en-US" altLang="he-IL" sz="2800"/>
              <a:t> (Huang bai) </a:t>
            </a:r>
            <a:r>
              <a:rPr lang="he-IL" altLang="he-IL" sz="2800"/>
              <a:t>נחשב לצמח מטהר חום ורעילות מפלג הגוף התחתון ועל כן נכון לשלבו לזיהומים באזור זה.</a:t>
            </a:r>
            <a:br>
              <a:rPr lang="he-IL" altLang="he-IL" sz="2800"/>
            </a:br>
            <a:endParaRPr lang="he-IL" altLang="he-IL" sz="2800"/>
          </a:p>
        </p:txBody>
      </p:sp>
      <p:sp>
        <p:nvSpPr>
          <p:cNvPr id="35844" name="מציין מיקום של מספר שקופית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rtl="1">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rtl="1">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l">
              <a:spcBef>
                <a:spcPct val="0"/>
              </a:spcBef>
              <a:buFontTx/>
              <a:buNone/>
            </a:pPr>
            <a:fld id="{17685D11-8C55-4782-8819-52A401BF8A0D}" type="slidenum">
              <a:rPr lang="he-IL" altLang="he-IL" sz="1200" smtClean="0">
                <a:solidFill>
                  <a:srgbClr val="898989"/>
                </a:solidFill>
                <a:latin typeface="Arial" panose="020B0604020202020204" pitchFamily="34" charset="0"/>
              </a:rPr>
              <a:pPr algn="l">
                <a:spcBef>
                  <a:spcPct val="0"/>
                </a:spcBef>
                <a:buFontTx/>
                <a:buNone/>
              </a:pPr>
              <a:t>32</a:t>
            </a:fld>
            <a:endParaRPr lang="en-US" altLang="he-IL" sz="1200">
              <a:solidFill>
                <a:srgbClr val="898989"/>
              </a:solidFill>
              <a:latin typeface="Arial" panose="020B0604020202020204" pitchFamily="34" charset="0"/>
            </a:endParaRPr>
          </a:p>
        </p:txBody>
      </p:sp>
      <p:pic>
        <p:nvPicPr>
          <p:cNvPr id="35845" name="Picture 2" descr="C:\Users\Levy\Pictures\לימודים\pic1x65x390T41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627313" cy="196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57926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מציין מיקום תוכן 2"/>
          <p:cNvSpPr>
            <a:spLocks noGrp="1"/>
          </p:cNvSpPr>
          <p:nvPr>
            <p:ph idx="1"/>
          </p:nvPr>
        </p:nvSpPr>
        <p:spPr>
          <a:xfrm>
            <a:off x="838200" y="333375"/>
            <a:ext cx="8007350" cy="5762625"/>
          </a:xfrm>
        </p:spPr>
        <p:txBody>
          <a:bodyPr/>
          <a:lstStyle/>
          <a:p>
            <a:r>
              <a:rPr lang="he-IL" altLang="he-IL" sz="2800" b="1" dirty="0"/>
              <a:t>פעילות הצמח:</a:t>
            </a:r>
            <a:endParaRPr lang="en-US" altLang="he-IL" sz="2800" b="1" dirty="0"/>
          </a:p>
          <a:p>
            <a:r>
              <a:rPr lang="he-IL" altLang="he-IL" sz="2800" dirty="0"/>
              <a:t>אנטי </a:t>
            </a:r>
            <a:r>
              <a:rPr lang="he-IL" altLang="he-IL" sz="2800" dirty="0" err="1"/>
              <a:t>ספטי</a:t>
            </a:r>
            <a:r>
              <a:rPr lang="he-IL" altLang="he-IL" sz="2800" dirty="0"/>
              <a:t> (נוגד זיהום), אנטי וויראלי, אנטי בקטריאלי, אנטי </a:t>
            </a:r>
            <a:r>
              <a:rPr lang="he-IL" altLang="he-IL" sz="2800" dirty="0" err="1"/>
              <a:t>פונגלי</a:t>
            </a:r>
            <a:r>
              <a:rPr lang="he-IL" altLang="he-IL" sz="2800" dirty="0"/>
              <a:t>, אנטי פרזיטי – במיוחד למערכת העיכול והשתן.</a:t>
            </a:r>
          </a:p>
          <a:p>
            <a:r>
              <a:rPr lang="he-IL" altLang="he-IL" sz="2800" dirty="0"/>
              <a:t>מערכת השתן והרבייה – לטיפול בפטרת ווגינאלית (הפרשות, גרד, ריח), דלקת בכליות ובשתן, הרפס </a:t>
            </a:r>
            <a:r>
              <a:rPr lang="he-IL" altLang="he-IL" sz="2800" dirty="0" err="1"/>
              <a:t>וקונדילומות</a:t>
            </a:r>
            <a:r>
              <a:rPr lang="he-IL" altLang="he-IL" sz="2800" dirty="0"/>
              <a:t> באברי המין, דלקת ערמונית, דליפות שתן. </a:t>
            </a:r>
            <a:endParaRPr lang="en-US" altLang="he-IL" sz="2800" dirty="0"/>
          </a:p>
          <a:p>
            <a:r>
              <a:rPr lang="he-IL" altLang="he-IL" sz="2800" dirty="0"/>
              <a:t>מערכת העיכול – לטיפול </a:t>
            </a:r>
            <a:r>
              <a:rPr lang="he-IL" altLang="he-IL" sz="2800" dirty="0" err="1"/>
              <a:t>בהליקובקטר</a:t>
            </a:r>
            <a:r>
              <a:rPr lang="he-IL" altLang="he-IL" sz="2800" dirty="0"/>
              <a:t> </a:t>
            </a:r>
            <a:r>
              <a:rPr lang="he-IL" altLang="he-IL" sz="2800" dirty="0" err="1"/>
              <a:t>פילורי</a:t>
            </a:r>
            <a:r>
              <a:rPr lang="he-IL" altLang="he-IL" sz="2800" dirty="0"/>
              <a:t>, קנדידה </a:t>
            </a:r>
            <a:r>
              <a:rPr lang="he-IL" altLang="he-IL" sz="2800" dirty="0" err="1"/>
              <a:t>אלביקנס</a:t>
            </a:r>
            <a:r>
              <a:rPr lang="he-IL" altLang="he-IL" sz="2800" dirty="0"/>
              <a:t>, תולעיים ופרזיטים, שלשול על רקע זיהומי, מחלות קיבה ומעי דלקתיות (</a:t>
            </a:r>
            <a:r>
              <a:rPr lang="he-IL" altLang="he-IL" sz="2800" dirty="0" err="1"/>
              <a:t>קרוהן</a:t>
            </a:r>
            <a:r>
              <a:rPr lang="he-IL" altLang="he-IL" sz="2800" dirty="0"/>
              <a:t>, קוליטיס, אולקוס, </a:t>
            </a:r>
            <a:r>
              <a:rPr lang="he-IL" altLang="he-IL" sz="2800" dirty="0" err="1"/>
              <a:t>גסטריטיס</a:t>
            </a:r>
            <a:r>
              <a:rPr lang="he-IL" altLang="he-IL" sz="2800" dirty="0"/>
              <a:t>, </a:t>
            </a:r>
            <a:r>
              <a:rPr lang="he-IL" altLang="he-IL" sz="2800" dirty="0" err="1"/>
              <a:t>אנטריטיס</a:t>
            </a:r>
            <a:r>
              <a:rPr lang="he-IL" altLang="he-IL" sz="2800" dirty="0"/>
              <a:t>, </a:t>
            </a:r>
            <a:r>
              <a:rPr lang="he-IL" altLang="he-IL" sz="2800" dirty="0" err="1"/>
              <a:t>דברטיקולוזיס</a:t>
            </a:r>
            <a:r>
              <a:rPr lang="he-IL" altLang="he-IL" sz="2800" dirty="0"/>
              <a:t>).</a:t>
            </a:r>
            <a:endParaRPr lang="en-US" altLang="he-IL" sz="2800" dirty="0"/>
          </a:p>
          <a:p>
            <a:pPr eaLnBrk="1" hangingPunct="1">
              <a:buFont typeface="Arial" panose="020B0604020202020204" pitchFamily="34" charset="0"/>
              <a:buNone/>
            </a:pPr>
            <a:endParaRPr lang="he-IL" altLang="he-IL" sz="2800" dirty="0"/>
          </a:p>
        </p:txBody>
      </p:sp>
      <p:sp>
        <p:nvSpPr>
          <p:cNvPr id="36867" name="מציין מיקום של מספר שקופית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rtl="1">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rtl="1">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l">
              <a:spcBef>
                <a:spcPct val="0"/>
              </a:spcBef>
              <a:buFontTx/>
              <a:buNone/>
            </a:pPr>
            <a:fld id="{C07862A6-6112-44D4-ACCD-0653255BE21D}" type="slidenum">
              <a:rPr lang="he-IL" altLang="he-IL" sz="1200" smtClean="0">
                <a:solidFill>
                  <a:srgbClr val="898989"/>
                </a:solidFill>
                <a:latin typeface="Arial" panose="020B0604020202020204" pitchFamily="34" charset="0"/>
              </a:rPr>
              <a:pPr algn="l">
                <a:spcBef>
                  <a:spcPct val="0"/>
                </a:spcBef>
                <a:buFontTx/>
                <a:buNone/>
              </a:pPr>
              <a:t>33</a:t>
            </a:fld>
            <a:endParaRPr lang="en-US" altLang="he-IL" sz="1200">
              <a:solidFill>
                <a:srgbClr val="898989"/>
              </a:solidFill>
              <a:latin typeface="Arial" panose="020B0604020202020204" pitchFamily="34" charset="0"/>
            </a:endParaRPr>
          </a:p>
        </p:txBody>
      </p:sp>
    </p:spTree>
    <p:extLst>
      <p:ext uri="{BB962C8B-B14F-4D97-AF65-F5344CB8AC3E}">
        <p14:creationId xmlns:p14="http://schemas.microsoft.com/office/powerpoint/2010/main" val="25606544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מציין מיקום תוכן 2"/>
          <p:cNvSpPr>
            <a:spLocks noGrp="1"/>
          </p:cNvSpPr>
          <p:nvPr>
            <p:ph idx="1"/>
          </p:nvPr>
        </p:nvSpPr>
        <p:spPr>
          <a:xfrm>
            <a:off x="838200" y="333375"/>
            <a:ext cx="8007350" cy="5762625"/>
          </a:xfrm>
        </p:spPr>
        <p:txBody>
          <a:bodyPr rtlCol="1">
            <a:normAutofit fontScale="92500" lnSpcReduction="10000"/>
          </a:bodyPr>
          <a:lstStyle/>
          <a:p>
            <a:pPr eaLnBrk="1" fontAlgn="auto" hangingPunct="1">
              <a:spcAft>
                <a:spcPts val="0"/>
              </a:spcAft>
              <a:defRPr/>
            </a:pPr>
            <a:r>
              <a:rPr lang="he-IL" sz="2800" dirty="0"/>
              <a:t>רגישות ותופעות לוואי: הצמח די בטוח לשימוש.</a:t>
            </a:r>
          </a:p>
          <a:p>
            <a:pPr eaLnBrk="1" fontAlgn="auto" hangingPunct="1">
              <a:spcAft>
                <a:spcPts val="0"/>
              </a:spcAft>
              <a:defRPr/>
            </a:pPr>
            <a:r>
              <a:rPr lang="he-IL" sz="2800" dirty="0"/>
              <a:t>הריון והנקה: השימוש אינו מומלץ בתקופה זאת.</a:t>
            </a:r>
          </a:p>
          <a:p>
            <a:pPr eaLnBrk="1" fontAlgn="auto" hangingPunct="1">
              <a:spcAft>
                <a:spcPts val="0"/>
              </a:spcAft>
              <a:defRPr/>
            </a:pPr>
            <a:endParaRPr lang="he-IL" sz="2800" dirty="0"/>
          </a:p>
          <a:p>
            <a:pPr eaLnBrk="1" fontAlgn="auto" hangingPunct="1">
              <a:spcAft>
                <a:spcPts val="0"/>
              </a:spcAft>
              <a:defRPr/>
            </a:pPr>
            <a:r>
              <a:rPr lang="he-IL" sz="2800" b="1" dirty="0"/>
              <a:t>איכויות</a:t>
            </a:r>
            <a:br>
              <a:rPr lang="he-IL" sz="2800" dirty="0"/>
            </a:br>
            <a:r>
              <a:rPr lang="he-IL" sz="2800" dirty="0"/>
              <a:t>מר, קר, יבש.</a:t>
            </a:r>
            <a:br>
              <a:rPr lang="he-IL" sz="2800" dirty="0"/>
            </a:br>
            <a:r>
              <a:rPr lang="he-IL" sz="2800" b="1" dirty="0"/>
              <a:t>השפעה מסורתית</a:t>
            </a:r>
            <a:br>
              <a:rPr lang="he-IL" sz="2800" dirty="0"/>
            </a:br>
            <a:r>
              <a:rPr lang="he-IL" sz="2800" dirty="0"/>
              <a:t>מסלק חום ולחות, בעיקר מפלג הגוף התחתון:</a:t>
            </a:r>
            <a:br>
              <a:rPr lang="he-IL" sz="2800" dirty="0"/>
            </a:br>
            <a:r>
              <a:rPr lang="he-IL" sz="2800" dirty="0"/>
              <a:t>- חום ולחות: הפרשות וגינאליות צהובות, שלשולים על רקע של זיהום או דלקת.</a:t>
            </a:r>
          </a:p>
          <a:p>
            <a:pPr eaLnBrk="1" fontAlgn="auto" hangingPunct="1">
              <a:spcAft>
                <a:spcPts val="0"/>
              </a:spcAft>
              <a:buFont typeface="Wingdings" pitchFamily="2" charset="2"/>
              <a:buNone/>
              <a:defRPr/>
            </a:pPr>
            <a:br>
              <a:rPr lang="he-IL" sz="2800" dirty="0"/>
            </a:br>
            <a:r>
              <a:rPr lang="he-IL" sz="2800" dirty="0"/>
              <a:t>מנקז אש מהכליות: </a:t>
            </a:r>
            <a:br>
              <a:rPr lang="he-IL" sz="2800" dirty="0"/>
            </a:br>
            <a:r>
              <a:rPr lang="he-IL" sz="2800" dirty="0"/>
              <a:t>- אש בכליות: עם סימנים של חוסר יין דוגמת הזעות לילה, גלי חום, חום בשעות אחה"צ ולעתים קרי לילה והפרשות מאיבר המין הזכרי.</a:t>
            </a:r>
            <a:br>
              <a:rPr lang="he-IL" sz="2800" dirty="0"/>
            </a:br>
            <a:br>
              <a:rPr lang="he-IL" sz="2800" dirty="0"/>
            </a:br>
            <a:endParaRPr lang="he-IL" sz="2800" dirty="0"/>
          </a:p>
        </p:txBody>
      </p:sp>
      <p:sp>
        <p:nvSpPr>
          <p:cNvPr id="37891" name="מציין מיקום של מספר שקופית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rtl="1">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rtl="1">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l">
              <a:spcBef>
                <a:spcPct val="0"/>
              </a:spcBef>
              <a:buFontTx/>
              <a:buNone/>
            </a:pPr>
            <a:fld id="{2999530F-81FA-4398-8A0B-BB3BEF5F339D}" type="slidenum">
              <a:rPr lang="he-IL" altLang="he-IL" sz="1200" smtClean="0">
                <a:solidFill>
                  <a:srgbClr val="898989"/>
                </a:solidFill>
                <a:latin typeface="Arial" panose="020B0604020202020204" pitchFamily="34" charset="0"/>
              </a:rPr>
              <a:pPr algn="l">
                <a:spcBef>
                  <a:spcPct val="0"/>
                </a:spcBef>
                <a:buFontTx/>
                <a:buNone/>
              </a:pPr>
              <a:t>34</a:t>
            </a:fld>
            <a:endParaRPr lang="en-US" altLang="he-IL" sz="1200">
              <a:solidFill>
                <a:srgbClr val="898989"/>
              </a:solidFill>
              <a:latin typeface="Arial" panose="020B0604020202020204" pitchFamily="34" charset="0"/>
            </a:endParaRPr>
          </a:p>
        </p:txBody>
      </p:sp>
    </p:spTree>
    <p:extLst>
      <p:ext uri="{BB962C8B-B14F-4D97-AF65-F5344CB8AC3E}">
        <p14:creationId xmlns:p14="http://schemas.microsoft.com/office/powerpoint/2010/main" val="30725569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מציין מיקום תוכן 2"/>
          <p:cNvSpPr>
            <a:spLocks noGrp="1"/>
          </p:cNvSpPr>
          <p:nvPr>
            <p:ph idx="1"/>
          </p:nvPr>
        </p:nvSpPr>
        <p:spPr>
          <a:xfrm>
            <a:off x="838200" y="260350"/>
            <a:ext cx="8007350" cy="5835650"/>
          </a:xfrm>
        </p:spPr>
        <p:txBody>
          <a:bodyPr>
            <a:normAutofit/>
          </a:bodyPr>
          <a:lstStyle/>
          <a:p>
            <a:pPr eaLnBrk="1" hangingPunct="1"/>
            <a:r>
              <a:rPr lang="he-IL" altLang="he-IL" sz="2800" b="1" dirty="0"/>
              <a:t>חלקי הצמח בשימוש רפואי</a:t>
            </a:r>
            <a:br>
              <a:rPr lang="he-IL" altLang="he-IL" sz="2800" dirty="0"/>
            </a:br>
            <a:r>
              <a:rPr lang="he-IL" altLang="he-IL" sz="2800" dirty="0"/>
              <a:t>קליפת השורש והגזע.</a:t>
            </a:r>
          </a:p>
          <a:p>
            <a:pPr eaLnBrk="1" hangingPunct="1"/>
            <a:endParaRPr lang="he-IL" altLang="he-IL" sz="2800" dirty="0"/>
          </a:p>
          <a:p>
            <a:pPr eaLnBrk="1" hangingPunct="1"/>
            <a:r>
              <a:rPr lang="he-IL" altLang="he-IL" sz="2800" dirty="0"/>
              <a:t>תמצית נוזלית: 1:3, 45% אלכוהול, 5 מ"ל בוקר וערב.</a:t>
            </a:r>
          </a:p>
          <a:p>
            <a:pPr eaLnBrk="1" hangingPunct="1"/>
            <a:r>
              <a:rPr lang="he-IL" altLang="he-IL" sz="2800" dirty="0"/>
              <a:t>תמצית יבשה: 10:1 450-900 מ"ג בחלוקה יומית.</a:t>
            </a:r>
          </a:p>
          <a:p>
            <a:pPr eaLnBrk="1" hangingPunct="1"/>
            <a:r>
              <a:rPr lang="he-IL" altLang="he-IL" sz="2800" dirty="0"/>
              <a:t>בישול: 10-20 גרם צמח לחצי ליטר מים.</a:t>
            </a:r>
          </a:p>
          <a:p>
            <a:pPr eaLnBrk="1" hangingPunct="1"/>
            <a:r>
              <a:rPr lang="he-IL" altLang="he-IL" sz="2800" dirty="0"/>
              <a:t>כחלק מפורמולה: 30%-25%.</a:t>
            </a:r>
            <a:br>
              <a:rPr lang="he-IL" altLang="he-IL" sz="2800" dirty="0"/>
            </a:br>
            <a:br>
              <a:rPr lang="he-IL" altLang="he-IL" sz="2800" dirty="0"/>
            </a:br>
            <a:br>
              <a:rPr lang="he-IL" altLang="he-IL" sz="2800" dirty="0"/>
            </a:br>
            <a:br>
              <a:rPr lang="he-IL" altLang="he-IL" sz="2800" dirty="0"/>
            </a:br>
            <a:endParaRPr lang="he-IL" altLang="he-IL" sz="2800" dirty="0"/>
          </a:p>
        </p:txBody>
      </p:sp>
      <p:sp>
        <p:nvSpPr>
          <p:cNvPr id="38915" name="מציין מיקום של מספר שקופית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rtl="1">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rtl="1">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l">
              <a:spcBef>
                <a:spcPct val="0"/>
              </a:spcBef>
              <a:buFontTx/>
              <a:buNone/>
            </a:pPr>
            <a:fld id="{3846C5A1-5EA6-4069-891C-35538E52F08B}" type="slidenum">
              <a:rPr lang="he-IL" altLang="he-IL" sz="1200" smtClean="0">
                <a:solidFill>
                  <a:srgbClr val="898989"/>
                </a:solidFill>
                <a:latin typeface="Arial" panose="020B0604020202020204" pitchFamily="34" charset="0"/>
              </a:rPr>
              <a:pPr algn="l">
                <a:spcBef>
                  <a:spcPct val="0"/>
                </a:spcBef>
                <a:buFontTx/>
                <a:buNone/>
              </a:pPr>
              <a:t>35</a:t>
            </a:fld>
            <a:endParaRPr lang="en-US" altLang="he-IL" sz="1200">
              <a:solidFill>
                <a:srgbClr val="898989"/>
              </a:solidFill>
              <a:latin typeface="Arial" panose="020B0604020202020204" pitchFamily="34" charset="0"/>
            </a:endParaRPr>
          </a:p>
        </p:txBody>
      </p:sp>
    </p:spTree>
    <p:extLst>
      <p:ext uri="{BB962C8B-B14F-4D97-AF65-F5344CB8AC3E}">
        <p14:creationId xmlns:p14="http://schemas.microsoft.com/office/powerpoint/2010/main" val="41668251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989856"/>
            <a:ext cx="8229600" cy="1143000"/>
          </a:xfrm>
        </p:spPr>
        <p:txBody>
          <a:bodyPr>
            <a:noAutofit/>
          </a:bodyPr>
          <a:lstStyle/>
          <a:p>
            <a:pPr algn="ctr"/>
            <a:r>
              <a:rPr lang="he-IL" sz="3200" b="1" dirty="0"/>
              <a:t>שם בוטני: </a:t>
            </a:r>
            <a:r>
              <a:rPr lang="en-US" sz="3200" b="1" dirty="0" err="1"/>
              <a:t>Zea</a:t>
            </a:r>
            <a:r>
              <a:rPr lang="en-US" sz="3200" b="1" dirty="0"/>
              <a:t> </a:t>
            </a:r>
            <a:r>
              <a:rPr lang="en-US" sz="3200" b="1" dirty="0" err="1"/>
              <a:t>mays</a:t>
            </a:r>
            <a:br>
              <a:rPr lang="en-US" sz="3200" b="1" dirty="0"/>
            </a:br>
            <a:r>
              <a:rPr lang="he-IL" sz="3200" b="1" dirty="0"/>
              <a:t>שם לועזי: </a:t>
            </a:r>
            <a:r>
              <a:rPr lang="en-US" sz="3200" b="1" dirty="0"/>
              <a:t>Corn silk</a:t>
            </a:r>
            <a:br>
              <a:rPr lang="en-US" sz="3200" b="1" dirty="0"/>
            </a:br>
            <a:r>
              <a:rPr lang="he-IL" sz="3200" b="1" dirty="0"/>
              <a:t>    שם עממי : זקן תירס</a:t>
            </a:r>
            <a:br>
              <a:rPr lang="en-US" sz="3200" b="1" dirty="0"/>
            </a:br>
            <a:r>
              <a:rPr lang="he-IL" sz="3200" b="1" dirty="0"/>
              <a:t>   משפחה: דגניים</a:t>
            </a:r>
            <a:br>
              <a:rPr lang="en-US" sz="3200" b="1" dirty="0"/>
            </a:br>
            <a:endParaRPr lang="he-IL" sz="3200" b="1" dirty="0"/>
          </a:p>
        </p:txBody>
      </p:sp>
      <p:sp>
        <p:nvSpPr>
          <p:cNvPr id="3" name="מציין מיקום תוכן 2"/>
          <p:cNvSpPr>
            <a:spLocks noGrp="1"/>
          </p:cNvSpPr>
          <p:nvPr>
            <p:ph idx="1"/>
          </p:nvPr>
        </p:nvSpPr>
        <p:spPr>
          <a:xfrm>
            <a:off x="3193504" y="2431429"/>
            <a:ext cx="5770984" cy="4525963"/>
          </a:xfrm>
        </p:spPr>
        <p:txBody>
          <a:bodyPr>
            <a:normAutofit/>
          </a:bodyPr>
          <a:lstStyle/>
          <a:p>
            <a:r>
              <a:rPr lang="he-IL" sz="2800" dirty="0"/>
              <a:t>מדובר בתפרחת הנקבית של התירס המצוי, הנמנה עם משפחת הדגניים.</a:t>
            </a:r>
          </a:p>
          <a:p>
            <a:r>
              <a:rPr lang="he-IL" sz="2800" dirty="0"/>
              <a:t>ברפואת הצמחים המודרנית נחשב זקן התירס לצמח עדין המותווה לטיפול בבעיות דרכי השתן.</a:t>
            </a:r>
          </a:p>
          <a:p>
            <a:pPr>
              <a:buNone/>
            </a:pPr>
            <a:br>
              <a:rPr lang="he-IL" sz="2800" dirty="0"/>
            </a:br>
            <a:endParaRPr lang="he-IL" sz="2800" dirty="0"/>
          </a:p>
        </p:txBody>
      </p:sp>
      <p:sp>
        <p:nvSpPr>
          <p:cNvPr id="4" name="מציין מיקום של מספר שקופית 3"/>
          <p:cNvSpPr>
            <a:spLocks noGrp="1"/>
          </p:cNvSpPr>
          <p:nvPr>
            <p:ph type="sldNum" sz="quarter" idx="12"/>
          </p:nvPr>
        </p:nvSpPr>
        <p:spPr/>
        <p:txBody>
          <a:bodyPr/>
          <a:lstStyle/>
          <a:p>
            <a:fld id="{1A773175-867B-4F30-AA20-2A5F2D22D024}" type="slidenum">
              <a:rPr lang="he-IL" smtClean="0"/>
              <a:pPr/>
              <a:t>36</a:t>
            </a:fld>
            <a:endParaRPr lang="he-IL"/>
          </a:p>
        </p:txBody>
      </p:sp>
      <p:pic>
        <p:nvPicPr>
          <p:cNvPr id="5" name="Picture 2" descr="C:\Users\Levy\Pictures\לימודים\imagesCA0HKDII.jpg"/>
          <p:cNvPicPr>
            <a:picLocks noChangeAspect="1" noChangeArrowheads="1"/>
          </p:cNvPicPr>
          <p:nvPr/>
        </p:nvPicPr>
        <p:blipFill>
          <a:blip r:embed="rId2" cstate="print"/>
          <a:srcRect/>
          <a:stretch>
            <a:fillRect/>
          </a:stretch>
        </p:blipFill>
        <p:spPr bwMode="auto">
          <a:xfrm>
            <a:off x="457200" y="2704604"/>
            <a:ext cx="2016402" cy="3079998"/>
          </a:xfrm>
          <a:prstGeom prst="rect">
            <a:avLst/>
          </a:prstGeom>
          <a:noFill/>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1403648" y="332657"/>
            <a:ext cx="7416824" cy="6264695"/>
          </a:xfrm>
        </p:spPr>
        <p:txBody>
          <a:bodyPr>
            <a:noAutofit/>
          </a:bodyPr>
          <a:lstStyle/>
          <a:p>
            <a:r>
              <a:rPr lang="he-IL" sz="2400" b="1" dirty="0"/>
              <a:t>פעילות הצמח:</a:t>
            </a:r>
            <a:endParaRPr lang="en-US" sz="2400" b="1" dirty="0"/>
          </a:p>
          <a:p>
            <a:pPr lvl="0"/>
            <a:r>
              <a:rPr lang="he-IL" sz="2400" dirty="0"/>
              <a:t>משתן </a:t>
            </a:r>
            <a:r>
              <a:rPr lang="he-IL" sz="2400" dirty="0" err="1"/>
              <a:t>אנטיליתי</a:t>
            </a:r>
            <a:r>
              <a:rPr lang="he-IL" sz="2400" dirty="0"/>
              <a:t> ומאלחש – מסייע בסילוק אבנים מהכליות ומדרכי השתן תוך הפחתת הכאב והצריבה.</a:t>
            </a:r>
            <a:endParaRPr lang="en-US" sz="2400" dirty="0"/>
          </a:p>
          <a:p>
            <a:pPr lvl="0"/>
            <a:r>
              <a:rPr lang="he-IL" sz="2400" dirty="0"/>
              <a:t>משתן נפח – מגביר את כמות השתן המופרשת (מסייע בשטיפת דרכי השתן).</a:t>
            </a:r>
          </a:p>
          <a:p>
            <a:pPr lvl="0"/>
            <a:r>
              <a:rPr lang="he-IL" sz="2400" dirty="0">
                <a:solidFill>
                  <a:prstClr val="black"/>
                </a:solidFill>
              </a:rPr>
              <a:t>מפחית בצקות ורגלים נפוחות.</a:t>
            </a:r>
            <a:endParaRPr lang="en-US" sz="2400" dirty="0"/>
          </a:p>
          <a:p>
            <a:pPr lvl="0"/>
            <a:r>
              <a:rPr lang="he-IL" sz="2400" dirty="0"/>
              <a:t>מפחית לחץ דם גבוה – בזכות היותו משתן, הלחץ בכלי הדם פוחת. </a:t>
            </a:r>
            <a:endParaRPr lang="he-IL" sz="2200" dirty="0"/>
          </a:p>
          <a:p>
            <a:r>
              <a:rPr lang="he-IL" sz="2200" dirty="0"/>
              <a:t>הצמח נטול רעילות ומתאים גם בזמן הריון והנקה.</a:t>
            </a:r>
          </a:p>
          <a:p>
            <a:r>
              <a:rPr lang="he-IL" sz="2200" b="1" dirty="0"/>
              <a:t>מינונים ואופני שימוש</a:t>
            </a:r>
            <a:r>
              <a:rPr lang="he-IL" sz="2200" dirty="0"/>
              <a:t>:</a:t>
            </a:r>
          </a:p>
          <a:p>
            <a:pPr>
              <a:buNone/>
            </a:pPr>
            <a:r>
              <a:rPr lang="he-IL" sz="2200" dirty="0"/>
              <a:t>    חלקי הצמח בשימוש: "הזקן של הדגן" (תפרחת נקבית).</a:t>
            </a:r>
          </a:p>
          <a:p>
            <a:pPr>
              <a:buNone/>
            </a:pPr>
            <a:r>
              <a:rPr lang="he-IL" sz="2200" dirty="0"/>
              <a:t>    תמצית נוזלית: 1:3, 25% אלכוהול, מנה של 5-10 מ"ל בבוקר ובערב. תמצית יבשה: 5:1, מנה של 500-750 מ"ג בבוקר ובערב.</a:t>
            </a:r>
          </a:p>
          <a:p>
            <a:pPr>
              <a:buNone/>
            </a:pPr>
            <a:r>
              <a:rPr lang="he-IL" sz="2200" dirty="0"/>
              <a:t>    בישול: 10-15 גרם לחצי ליטר מים.</a:t>
            </a:r>
          </a:p>
          <a:p>
            <a:pPr>
              <a:buNone/>
            </a:pPr>
            <a:r>
              <a:rPr lang="he-IL" sz="2200" dirty="0"/>
              <a:t>    כחלק מפורמולה: 30%-40%.</a:t>
            </a:r>
          </a:p>
          <a:p>
            <a:pPr>
              <a:buNone/>
            </a:pPr>
            <a:br>
              <a:rPr lang="he-IL" sz="2200" dirty="0"/>
            </a:br>
            <a:br>
              <a:rPr lang="he-IL" sz="2200" dirty="0"/>
            </a:br>
            <a:r>
              <a:rPr lang="he-IL" sz="2200" dirty="0"/>
              <a:t> </a:t>
            </a:r>
            <a:br>
              <a:rPr lang="he-IL" sz="2200" dirty="0"/>
            </a:br>
            <a:br>
              <a:rPr lang="he-IL" sz="2200" dirty="0"/>
            </a:br>
            <a:endParaRPr lang="he-IL" sz="2200" dirty="0"/>
          </a:p>
        </p:txBody>
      </p:sp>
      <p:sp>
        <p:nvSpPr>
          <p:cNvPr id="4" name="מציין מיקום של מספר שקופית 3"/>
          <p:cNvSpPr>
            <a:spLocks noGrp="1"/>
          </p:cNvSpPr>
          <p:nvPr>
            <p:ph type="sldNum" sz="quarter" idx="12"/>
          </p:nvPr>
        </p:nvSpPr>
        <p:spPr/>
        <p:txBody>
          <a:bodyPr/>
          <a:lstStyle/>
          <a:p>
            <a:fld id="{1A773175-867B-4F30-AA20-2A5F2D22D024}" type="slidenum">
              <a:rPr lang="he-IL" smtClean="0"/>
              <a:pPr/>
              <a:t>37</a:t>
            </a:fld>
            <a:endParaRPr lang="he-IL"/>
          </a:p>
        </p:txBody>
      </p:sp>
    </p:spTree>
  </p:cSld>
  <p:clrMapOvr>
    <a:masterClrMapping/>
  </p:clrMapOvr>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1235</TotalTime>
  <Words>3671</Words>
  <Application>Microsoft Office PowerPoint</Application>
  <PresentationFormat>On-screen Show (4:3)</PresentationFormat>
  <Paragraphs>251</Paragraphs>
  <Slides>37</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37</vt:i4>
      </vt:variant>
    </vt:vector>
  </HeadingPairs>
  <TitlesOfParts>
    <vt:vector size="45" baseType="lpstr">
      <vt:lpstr>Arial</vt:lpstr>
      <vt:lpstr>Calibri</vt:lpstr>
      <vt:lpstr>Calibri Light</vt:lpstr>
      <vt:lpstr>fbspoiler-regular-webfont</vt:lpstr>
      <vt:lpstr>oe_meoded_pashut_proregular</vt:lpstr>
      <vt:lpstr>Wingdings</vt:lpstr>
      <vt:lpstr>Wingdings 2</vt:lpstr>
      <vt:lpstr>ערכת נושא Office</vt:lpstr>
      <vt:lpstr>כליות ושלפוחית השתן</vt:lpstr>
      <vt:lpstr>PowerPoint Presentation</vt:lpstr>
      <vt:lpstr>PowerPoint Presentation</vt:lpstr>
      <vt:lpstr>PowerPoint Presentation</vt:lpstr>
      <vt:lpstr>PowerPoint Presentation</vt:lpstr>
      <vt:lpstr>PowerPoint Presentation</vt:lpstr>
      <vt:lpstr>שן ארי עלים Taraxacum officinalis folia- Dandelion leaf </vt:lpstr>
      <vt:lpstr>PowerPoint Presentation</vt:lpstr>
      <vt:lpstr>PowerPoint Presentation</vt:lpstr>
      <vt:lpstr>מחקרים</vt:lpstr>
      <vt:lpstr>שם בוטני: Urtica dioica שם לועזי: Nettel שם עממי : סרפד משפחה: סרפדיים  </vt:lpstr>
      <vt:lpstr>PowerPoint Presentation</vt:lpstr>
      <vt:lpstr>PowerPoint Presentation</vt:lpstr>
      <vt:lpstr>PowerPoint Presentation</vt:lpstr>
      <vt:lpstr>PowerPoint Presentation</vt:lpstr>
      <vt:lpstr>שם בוטני: Apium graveolens שם לועזי: Celery seed שם עממי : כרפס ריחני משפחה: סוככיים </vt:lpstr>
      <vt:lpstr>PowerPoint Presentation</vt:lpstr>
      <vt:lpstr>שם בוטני: Juniperus communis שם לועזי: Juniper שם עממי : ערער מצוי משפחה: ברושים </vt:lpstr>
      <vt:lpstr>PowerPoint Presentation</vt:lpstr>
      <vt:lpstr>PowerPoint Presentation</vt:lpstr>
      <vt:lpstr>PowerPoint Presentation</vt:lpstr>
      <vt:lpstr>שם בוטני: Barosma betulina שם לועזי: Buchu שם עממי : בוכו משפחה: פיגמיים </vt:lpstr>
      <vt:lpstr>PowerPoint Presentation</vt:lpstr>
      <vt:lpstr>PowerPoint Presentation</vt:lpstr>
      <vt:lpstr>שם בוטני: Equisitum arvense שם לועזי: Horsetail שם עממי : שבטבט משפחה: שבטבטיים </vt:lpstr>
      <vt:lpstr>PowerPoint Presentation</vt:lpstr>
      <vt:lpstr>PowerPoint Presentation</vt:lpstr>
      <vt:lpstr>שם בוטני: Thuja occidentalis שם לועזי: Eastern arborvitae שם עממי : תויה מערבית משפחה: מחטיים </vt:lpstr>
      <vt:lpstr>PowerPoint Presentation</vt:lpstr>
      <vt:lpstr>PowerPoint Presentation</vt:lpstr>
      <vt:lpstr>PowerPoint Presentation</vt:lpstr>
      <vt:lpstr>שם בוטני: Phelodendron amurense שם לועזי: Huang Bai שם עממי : פלודנדרון  משפחה: פיגמיים </vt:lpstr>
      <vt:lpstr>PowerPoint Presentation</vt:lpstr>
      <vt:lpstr>PowerPoint Presentation</vt:lpstr>
      <vt:lpstr>PowerPoint Presentation</vt:lpstr>
      <vt:lpstr>שם בוטני: Zea mays שם לועזי: Corn silk     שם עממי : זקן תירס    משפחה: דגניים </vt:lpstr>
      <vt:lpstr>PowerPoint Presentation</vt:lpstr>
    </vt:vector>
  </TitlesOfParts>
  <Company>Grizli777</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כליות ושלפוחית השתן</dc:title>
  <dc:creator>Levy</dc:creator>
  <cp:lastModifiedBy>amirlevy9@gmail.com</cp:lastModifiedBy>
  <cp:revision>173</cp:revision>
  <dcterms:created xsi:type="dcterms:W3CDTF">2012-01-07T16:30:11Z</dcterms:created>
  <dcterms:modified xsi:type="dcterms:W3CDTF">2023-05-29T10:18:19Z</dcterms:modified>
</cp:coreProperties>
</file>