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35"/>
  </p:notesMasterIdLst>
  <p:sldIdLst>
    <p:sldId id="256" r:id="rId2"/>
    <p:sldId id="257" r:id="rId3"/>
    <p:sldId id="258" r:id="rId4"/>
    <p:sldId id="260" r:id="rId5"/>
    <p:sldId id="259" r:id="rId6"/>
    <p:sldId id="261" r:id="rId7"/>
    <p:sldId id="262" r:id="rId8"/>
    <p:sldId id="264" r:id="rId9"/>
    <p:sldId id="263" r:id="rId10"/>
    <p:sldId id="265" r:id="rId11"/>
    <p:sldId id="266" r:id="rId12"/>
    <p:sldId id="267" r:id="rId13"/>
    <p:sldId id="269" r:id="rId14"/>
    <p:sldId id="268" r:id="rId15"/>
    <p:sldId id="318" r:id="rId16"/>
    <p:sldId id="319" r:id="rId17"/>
    <p:sldId id="270" r:id="rId18"/>
    <p:sldId id="271" r:id="rId19"/>
    <p:sldId id="272" r:id="rId20"/>
    <p:sldId id="273" r:id="rId21"/>
    <p:sldId id="274" r:id="rId22"/>
    <p:sldId id="275" r:id="rId23"/>
    <p:sldId id="276" r:id="rId24"/>
    <p:sldId id="315" r:id="rId25"/>
    <p:sldId id="311" r:id="rId26"/>
    <p:sldId id="312" r:id="rId27"/>
    <p:sldId id="313" r:id="rId28"/>
    <p:sldId id="314" r:id="rId29"/>
    <p:sldId id="298" r:id="rId30"/>
    <p:sldId id="299" r:id="rId31"/>
    <p:sldId id="300" r:id="rId32"/>
    <p:sldId id="316" r:id="rId33"/>
    <p:sldId id="320" r:id="rId3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326" y="6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4E1922-FD2C-4D9F-896B-31E61D4A6216}" type="datetimeFigureOut">
              <a:rPr lang="he-IL" smtClean="0"/>
              <a:pPr/>
              <a:t>ז'/אייר/תשפ"ב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32BDBAC-7ABD-410C-9FB4-83512B1A5830}" type="slidenum">
              <a:rPr lang="he-IL" smtClean="0"/>
              <a:pPr/>
              <a:t>‹#›</a:t>
            </a:fld>
            <a:endParaRPr lang="he-IL"/>
          </a:p>
        </p:txBody>
      </p:sp>
    </p:spTree>
    <p:extLst>
      <p:ext uri="{BB962C8B-B14F-4D97-AF65-F5344CB8AC3E}">
        <p14:creationId xmlns:p14="http://schemas.microsoft.com/office/powerpoint/2010/main" val="10059156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מציין מיקום של תמונת שקופית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C1212EA-3F65-4B96-8F4D-67B578C3FF12}" type="slidenum">
              <a:rPr kumimoji="0" lang="he-IL"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8293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DA3A627-F6CE-4DA8-A38E-755895CEE938}" type="datetime8">
              <a:rPr lang="he-IL" smtClean="0"/>
              <a:pPr/>
              <a:t>08 מאי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D91A035-776F-4705-9503-5BA73BD093F3}" type="datetime8">
              <a:rPr lang="he-IL" smtClean="0"/>
              <a:pPr/>
              <a:t>08 מאי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2AC0E2-C7A0-4361-9330-9677529A3B30}" type="datetime8">
              <a:rPr lang="he-IL" smtClean="0"/>
              <a:pPr/>
              <a:t>08 מאי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A457BD76-E0A5-41D0-A5D0-CA6C9D242A31}" type="datetime8">
              <a:rPr lang="he-IL" smtClean="0"/>
              <a:pPr/>
              <a:t>08 מאי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064C2EF-8EF0-430B-8A52-970AF5C89C4B}" type="datetime8">
              <a:rPr lang="he-IL" smtClean="0"/>
              <a:pPr/>
              <a:t>08 מאי 22</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2CBFF985-A39B-4CE7-9542-072A5A9AB586}" type="datetime8">
              <a:rPr lang="he-IL" smtClean="0"/>
              <a:pPr/>
              <a:t>08 מאי 22</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A4556D8-1279-475E-BEA8-61615B69A550}" type="datetime8">
              <a:rPr lang="he-IL" smtClean="0"/>
              <a:pPr/>
              <a:t>08 מאי 22</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CF9379EC-98E5-49F0-A950-47CF7B1322FD}" type="datetime8">
              <a:rPr lang="he-IL" smtClean="0"/>
              <a:pPr/>
              <a:t>08 מאי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46DB4AD-A700-4863-804D-D60500F9BBA0}" type="datetime8">
              <a:rPr lang="he-IL" smtClean="0"/>
              <a:pPr/>
              <a:t>08 מאי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C84914A0-FD07-4B15-A255-B8050AC82072}" type="datetime8">
              <a:rPr lang="he-IL" smtClean="0"/>
              <a:pPr/>
              <a:t>08 מאי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A064E2F-4DFC-460E-B8F7-04CB5D30D10C}" type="datetime8">
              <a:rPr lang="he-IL" smtClean="0"/>
              <a:pPr/>
              <a:t>08 מאי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E1D29AD-4FA3-45B3-AB61-020FD3E646A2}" type="datetime8">
              <a:rPr lang="he-IL" smtClean="0"/>
              <a:pPr/>
              <a:t>08 מאי 22</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2447785-6171-42E5-98DC-742BB0AF202C}"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908721"/>
            <a:ext cx="7772400" cy="1368151"/>
          </a:xfrm>
        </p:spPr>
        <p:txBody>
          <a:bodyPr/>
          <a:lstStyle/>
          <a:p>
            <a:r>
              <a:rPr lang="he-IL" dirty="0" smtClean="0"/>
              <a:t>כבד וכיס מרה</a:t>
            </a:r>
            <a:endParaRPr lang="he-IL" dirty="0"/>
          </a:p>
        </p:txBody>
      </p:sp>
      <p:sp>
        <p:nvSpPr>
          <p:cNvPr id="3" name="כותרת משנה 2"/>
          <p:cNvSpPr>
            <a:spLocks noGrp="1"/>
          </p:cNvSpPr>
          <p:nvPr>
            <p:ph type="subTitle" idx="1"/>
          </p:nvPr>
        </p:nvSpPr>
        <p:spPr>
          <a:xfrm>
            <a:off x="1371600" y="2204864"/>
            <a:ext cx="6400800" cy="648072"/>
          </a:xfrm>
        </p:spPr>
        <p:txBody>
          <a:bodyPr/>
          <a:lstStyle/>
          <a:p>
            <a:r>
              <a:rPr lang="he-IL" dirty="0" smtClean="0"/>
              <a:t>אמיר לוי</a:t>
            </a:r>
          </a:p>
          <a:p>
            <a:endParaRPr lang="he-IL" dirty="0"/>
          </a:p>
        </p:txBody>
      </p:sp>
      <p:pic>
        <p:nvPicPr>
          <p:cNvPr id="1026" name="Picture 2" descr="C:\Users\Levy\Pictures\לימודים\untitled.png"/>
          <p:cNvPicPr>
            <a:picLocks noChangeAspect="1" noChangeArrowheads="1"/>
          </p:cNvPicPr>
          <p:nvPr/>
        </p:nvPicPr>
        <p:blipFill>
          <a:blip r:embed="rId2" cstate="print"/>
          <a:srcRect/>
          <a:stretch>
            <a:fillRect/>
          </a:stretch>
        </p:blipFill>
        <p:spPr bwMode="auto">
          <a:xfrm>
            <a:off x="2339752" y="3429000"/>
            <a:ext cx="4503044" cy="3158852"/>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15616" y="977492"/>
            <a:ext cx="8229600" cy="1138138"/>
          </a:xfrm>
        </p:spPr>
        <p:txBody>
          <a:bodyPr>
            <a:noAutofit/>
          </a:bodyPr>
          <a:lstStyle/>
          <a:p>
            <a:r>
              <a:rPr lang="he-IL" sz="3200" b="1" dirty="0" smtClean="0"/>
              <a:t>שם בוטני: </a:t>
            </a:r>
            <a:r>
              <a:rPr lang="en-US" sz="3200" b="1" dirty="0" err="1" smtClean="0"/>
              <a:t>Taraxacum</a:t>
            </a:r>
            <a:r>
              <a:rPr lang="en-US" sz="3200" b="1" dirty="0" smtClean="0"/>
              <a:t> </a:t>
            </a:r>
            <a:r>
              <a:rPr lang="en-US" sz="3200" b="1" dirty="0" err="1" smtClean="0"/>
              <a:t>Officinalis</a:t>
            </a:r>
            <a:r>
              <a:rPr lang="en-US" sz="3200" b="1" dirty="0" smtClean="0"/>
              <a:t> radix</a:t>
            </a:r>
            <a:r>
              <a:rPr lang="en-US" sz="3200" dirty="0" smtClean="0"/>
              <a:t/>
            </a:r>
            <a:br>
              <a:rPr lang="en-US" sz="3200" dirty="0" smtClean="0"/>
            </a:br>
            <a:r>
              <a:rPr lang="he-IL" sz="3200" b="1" dirty="0" smtClean="0"/>
              <a:t>שם לועזי: </a:t>
            </a:r>
            <a:r>
              <a:rPr lang="en-US" sz="3200" b="1" dirty="0" smtClean="0"/>
              <a:t>Dandelion root</a:t>
            </a:r>
            <a:r>
              <a:rPr lang="en-US" sz="3200" dirty="0" smtClean="0"/>
              <a:t/>
            </a:r>
            <a:br>
              <a:rPr lang="en-US" sz="3200" dirty="0" smtClean="0"/>
            </a:br>
            <a:r>
              <a:rPr lang="he-IL" sz="3200" b="1" dirty="0" smtClean="0"/>
              <a:t>שם עממי : שן הארי/שינן רפואי</a:t>
            </a:r>
            <a:r>
              <a:rPr lang="en-US" sz="3200" dirty="0" smtClean="0"/>
              <a:t/>
            </a:r>
            <a:br>
              <a:rPr lang="en-US" sz="3200" dirty="0" smtClean="0"/>
            </a:br>
            <a:r>
              <a:rPr lang="he-IL" sz="3200" b="1" dirty="0" smtClean="0"/>
              <a:t>משפחה: מורכבים</a:t>
            </a:r>
            <a:r>
              <a:rPr lang="en-US" sz="3200" dirty="0" smtClean="0"/>
              <a:t/>
            </a:r>
            <a:br>
              <a:rPr lang="en-US" sz="3200" dirty="0" smtClean="0"/>
            </a:br>
            <a:endParaRPr lang="he-IL" sz="3200" dirty="0"/>
          </a:p>
        </p:txBody>
      </p:sp>
      <p:sp>
        <p:nvSpPr>
          <p:cNvPr id="3" name="מציין מיקום תוכן 2"/>
          <p:cNvSpPr>
            <a:spLocks noGrp="1"/>
          </p:cNvSpPr>
          <p:nvPr>
            <p:ph idx="1"/>
          </p:nvPr>
        </p:nvSpPr>
        <p:spPr>
          <a:xfrm>
            <a:off x="2185392" y="2248272"/>
            <a:ext cx="6923112" cy="4925144"/>
          </a:xfrm>
        </p:spPr>
        <p:txBody>
          <a:bodyPr>
            <a:normAutofit fontScale="92500" lnSpcReduction="10000"/>
          </a:bodyPr>
          <a:lstStyle/>
          <a:p>
            <a:r>
              <a:rPr lang="he-IL" dirty="0" smtClean="0"/>
              <a:t>מוצאו של הצמח, הנמנה עם משפחת המורכבים, במערב אירופה. </a:t>
            </a:r>
          </a:p>
          <a:p>
            <a:r>
              <a:rPr lang="he-IL" dirty="0" smtClean="0"/>
              <a:t>המרפאים הערביים של המאה העשירית התייחסו לשינן כאל משלשל ומשתן, אבל בעיקר כמחזק </a:t>
            </a:r>
            <a:r>
              <a:rPr lang="en-US" dirty="0" smtClean="0"/>
              <a:t>Tonic) </a:t>
            </a:r>
            <a:r>
              <a:rPr lang="he-IL" dirty="0" smtClean="0"/>
              <a:t>) לכבד. בימי הביניים השתמשו בצמח כדי לטפל במחלות של המרה הצהובה, הכבד וכיס מרה. גם ברפואה העממית של סין, הודו ורוסיה שימש השינן לתמיכה בכבד, וברפואה הסינית המסורתית משלבים אותו עם צמחים אחרים בפורמולות לטיפול בצהבת. </a:t>
            </a:r>
            <a:endParaRPr lang="he-IL" dirty="0"/>
          </a:p>
        </p:txBody>
      </p:sp>
      <p:pic>
        <p:nvPicPr>
          <p:cNvPr id="1026" name="Picture 2" descr="C:\Users\Levy\Pictures\לימודים\imagesCAEMW53P.jpg"/>
          <p:cNvPicPr>
            <a:picLocks noChangeAspect="1" noChangeArrowheads="1"/>
          </p:cNvPicPr>
          <p:nvPr/>
        </p:nvPicPr>
        <p:blipFill>
          <a:blip r:embed="rId2" cstate="print"/>
          <a:srcRect/>
          <a:stretch>
            <a:fillRect/>
          </a:stretch>
        </p:blipFill>
        <p:spPr bwMode="auto">
          <a:xfrm>
            <a:off x="0" y="4005064"/>
            <a:ext cx="1867861" cy="2852936"/>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2</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pic>
        <p:nvPicPr>
          <p:cNvPr id="4" name="תמונה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42" y="2087276"/>
            <a:ext cx="2682550" cy="178126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6048672"/>
          </a:xfrm>
        </p:spPr>
        <p:txBody>
          <a:bodyPr>
            <a:normAutofit lnSpcReduction="10000"/>
          </a:bodyPr>
          <a:lstStyle/>
          <a:p>
            <a:r>
              <a:rPr lang="he-IL" dirty="0" smtClean="0"/>
              <a:t>פעילות הצמח:</a:t>
            </a:r>
            <a:endParaRPr lang="en-US" dirty="0" smtClean="0"/>
          </a:p>
          <a:p>
            <a:pPr lvl="0"/>
            <a:r>
              <a:rPr lang="he-IL" b="1" dirty="0" err="1" smtClean="0"/>
              <a:t>כולגוג</a:t>
            </a:r>
            <a:r>
              <a:rPr lang="he-IL" b="1" dirty="0" smtClean="0"/>
              <a:t> - </a:t>
            </a:r>
            <a:r>
              <a:rPr lang="he-IL" dirty="0"/>
              <a:t>ממריץ יצור מרה, מנקז </a:t>
            </a:r>
            <a:r>
              <a:rPr lang="he-IL" dirty="0" smtClean="0"/>
              <a:t>כבד.</a:t>
            </a:r>
            <a:endParaRPr lang="he-IL" b="1" dirty="0" smtClean="0"/>
          </a:p>
          <a:p>
            <a:pPr lvl="0"/>
            <a:r>
              <a:rPr lang="he-IL" b="1" dirty="0" err="1" smtClean="0"/>
              <a:t>היפולפידמי</a:t>
            </a:r>
            <a:r>
              <a:rPr lang="he-IL" dirty="0" smtClean="0"/>
              <a:t> – מטפל בעודף שומנים בדם, לטיפול ומניעת טרשת עורקים.</a:t>
            </a:r>
            <a:endParaRPr lang="en-US" dirty="0" smtClean="0"/>
          </a:p>
          <a:p>
            <a:pPr lvl="0"/>
            <a:r>
              <a:rPr lang="he-IL" b="1" dirty="0" smtClean="0"/>
              <a:t>מחלות כבד </a:t>
            </a:r>
            <a:r>
              <a:rPr lang="he-IL" dirty="0" smtClean="0"/>
              <a:t>– צהבת, אבני מרה, דלקות כבד וכיס מרה, כבד שומני - לטיפול ומניעה.</a:t>
            </a:r>
            <a:endParaRPr lang="en-US" dirty="0" smtClean="0"/>
          </a:p>
          <a:p>
            <a:pPr lvl="0"/>
            <a:r>
              <a:rPr lang="he-IL" b="1" dirty="0" smtClean="0"/>
              <a:t>לקסטיב עדין </a:t>
            </a:r>
            <a:r>
              <a:rPr lang="he-IL" dirty="0" smtClean="0"/>
              <a:t>– לטיפול בעצירות קלה עד בינונית (אינו ממכר).</a:t>
            </a:r>
            <a:endParaRPr lang="en-US" dirty="0" smtClean="0"/>
          </a:p>
          <a:p>
            <a:pPr lvl="0"/>
            <a:r>
              <a:rPr lang="he-IL" b="1" dirty="0" err="1" smtClean="0"/>
              <a:t>אלטרטיבי</a:t>
            </a:r>
            <a:r>
              <a:rPr lang="he-IL" dirty="0" smtClean="0"/>
              <a:t> – כבד/שלד – מותווה למחלות מפרקים כרוניות על רקע מטבולי.</a:t>
            </a:r>
            <a:endParaRPr lang="en-US" dirty="0" smtClean="0"/>
          </a:p>
          <a:p>
            <a:pPr lvl="0"/>
            <a:r>
              <a:rPr lang="he-IL" b="1" dirty="0" smtClean="0"/>
              <a:t>ניקוי ורעילות </a:t>
            </a:r>
            <a:r>
              <a:rPr lang="he-IL" dirty="0" smtClean="0"/>
              <a:t>– מתאים </a:t>
            </a:r>
            <a:r>
              <a:rPr lang="he-IL" dirty="0" err="1" smtClean="0"/>
              <a:t>לדטוקסיפיקציה</a:t>
            </a:r>
            <a:r>
              <a:rPr lang="he-IL" dirty="0" smtClean="0"/>
              <a:t> כלל מערכתית.</a:t>
            </a:r>
            <a:endParaRPr lang="en-US" dirty="0" smtClean="0"/>
          </a:p>
          <a:p>
            <a:pPr>
              <a:buNone/>
            </a:pPr>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3</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976664"/>
          </a:xfrm>
        </p:spPr>
        <p:txBody>
          <a:bodyPr>
            <a:noAutofit/>
          </a:bodyPr>
          <a:lstStyle/>
          <a:p>
            <a:r>
              <a:rPr lang="he-IL" sz="2300" b="1" dirty="0" smtClean="0"/>
              <a:t>איכויות</a:t>
            </a:r>
            <a:r>
              <a:rPr lang="he-IL" sz="2300" dirty="0" smtClean="0"/>
              <a:t/>
            </a:r>
            <a:br>
              <a:rPr lang="he-IL" sz="2300" dirty="0" smtClean="0"/>
            </a:br>
            <a:r>
              <a:rPr lang="he-IL" sz="2300" dirty="0" smtClean="0"/>
              <a:t>מריר, קר, יבש.</a:t>
            </a:r>
            <a:br>
              <a:rPr lang="he-IL" sz="2300" dirty="0" smtClean="0"/>
            </a:br>
            <a:r>
              <a:rPr lang="he-IL" sz="2300" dirty="0" smtClean="0"/>
              <a:t/>
            </a:r>
            <a:br>
              <a:rPr lang="he-IL" sz="2300" dirty="0" smtClean="0"/>
            </a:br>
            <a:r>
              <a:rPr lang="he-IL" sz="2300" b="1" dirty="0" smtClean="0"/>
              <a:t>ראיה מסורתית</a:t>
            </a:r>
            <a:r>
              <a:rPr lang="he-IL" sz="2300" dirty="0" smtClean="0"/>
              <a:t/>
            </a:r>
            <a:br>
              <a:rPr lang="he-IL" sz="2300" dirty="0" smtClean="0"/>
            </a:br>
            <a:r>
              <a:rPr lang="he-IL" sz="2300" dirty="0" smtClean="0"/>
              <a:t>מסלק אש, חום, לחות ורעילות, ומניע את </a:t>
            </a:r>
            <a:r>
              <a:rPr lang="he-IL" sz="2300" dirty="0" err="1" smtClean="0"/>
              <a:t>צ'י</a:t>
            </a:r>
            <a:r>
              <a:rPr lang="he-IL" sz="2300" dirty="0" smtClean="0"/>
              <a:t> הכבד.</a:t>
            </a:r>
            <a:br>
              <a:rPr lang="he-IL" sz="2300" dirty="0" smtClean="0"/>
            </a:br>
            <a:r>
              <a:rPr lang="he-IL" sz="2300" dirty="0" smtClean="0"/>
              <a:t>- חסימת לחות חמה: כאבי ראש, הפרעות עיכול, פריחות, גירוי בשלפוחית, כאבי שרירים ומפרקים.</a:t>
            </a:r>
            <a:br>
              <a:rPr lang="he-IL" sz="2300" dirty="0" smtClean="0"/>
            </a:br>
            <a:r>
              <a:rPr lang="he-IL" sz="2300" dirty="0" smtClean="0"/>
              <a:t>- לחות חמה בעור: אקזמה, הרפס, אקנה, פסוריאזיס.</a:t>
            </a:r>
            <a:br>
              <a:rPr lang="he-IL" sz="2300" dirty="0" smtClean="0"/>
            </a:br>
            <a:r>
              <a:rPr lang="he-IL" sz="2300" dirty="0" smtClean="0"/>
              <a:t>- חום ורעילות: מורסות, אבצסים, כיבים, בלוטות לימפה נפוחות, חום.</a:t>
            </a:r>
            <a:br>
              <a:rPr lang="he-IL" sz="2300" dirty="0" smtClean="0"/>
            </a:br>
            <a:r>
              <a:rPr lang="he-IL" sz="2300" dirty="0" smtClean="0"/>
              <a:t>- תקיעות </a:t>
            </a:r>
            <a:r>
              <a:rPr lang="he-IL" sz="2300" dirty="0" err="1" smtClean="0"/>
              <a:t>צ'י</a:t>
            </a:r>
            <a:r>
              <a:rPr lang="he-IL" sz="2300" dirty="0" smtClean="0"/>
              <a:t> הכבד עם לחות חמה:כאב בצד הימני של הטן, עצירות, חוסר תיאבון, הפרעות עיכול, צהבת. </a:t>
            </a:r>
            <a:br>
              <a:rPr lang="he-IL" sz="2300" dirty="0" smtClean="0"/>
            </a:br>
            <a:r>
              <a:rPr lang="he-IL" sz="2300" dirty="0" smtClean="0"/>
              <a:t>- אש בכבד ובכיס המרה: חום, טעם מר בפה, בחילות, כאב ראש, דלקת בכיס המרה, אבנים בכיס המרה.</a:t>
            </a:r>
            <a:br>
              <a:rPr lang="he-IL" sz="2300" dirty="0" smtClean="0"/>
            </a:br>
            <a:r>
              <a:rPr lang="he-IL" sz="2300" dirty="0" smtClean="0"/>
              <a:t/>
            </a:r>
            <a:br>
              <a:rPr lang="he-IL" sz="2300" dirty="0" smtClean="0"/>
            </a:br>
            <a:r>
              <a:rPr lang="he-IL" sz="2300" dirty="0" smtClean="0"/>
              <a:t>מעצים הדם ומעשיר את יין הכבד.</a:t>
            </a:r>
            <a:br>
              <a:rPr lang="he-IL" sz="2300" dirty="0" smtClean="0"/>
            </a:br>
            <a:r>
              <a:rPr lang="he-IL" sz="2300" dirty="0" smtClean="0"/>
              <a:t>- חוסר ביין הכבד: דלקת כבד כרונית, שחמת הכבד.</a:t>
            </a:r>
            <a:br>
              <a:rPr lang="he-IL" sz="2300" dirty="0" smtClean="0"/>
            </a:br>
            <a:r>
              <a:rPr lang="he-IL" sz="2300" dirty="0" smtClean="0"/>
              <a:t>- תקיעות דם בוורידים: דליות, טחורים.</a:t>
            </a:r>
            <a:br>
              <a:rPr lang="he-IL" sz="2300" dirty="0" smtClean="0"/>
            </a:br>
            <a:r>
              <a:rPr lang="he-IL" sz="2300" dirty="0" smtClean="0"/>
              <a:t>- חוסר בחלב אם.</a:t>
            </a:r>
            <a:br>
              <a:rPr lang="he-IL" sz="2300" dirty="0" smtClean="0"/>
            </a:br>
            <a:r>
              <a:rPr lang="he-IL" sz="2300" dirty="0" smtClean="0"/>
              <a:t/>
            </a:r>
            <a:br>
              <a:rPr lang="he-IL" sz="2300" dirty="0" smtClean="0"/>
            </a:br>
            <a:endParaRPr lang="he-IL" sz="2300" dirty="0" smtClean="0"/>
          </a:p>
          <a:p>
            <a:endParaRPr lang="he-IL" sz="23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16632"/>
            <a:ext cx="8229600" cy="6552728"/>
          </a:xfrm>
        </p:spPr>
        <p:txBody>
          <a:bodyPr>
            <a:noAutofit/>
          </a:bodyPr>
          <a:lstStyle/>
          <a:p>
            <a:r>
              <a:rPr lang="he-IL" sz="1900" b="1" dirty="0" smtClean="0"/>
              <a:t>רכיבים נוספים בצמח:</a:t>
            </a:r>
            <a:endParaRPr lang="en-US" sz="1900" b="1" dirty="0" smtClean="0"/>
          </a:p>
          <a:p>
            <a:r>
              <a:rPr lang="he-IL" sz="1900" dirty="0" smtClean="0"/>
              <a:t>שורש הצמח עשיר מאוד </a:t>
            </a:r>
            <a:r>
              <a:rPr lang="he-IL" sz="1900" dirty="0" err="1" smtClean="0"/>
              <a:t>במינרליים</a:t>
            </a:r>
            <a:r>
              <a:rPr lang="he-IL" sz="1900" dirty="0" smtClean="0"/>
              <a:t> וויטמינים.</a:t>
            </a:r>
            <a:endParaRPr lang="en-US" sz="1900" dirty="0" smtClean="0"/>
          </a:p>
          <a:p>
            <a:r>
              <a:rPr lang="he-IL" sz="1900" dirty="0" smtClean="0"/>
              <a:t>וויטמינים: וויטמיני, </a:t>
            </a:r>
            <a:r>
              <a:rPr lang="en-US" sz="1900" dirty="0" smtClean="0"/>
              <a:t>A</a:t>
            </a:r>
            <a:r>
              <a:rPr lang="he-IL" sz="1900" dirty="0" smtClean="0"/>
              <a:t>, </a:t>
            </a:r>
            <a:r>
              <a:rPr lang="en-US" sz="1900" dirty="0" smtClean="0"/>
              <a:t>D</a:t>
            </a:r>
            <a:r>
              <a:rPr lang="he-IL" sz="1900" dirty="0" smtClean="0"/>
              <a:t>, </a:t>
            </a:r>
            <a:r>
              <a:rPr lang="en-US" sz="1900" dirty="0" smtClean="0"/>
              <a:t>C </a:t>
            </a:r>
            <a:r>
              <a:rPr lang="he-IL" sz="1900" dirty="0" smtClean="0"/>
              <a:t>קבוצת </a:t>
            </a:r>
            <a:r>
              <a:rPr lang="en-US" sz="1900" dirty="0" smtClean="0"/>
              <a:t>B</a:t>
            </a:r>
            <a:r>
              <a:rPr lang="he-IL" sz="1900" dirty="0" smtClean="0"/>
              <a:t> קומפלקס </a:t>
            </a:r>
            <a:r>
              <a:rPr lang="he-IL" sz="1900" dirty="0" err="1" smtClean="0"/>
              <a:t>וליפוטרופיים</a:t>
            </a:r>
            <a:endParaRPr lang="he-IL" sz="1900" dirty="0" smtClean="0"/>
          </a:p>
          <a:p>
            <a:pPr marL="0" indent="0">
              <a:buNone/>
            </a:pPr>
            <a:r>
              <a:rPr lang="he-IL" sz="1900" dirty="0"/>
              <a:t> </a:t>
            </a:r>
            <a:r>
              <a:rPr lang="he-IL" sz="1900" dirty="0" smtClean="0"/>
              <a:t>    כדוגמת </a:t>
            </a:r>
            <a:r>
              <a:rPr lang="he-IL" sz="1900" dirty="0" err="1" smtClean="0"/>
              <a:t>כולין</a:t>
            </a:r>
            <a:r>
              <a:rPr lang="he-IL" sz="1900" dirty="0" smtClean="0"/>
              <a:t> </a:t>
            </a:r>
            <a:r>
              <a:rPr lang="he-IL" sz="1900" dirty="0" err="1" smtClean="0"/>
              <a:t>ואינוזיטול</a:t>
            </a:r>
            <a:r>
              <a:rPr lang="he-IL" sz="1900" dirty="0" smtClean="0"/>
              <a:t>.</a:t>
            </a:r>
            <a:endParaRPr lang="en-US" sz="1900" dirty="0" smtClean="0"/>
          </a:p>
          <a:p>
            <a:r>
              <a:rPr lang="he-IL" sz="1900" dirty="0" err="1" smtClean="0"/>
              <a:t>מינרליים</a:t>
            </a:r>
            <a:r>
              <a:rPr lang="he-IL" sz="1900" dirty="0" smtClean="0"/>
              <a:t>: מגנזיום, סידן, אשלגן, ברזל ועוד.</a:t>
            </a:r>
            <a:endParaRPr lang="en-US" sz="1900" dirty="0" smtClean="0"/>
          </a:p>
          <a:p>
            <a:r>
              <a:rPr lang="he-IL" sz="1900" dirty="0" err="1" smtClean="0"/>
              <a:t>סטרולים</a:t>
            </a:r>
            <a:r>
              <a:rPr lang="he-IL" sz="1900" dirty="0" smtClean="0"/>
              <a:t> צמחיים: אשר מתחרים עם הכולסטרול על הספיגה במעיים וכן מפחיתים ספיגת מרה חוזרת.</a:t>
            </a:r>
            <a:endParaRPr lang="en-US" sz="1900" dirty="0" smtClean="0"/>
          </a:p>
          <a:p>
            <a:endParaRPr lang="he-IL" sz="1900" dirty="0" smtClean="0"/>
          </a:p>
          <a:p>
            <a:r>
              <a:rPr lang="he-IL" sz="1900" b="1" dirty="0" smtClean="0"/>
              <a:t>תופעות לוואי והתוויות נגד:</a:t>
            </a:r>
            <a:endParaRPr lang="en-US" sz="1900" b="1" dirty="0" smtClean="0"/>
          </a:p>
          <a:p>
            <a:r>
              <a:rPr lang="he-IL" sz="1900" dirty="0" smtClean="0"/>
              <a:t>שורש שן ארי הוא אחד הצמחים היותר שכיחים ובטוחים לשימוש, גם כאשר יש תרופות ברקע. יחד עם זאת יש להיזהר עם אנשים הסובלים מאבני מרה, צהבת ומחלות כבד אחרות.</a:t>
            </a:r>
            <a:endParaRPr lang="en-US" sz="1900" dirty="0" smtClean="0"/>
          </a:p>
          <a:p>
            <a:r>
              <a:rPr lang="he-IL" sz="1900" b="1" dirty="0" smtClean="0"/>
              <a:t>הריון:</a:t>
            </a:r>
            <a:r>
              <a:rPr lang="he-IL" sz="1900" dirty="0" smtClean="0"/>
              <a:t> הצמח נחשב </a:t>
            </a:r>
            <a:r>
              <a:rPr lang="he-IL" sz="1900" dirty="0" err="1" smtClean="0"/>
              <a:t>למתמיר</a:t>
            </a:r>
            <a:r>
              <a:rPr lang="he-IL" sz="1900" dirty="0" smtClean="0"/>
              <a:t> (</a:t>
            </a:r>
            <a:r>
              <a:rPr lang="he-IL" sz="1900" dirty="0" err="1" smtClean="0"/>
              <a:t>אלטרטיבי</a:t>
            </a:r>
            <a:r>
              <a:rPr lang="he-IL" sz="1900" dirty="0" smtClean="0"/>
              <a:t>) ולכן לא מתאים לשימוש בזמן הריון.</a:t>
            </a:r>
            <a:endParaRPr lang="en-US" sz="1900" dirty="0" smtClean="0"/>
          </a:p>
          <a:p>
            <a:r>
              <a:rPr lang="he-IL" sz="1900" b="1" dirty="0" smtClean="0"/>
              <a:t>הנקה:</a:t>
            </a:r>
            <a:r>
              <a:rPr lang="he-IL" sz="1900" dirty="0" smtClean="0"/>
              <a:t>  אפשרי בהחלט לשלבו בהדרגתיות ע"פ מצבה של האם.</a:t>
            </a:r>
            <a:endParaRPr lang="en-US" sz="1900" dirty="0" smtClean="0"/>
          </a:p>
          <a:p>
            <a:endParaRPr lang="he-IL" sz="1900" dirty="0"/>
          </a:p>
          <a:p>
            <a:r>
              <a:rPr lang="he-IL" sz="1900" dirty="0"/>
              <a:t>חלקי הצמח בשימוש: שורש.</a:t>
            </a:r>
          </a:p>
          <a:p>
            <a:r>
              <a:rPr lang="he-IL" sz="1900" dirty="0"/>
              <a:t>תמצית נוזלית: 1:3, 45% אלכוהול, 5-10 מ"ל בוקר וערב.</a:t>
            </a:r>
          </a:p>
          <a:p>
            <a:r>
              <a:rPr lang="he-IL" sz="1900" dirty="0"/>
              <a:t>תמצית יבשה: 10% </a:t>
            </a:r>
            <a:r>
              <a:rPr lang="he-IL" sz="1900" dirty="0" err="1"/>
              <a:t>פלבנואידים</a:t>
            </a:r>
            <a:r>
              <a:rPr lang="he-IL" sz="1900" dirty="0"/>
              <a:t>, 450-900 מ"ג בוקר וערב.</a:t>
            </a:r>
          </a:p>
          <a:p>
            <a:r>
              <a:rPr lang="he-IL" sz="1900" dirty="0" smtClean="0"/>
              <a:t>בישול: </a:t>
            </a:r>
            <a:r>
              <a:rPr lang="he-IL" sz="1900" dirty="0"/>
              <a:t>20-30 גרם שורש לחצי ליטר מים.</a:t>
            </a:r>
          </a:p>
          <a:p>
            <a:r>
              <a:rPr lang="he-IL" sz="1900" dirty="0"/>
              <a:t>כחלק מפורמולה: 30%-25</a:t>
            </a:r>
            <a:r>
              <a:rPr lang="he-IL" sz="1900" dirty="0" smtClean="0"/>
              <a:t>%.</a:t>
            </a:r>
            <a:br>
              <a:rPr lang="he-IL" sz="1900" dirty="0" smtClean="0"/>
            </a:br>
            <a:r>
              <a:rPr lang="he-IL" sz="1900" dirty="0" smtClean="0"/>
              <a:t/>
            </a:r>
            <a:br>
              <a:rPr lang="he-IL" sz="1900" dirty="0" smtClean="0"/>
            </a:br>
            <a:endParaRPr lang="he-IL" sz="19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5</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pic>
        <p:nvPicPr>
          <p:cNvPr id="2" name="תמונה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4550775"/>
            <a:ext cx="1728192" cy="230722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99592" y="701824"/>
            <a:ext cx="8229600" cy="1143000"/>
          </a:xfrm>
        </p:spPr>
        <p:txBody>
          <a:bodyPr>
            <a:noAutofit/>
          </a:bodyPr>
          <a:lstStyle/>
          <a:p>
            <a:r>
              <a:rPr lang="he-IL" sz="3200" b="1" dirty="0" smtClean="0"/>
              <a:t>שם בוטני: </a:t>
            </a:r>
            <a:r>
              <a:rPr lang="en-US" sz="3200" b="1" dirty="0" err="1" smtClean="0"/>
              <a:t>Cynara</a:t>
            </a:r>
            <a:r>
              <a:rPr lang="en-US" sz="3200" b="1" dirty="0" smtClean="0"/>
              <a:t> </a:t>
            </a:r>
            <a:r>
              <a:rPr lang="en-US" sz="3200" b="1" dirty="0" err="1" smtClean="0"/>
              <a:t>cardunculus</a:t>
            </a:r>
            <a:r>
              <a:rPr lang="en-US" sz="3200" dirty="0" smtClean="0"/>
              <a:t/>
            </a:r>
            <a:br>
              <a:rPr lang="en-US" sz="3200" dirty="0" smtClean="0"/>
            </a:br>
            <a:r>
              <a:rPr lang="he-IL" sz="3200" b="1" dirty="0" smtClean="0"/>
              <a:t>שם לועזי: </a:t>
            </a:r>
            <a:r>
              <a:rPr lang="en-US" sz="3200" b="1" dirty="0" smtClean="0"/>
              <a:t>Artichoke</a:t>
            </a:r>
            <a:r>
              <a:rPr lang="en-US" sz="3200" dirty="0" smtClean="0"/>
              <a:t/>
            </a:r>
            <a:br>
              <a:rPr lang="en-US" sz="3200" dirty="0" smtClean="0"/>
            </a:br>
            <a:r>
              <a:rPr lang="he-IL" sz="3200" b="1" dirty="0" smtClean="0"/>
              <a:t>שם עממי : קנרס תרבותי</a:t>
            </a:r>
            <a:r>
              <a:rPr lang="en-US" sz="3200" dirty="0" smtClean="0"/>
              <a:t/>
            </a:r>
            <a:br>
              <a:rPr lang="en-US" sz="3200" dirty="0" smtClean="0"/>
            </a:br>
            <a:r>
              <a:rPr lang="he-IL" sz="3200" b="1" dirty="0" smtClean="0"/>
              <a:t>משפחה: מורכבים</a:t>
            </a:r>
            <a:r>
              <a:rPr lang="en-US" sz="3200" dirty="0" smtClean="0"/>
              <a:t/>
            </a:r>
            <a:br>
              <a:rPr lang="en-US" sz="3200" dirty="0" smtClean="0"/>
            </a:br>
            <a:endParaRPr lang="he-IL" sz="3200" dirty="0"/>
          </a:p>
        </p:txBody>
      </p:sp>
      <p:sp>
        <p:nvSpPr>
          <p:cNvPr id="3" name="מציין מיקום תוכן 2"/>
          <p:cNvSpPr>
            <a:spLocks noGrp="1"/>
          </p:cNvSpPr>
          <p:nvPr>
            <p:ph idx="1"/>
          </p:nvPr>
        </p:nvSpPr>
        <p:spPr>
          <a:xfrm>
            <a:off x="457200" y="1523925"/>
            <a:ext cx="8229600" cy="4785395"/>
          </a:xfrm>
        </p:spPr>
        <p:txBody>
          <a:bodyPr>
            <a:noAutofit/>
          </a:bodyPr>
          <a:lstStyle/>
          <a:p>
            <a:pPr>
              <a:buNone/>
            </a:pPr>
            <a:endParaRPr lang="he-IL" sz="2800" dirty="0"/>
          </a:p>
          <a:p>
            <a:pPr>
              <a:buNone/>
            </a:pPr>
            <a:r>
              <a:rPr lang="he-IL" sz="2800" dirty="0" smtClean="0"/>
              <a:t>הצמח מוזכר במקורות יווניים ורומיים עתיקים, כצמח מאכל וכצמח לריפוי מחלות כבד. יוחסו לו תכונות של המרצת הפרשת מיצי מרה וכן תכונות משתנות. המרפאים </a:t>
            </a:r>
            <a:r>
              <a:rPr lang="he-IL" sz="2800" dirty="0" err="1" smtClean="0"/>
              <a:t>האקלקטים</a:t>
            </a:r>
            <a:r>
              <a:rPr lang="he-IL" sz="2800" dirty="0" smtClean="0"/>
              <a:t> של סוף המאה ה-19 השתמשו בו כמשתן </a:t>
            </a:r>
            <a:r>
              <a:rPr lang="he-IL" sz="2800" dirty="0" err="1" smtClean="0"/>
              <a:t>וכאלטרטיבי</a:t>
            </a:r>
            <a:r>
              <a:rPr lang="he-IL" sz="2800" dirty="0" smtClean="0"/>
              <a:t>, לטיפול בשיגרון, שיגדון (</a:t>
            </a:r>
            <a:r>
              <a:rPr lang="he-IL" sz="2800" dirty="0" err="1" smtClean="0"/>
              <a:t>גאוט</a:t>
            </a:r>
            <a:r>
              <a:rPr lang="he-IL" sz="2800" dirty="0" smtClean="0"/>
              <a:t>), צהבת. באירופה שימש הצמח כמעודד זרימת מיצי מרה, כמשלשל וכמשתן. </a:t>
            </a:r>
          </a:p>
          <a:p>
            <a:pPr>
              <a:buNone/>
            </a:pPr>
            <a:r>
              <a:rPr lang="he-IL" sz="2800" dirty="0" smtClean="0"/>
              <a:t>ברפואת הצמחים המודרנית מוגדר הצמח כבעל פעילות מתונה ומתאים לשימוש לפרקי זמן ממושכים. ברפואה זו משתמשים בו בעיקר כמגן על הכבד וכמפחית רמות כולסטרול בדם.</a:t>
            </a:r>
            <a:br>
              <a:rPr lang="he-IL" sz="2800" dirty="0" smtClean="0"/>
            </a:br>
            <a:endParaRPr lang="he-IL" sz="2800" dirty="0"/>
          </a:p>
        </p:txBody>
      </p:sp>
      <p:pic>
        <p:nvPicPr>
          <p:cNvPr id="2050" name="Picture 2" descr="C:\Users\Levy\Pictures\לימודים\pic1x65x282T125.jpg"/>
          <p:cNvPicPr>
            <a:picLocks noChangeAspect="1" noChangeArrowheads="1"/>
          </p:cNvPicPr>
          <p:nvPr/>
        </p:nvPicPr>
        <p:blipFill>
          <a:blip r:embed="rId2" cstate="print"/>
          <a:srcRect/>
          <a:stretch>
            <a:fillRect/>
          </a:stretch>
        </p:blipFill>
        <p:spPr bwMode="auto">
          <a:xfrm>
            <a:off x="0" y="0"/>
            <a:ext cx="1479037" cy="1916832"/>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6</a:t>
            </a:fld>
            <a:endParaRPr lang="he-IL"/>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267744" y="404664"/>
            <a:ext cx="6768752" cy="6316811"/>
          </a:xfrm>
        </p:spPr>
        <p:txBody>
          <a:bodyPr>
            <a:normAutofit fontScale="77500" lnSpcReduction="20000"/>
          </a:bodyPr>
          <a:lstStyle/>
          <a:p>
            <a:r>
              <a:rPr lang="he-IL" b="1" dirty="0" smtClean="0"/>
              <a:t>פעילות הצמח:</a:t>
            </a:r>
            <a:endParaRPr lang="en-US" b="1" dirty="0" smtClean="0"/>
          </a:p>
          <a:p>
            <a:pPr lvl="0"/>
            <a:r>
              <a:rPr lang="he-IL" b="1" dirty="0" err="1"/>
              <a:t>כולגוג</a:t>
            </a:r>
            <a:r>
              <a:rPr lang="he-IL" b="1" dirty="0"/>
              <a:t> - </a:t>
            </a:r>
            <a:r>
              <a:rPr lang="he-IL" dirty="0"/>
              <a:t>ממריץ יצור מרה, מנקז כבד.</a:t>
            </a:r>
            <a:endParaRPr lang="he-IL" b="1" dirty="0"/>
          </a:p>
          <a:p>
            <a:pPr lvl="0"/>
            <a:r>
              <a:rPr lang="he-IL" b="1" dirty="0" err="1"/>
              <a:t>היפולפידמי</a:t>
            </a:r>
            <a:r>
              <a:rPr lang="he-IL" dirty="0"/>
              <a:t> – מטפל בעודף שומנים בדם, לטיפול ומניעת טרשת עורקים.</a:t>
            </a:r>
            <a:endParaRPr lang="en-US" dirty="0"/>
          </a:p>
          <a:p>
            <a:pPr lvl="0"/>
            <a:r>
              <a:rPr lang="he-IL" b="1" dirty="0" smtClean="0"/>
              <a:t>מחלות כבד </a:t>
            </a:r>
            <a:r>
              <a:rPr lang="he-IL" dirty="0" smtClean="0"/>
              <a:t>– צהבת, אבני מרה, דלקות כבד וכיס מרה, כבד שומני - לטיפול ומניעה.</a:t>
            </a:r>
            <a:endParaRPr lang="en-US" dirty="0" smtClean="0"/>
          </a:p>
          <a:p>
            <a:pPr lvl="0"/>
            <a:r>
              <a:rPr lang="he-IL" b="1" dirty="0" smtClean="0"/>
              <a:t>משלשל ומשתן עדין </a:t>
            </a:r>
            <a:r>
              <a:rPr lang="he-IL" dirty="0" smtClean="0"/>
              <a:t>– לעצירות קלה עד בינונית (אינו ממכר).</a:t>
            </a:r>
            <a:endParaRPr lang="en-US" dirty="0" smtClean="0"/>
          </a:p>
          <a:p>
            <a:pPr lvl="0"/>
            <a:r>
              <a:rPr lang="he-IL" b="1" dirty="0" err="1" smtClean="0"/>
              <a:t>הפטופרוטקטיב</a:t>
            </a:r>
            <a:r>
              <a:rPr lang="he-IL" dirty="0" smtClean="0"/>
              <a:t> – מגן ומשקם רקמת כבד, מתאים במיוחד לאנשים שסובלים מפגיעה ממושכת בכבד, אלכוהוליסטים, שחמת, כימותרפיה וכדומה.</a:t>
            </a:r>
            <a:endParaRPr lang="en-US" dirty="0" smtClean="0"/>
          </a:p>
          <a:p>
            <a:pPr lvl="0"/>
            <a:r>
              <a:rPr lang="he-IL" b="1" dirty="0" err="1" smtClean="0"/>
              <a:t>אלטרטיבי</a:t>
            </a:r>
            <a:r>
              <a:rPr lang="he-IL" b="1" dirty="0" smtClean="0"/>
              <a:t> </a:t>
            </a:r>
            <a:r>
              <a:rPr lang="he-IL" dirty="0" smtClean="0"/>
              <a:t>– מומלץ לשלבו בפורמולות לניקוי ושמירה על רקמת הכבד.</a:t>
            </a:r>
          </a:p>
          <a:p>
            <a:pPr lvl="0">
              <a:buNone/>
            </a:pPr>
            <a:endParaRPr lang="he-IL" dirty="0" smtClean="0"/>
          </a:p>
          <a:p>
            <a:pPr lvl="0">
              <a:buNone/>
            </a:pPr>
            <a:r>
              <a:rPr lang="he-IL" dirty="0" smtClean="0"/>
              <a:t>   *נחשב לאחד הצמחים המובילים לטיפול בעודף כולסטרול וטריגליצרידים – יש לתת לצמח זמן לעשות את העבודה (מינימום 3-6 חודשים של נטילה רצופה) ומומלץ לשלב עם צמחים נוספים. </a:t>
            </a:r>
            <a:endParaRPr lang="en-US" dirty="0" smtClean="0"/>
          </a:p>
          <a:p>
            <a:pPr>
              <a:buNone/>
            </a:pPr>
            <a:endParaRPr lang="he-IL" dirty="0"/>
          </a:p>
        </p:txBody>
      </p:sp>
      <p:pic>
        <p:nvPicPr>
          <p:cNvPr id="3074" name="Picture 2" descr="C:\Users\Levy\Pictures\לימודים\imagesCAO3T6NN.jpg"/>
          <p:cNvPicPr>
            <a:picLocks noChangeAspect="1" noChangeArrowheads="1"/>
          </p:cNvPicPr>
          <p:nvPr/>
        </p:nvPicPr>
        <p:blipFill>
          <a:blip r:embed="rId2" cstate="print"/>
          <a:srcRect/>
          <a:stretch>
            <a:fillRect/>
          </a:stretch>
        </p:blipFill>
        <p:spPr bwMode="auto">
          <a:xfrm>
            <a:off x="0" y="5238348"/>
            <a:ext cx="2123728" cy="1619652"/>
          </a:xfrm>
          <a:prstGeom prst="rect">
            <a:avLst/>
          </a:prstGeom>
          <a:noFill/>
        </p:spPr>
      </p:pic>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7</a:t>
            </a:fld>
            <a:endParaRPr lang="he-IL" dirty="0"/>
          </a:p>
        </p:txBody>
      </p:sp>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r>
              <a:rPr lang="he-IL" sz="2400" b="1" dirty="0" smtClean="0"/>
              <a:t>איכויות</a:t>
            </a:r>
            <a:r>
              <a:rPr lang="he-IL" sz="2400" dirty="0" smtClean="0"/>
              <a:t/>
            </a:r>
            <a:br>
              <a:rPr lang="he-IL" sz="2400" dirty="0" smtClean="0"/>
            </a:br>
            <a:r>
              <a:rPr lang="he-IL" sz="2400" dirty="0" smtClean="0"/>
              <a:t>מריר, קריר, יבש.</a:t>
            </a:r>
            <a:br>
              <a:rPr lang="he-IL" sz="2400" dirty="0" smtClean="0"/>
            </a:br>
            <a:r>
              <a:rPr lang="he-IL" sz="2400" dirty="0" smtClean="0"/>
              <a:t/>
            </a:r>
            <a:br>
              <a:rPr lang="he-IL" sz="2400" dirty="0" smtClean="0"/>
            </a:br>
            <a:r>
              <a:rPr lang="he-IL" sz="2400" b="1" dirty="0" smtClean="0"/>
              <a:t>השפעה מסורתית</a:t>
            </a:r>
            <a:r>
              <a:rPr lang="he-IL" sz="2400" dirty="0" smtClean="0"/>
              <a:t/>
            </a:r>
            <a:br>
              <a:rPr lang="he-IL" sz="2400" dirty="0" smtClean="0"/>
            </a:br>
            <a:r>
              <a:rPr lang="he-IL" sz="2400" dirty="0" smtClean="0"/>
              <a:t>מעשיר את יין הכבד, מזין דם.</a:t>
            </a:r>
            <a:br>
              <a:rPr lang="he-IL" sz="2400" dirty="0" smtClean="0"/>
            </a:br>
            <a:r>
              <a:rPr lang="he-IL" sz="2400" dirty="0" smtClean="0"/>
              <a:t>- חוסר יין של הכבד: מסייע לכבד בנטרול רעלים, משקם את תאי הכבד, עוזר לכבד לעבד ולאגור רכיבי תזונה.</a:t>
            </a:r>
            <a:br>
              <a:rPr lang="he-IL" sz="2400" dirty="0" smtClean="0"/>
            </a:br>
            <a:r>
              <a:rPr lang="he-IL" sz="2400" dirty="0" smtClean="0"/>
              <a:t>- חוסר דם: עייפות, חיוורון, סחרחורת, וסת קלושה, אנמיה.</a:t>
            </a:r>
            <a:br>
              <a:rPr lang="he-IL" sz="2400" dirty="0" smtClean="0"/>
            </a:br>
            <a:r>
              <a:rPr lang="he-IL" sz="2400" dirty="0" smtClean="0"/>
              <a:t/>
            </a:r>
            <a:br>
              <a:rPr lang="he-IL" sz="2400" dirty="0" smtClean="0"/>
            </a:br>
            <a:r>
              <a:rPr lang="he-IL" sz="2400" dirty="0" smtClean="0"/>
              <a:t>מניע </a:t>
            </a:r>
            <a:r>
              <a:rPr lang="he-IL" sz="2400" dirty="0" err="1" smtClean="0"/>
              <a:t>צ'י</a:t>
            </a:r>
            <a:r>
              <a:rPr lang="he-IL" sz="2400" dirty="0" smtClean="0"/>
              <a:t> הכבד, כיס המרה והקיבה:</a:t>
            </a:r>
            <a:br>
              <a:rPr lang="he-IL" sz="2400" dirty="0" smtClean="0"/>
            </a:br>
            <a:r>
              <a:rPr lang="he-IL" sz="2400" dirty="0" smtClean="0"/>
              <a:t>- תקיעות </a:t>
            </a:r>
            <a:r>
              <a:rPr lang="he-IL" sz="2400" dirty="0" err="1" smtClean="0"/>
              <a:t>צ'י</a:t>
            </a:r>
            <a:r>
              <a:rPr lang="he-IL" sz="2400" dirty="0" smtClean="0"/>
              <a:t> בקיבה ובכבד: עיכול איטי, נפיחות, חוסר תיאבון, בחילות, מצבי רוח, כאב בצדי הגוף.</a:t>
            </a:r>
            <a:br>
              <a:rPr lang="he-IL" sz="2400" dirty="0" smtClean="0"/>
            </a:br>
            <a:r>
              <a:rPr lang="he-IL" sz="2400" dirty="0" smtClean="0"/>
              <a:t/>
            </a:r>
            <a:br>
              <a:rPr lang="he-IL" sz="2400" dirty="0" smtClean="0"/>
            </a:br>
            <a:r>
              <a:rPr lang="he-IL" sz="2400" dirty="0" smtClean="0"/>
              <a:t>מסלק חום ולחות,מסייע לדה-</a:t>
            </a:r>
            <a:r>
              <a:rPr lang="he-IL" sz="2400" dirty="0" err="1" smtClean="0"/>
              <a:t>טוקסיפיקציה</a:t>
            </a:r>
            <a:r>
              <a:rPr lang="he-IL" sz="2400" dirty="0" smtClean="0"/>
              <a:t>:</a:t>
            </a:r>
            <a:br>
              <a:rPr lang="he-IL" sz="2400" dirty="0" smtClean="0"/>
            </a:br>
            <a:r>
              <a:rPr lang="he-IL" sz="2400" dirty="0" smtClean="0"/>
              <a:t>- רעלת מטבולית: שיגרון, שיגדון, יתר שומנים בדם, טרשת עורקים.</a:t>
            </a:r>
            <a:br>
              <a:rPr lang="he-IL" sz="2400" dirty="0" smtClean="0"/>
            </a:br>
            <a:r>
              <a:rPr lang="he-IL" sz="2400" dirty="0" smtClean="0"/>
              <a:t>- גודש נוזלים בכבד: בצקת, מיימת.</a:t>
            </a:r>
            <a:br>
              <a:rPr lang="he-IL" sz="2400" dirty="0" smtClean="0"/>
            </a:br>
            <a:r>
              <a:rPr lang="he-IL" sz="2400" dirty="0" smtClean="0"/>
              <a:t/>
            </a:r>
            <a:br>
              <a:rPr lang="he-IL" sz="2400" dirty="0" smtClean="0"/>
            </a:br>
            <a:endParaRPr lang="he-IL" sz="2400" dirty="0" smtClean="0"/>
          </a:p>
          <a:p>
            <a:endParaRPr lang="he-IL" sz="24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r>
              <a:rPr lang="he-IL" sz="2400" b="1" dirty="0" smtClean="0"/>
              <a:t>רגישות, תופעות לוואי, תגובות ביניים, התוויות נגד ורעילות</a:t>
            </a:r>
            <a:r>
              <a:rPr lang="he-IL" sz="2400" dirty="0" smtClean="0"/>
              <a:t/>
            </a:r>
            <a:br>
              <a:rPr lang="he-IL" sz="2400" dirty="0" smtClean="0"/>
            </a:br>
            <a:r>
              <a:rPr lang="he-IL" sz="2400" dirty="0"/>
              <a:t>אבנים בכיס המרה היא תופעה של היווצרות גושים בגדלים שונים (גודל של 1 ס"מ ועד 4-5 ס"מ). </a:t>
            </a:r>
            <a:r>
              <a:rPr lang="he-IL" sz="2400" dirty="0" smtClean="0"/>
              <a:t>אבנים </a:t>
            </a:r>
            <a:r>
              <a:rPr lang="he-IL" sz="2400" dirty="0"/>
              <a:t>בכיס המרה </a:t>
            </a:r>
            <a:r>
              <a:rPr lang="he-IL" sz="2400" dirty="0" smtClean="0"/>
              <a:t>מתחלקים </a:t>
            </a:r>
            <a:r>
              <a:rPr lang="he-IL" sz="2400" dirty="0"/>
              <a:t>לשני סוגים: כ- 60 % מהם נקראים אבני כולסטרול והשאר מכונים אבני פיגמנט</a:t>
            </a:r>
            <a:r>
              <a:rPr lang="he-IL" sz="2400" dirty="0" smtClean="0"/>
              <a:t>. יש לנהוג זהירות רבה ולשקול היטב שימוש של צמחי מרפא </a:t>
            </a:r>
            <a:r>
              <a:rPr lang="he-IL" sz="2400" dirty="0" err="1" smtClean="0"/>
              <a:t>כולרטיים</a:t>
            </a:r>
            <a:r>
              <a:rPr lang="he-IL" sz="2400" dirty="0" smtClean="0"/>
              <a:t> במקרה של אבנים בכיס המרה מעל לגודל של 0.8 ס"מ.</a:t>
            </a:r>
            <a:br>
              <a:rPr lang="he-IL" sz="2400" dirty="0" smtClean="0"/>
            </a:br>
            <a:r>
              <a:rPr lang="he-IL" sz="2400" dirty="0" smtClean="0"/>
              <a:t>הריון: אין מספיק מידע בנושא, אך בהיותו צמח </a:t>
            </a:r>
            <a:r>
              <a:rPr lang="he-IL" sz="2400" dirty="0" err="1" smtClean="0"/>
              <a:t>כולגוג</a:t>
            </a:r>
            <a:r>
              <a:rPr lang="he-IL" sz="2400" dirty="0" smtClean="0"/>
              <a:t> עדיף להמתין עד לטרימסטר האחרון.</a:t>
            </a:r>
            <a:br>
              <a:rPr lang="he-IL" sz="2400" dirty="0" smtClean="0"/>
            </a:br>
            <a:r>
              <a:rPr lang="he-IL" sz="2400" dirty="0" smtClean="0"/>
              <a:t>הנקה: אפשרי להשתמש.</a:t>
            </a:r>
          </a:p>
          <a:p>
            <a:r>
              <a:rPr lang="he-IL" sz="2400" dirty="0" smtClean="0"/>
              <a:t>חלק בשימוש : עלים.</a:t>
            </a:r>
          </a:p>
          <a:p>
            <a:r>
              <a:rPr lang="he-IL" sz="2400" dirty="0" smtClean="0"/>
              <a:t>אופני </a:t>
            </a:r>
            <a:r>
              <a:rPr lang="he-IL" sz="2400" dirty="0"/>
              <a:t>נטילה ומינונים:</a:t>
            </a:r>
          </a:p>
          <a:p>
            <a:pPr>
              <a:buNone/>
            </a:pPr>
            <a:r>
              <a:rPr lang="he-IL" sz="2400" dirty="0" smtClean="0"/>
              <a:t>תמצית </a:t>
            </a:r>
            <a:r>
              <a:rPr lang="he-IL" sz="2400" dirty="0"/>
              <a:t>נוזלית: 1:3, </a:t>
            </a:r>
            <a:r>
              <a:rPr lang="he-IL" sz="2400" dirty="0" smtClean="0"/>
              <a:t>35</a:t>
            </a:r>
            <a:r>
              <a:rPr lang="he-IL" sz="2400" dirty="0"/>
              <a:t>% אלכוהול, </a:t>
            </a:r>
            <a:r>
              <a:rPr lang="he-IL" sz="2400" dirty="0" smtClean="0"/>
              <a:t>5 </a:t>
            </a:r>
            <a:r>
              <a:rPr lang="he-IL" sz="2400" dirty="0"/>
              <a:t>מ"ל בוקר וערב.</a:t>
            </a:r>
          </a:p>
          <a:p>
            <a:pPr>
              <a:buNone/>
            </a:pPr>
            <a:r>
              <a:rPr lang="he-IL" sz="2400" dirty="0"/>
              <a:t>תמצית יבשה: 5% </a:t>
            </a:r>
            <a:r>
              <a:rPr lang="en-US" sz="2400" dirty="0" err="1" smtClean="0"/>
              <a:t>cynarin</a:t>
            </a:r>
            <a:r>
              <a:rPr lang="he-IL" sz="2400" dirty="0" smtClean="0"/>
              <a:t> 500 מ"ג בוקר וערב.</a:t>
            </a:r>
            <a:endParaRPr lang="he-IL" sz="2400" dirty="0"/>
          </a:p>
          <a:p>
            <a:pPr>
              <a:buNone/>
            </a:pPr>
            <a:r>
              <a:rPr lang="he-IL" sz="2400" dirty="0"/>
              <a:t>חליטה: כפית גדושה לכוס מים, 3-4 פעמים ביום.</a:t>
            </a:r>
          </a:p>
          <a:p>
            <a:pPr>
              <a:buNone/>
            </a:pPr>
            <a:r>
              <a:rPr lang="he-IL" sz="2400" dirty="0"/>
              <a:t>כחלק מפורמולה: 30%-25%</a:t>
            </a:r>
          </a:p>
          <a:p>
            <a:pPr>
              <a:buNone/>
            </a:pPr>
            <a:r>
              <a:rPr lang="he-IL" sz="2400" dirty="0" smtClean="0"/>
              <a:t/>
            </a:r>
            <a:br>
              <a:rPr lang="he-IL" sz="2400" dirty="0" smtClean="0"/>
            </a:br>
            <a:r>
              <a:rPr lang="he-IL" sz="2400" dirty="0" smtClean="0"/>
              <a:t/>
            </a:r>
            <a:br>
              <a:rPr lang="he-IL" sz="2400" dirty="0" smtClean="0"/>
            </a:br>
            <a:r>
              <a:rPr lang="he-IL" sz="2400" dirty="0" smtClean="0"/>
              <a:t/>
            </a:r>
            <a:br>
              <a:rPr lang="he-IL" sz="2400" dirty="0" smtClean="0"/>
            </a:br>
            <a:r>
              <a:rPr lang="he-IL" sz="2400" dirty="0" smtClean="0"/>
              <a:t/>
            </a:r>
            <a:br>
              <a:rPr lang="he-IL" sz="2400" dirty="0" smtClean="0"/>
            </a:br>
            <a:endParaRPr lang="he-IL" sz="2400" dirty="0" smtClean="0"/>
          </a:p>
          <a:p>
            <a:endParaRPr lang="he-IL" sz="24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9</a:t>
            </a:fld>
            <a:endParaRPr lang="he-IL"/>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06090"/>
          </a:xfrm>
        </p:spPr>
        <p:txBody>
          <a:bodyPr>
            <a:normAutofit fontScale="90000"/>
          </a:bodyPr>
          <a:lstStyle/>
          <a:p>
            <a:r>
              <a:rPr lang="he-IL" dirty="0" smtClean="0"/>
              <a:t>מחקר</a:t>
            </a:r>
            <a:endParaRPr lang="he-IL" dirty="0"/>
          </a:p>
        </p:txBody>
      </p:sp>
      <p:sp>
        <p:nvSpPr>
          <p:cNvPr id="3" name="מציין מיקום תוכן 2"/>
          <p:cNvSpPr>
            <a:spLocks noGrp="1"/>
          </p:cNvSpPr>
          <p:nvPr>
            <p:ph idx="1"/>
          </p:nvPr>
        </p:nvSpPr>
        <p:spPr>
          <a:xfrm>
            <a:off x="711865" y="1557109"/>
            <a:ext cx="8229600" cy="5073427"/>
          </a:xfrm>
        </p:spPr>
        <p:txBody>
          <a:bodyPr>
            <a:normAutofit fontScale="92500" lnSpcReduction="20000"/>
          </a:bodyPr>
          <a:lstStyle/>
          <a:p>
            <a:r>
              <a:rPr lang="he-IL" dirty="0" smtClean="0"/>
              <a:t>פעילות </a:t>
            </a:r>
            <a:r>
              <a:rPr lang="he-IL" dirty="0" err="1" smtClean="0"/>
              <a:t>היפוליפידמית</a:t>
            </a:r>
            <a:r>
              <a:rPr lang="he-IL" dirty="0" smtClean="0"/>
              <a:t> מיוחסת </a:t>
            </a:r>
            <a:r>
              <a:rPr lang="he-IL" dirty="0" err="1" smtClean="0"/>
              <a:t>לסינרין</a:t>
            </a:r>
            <a:r>
              <a:rPr lang="he-IL" dirty="0" smtClean="0"/>
              <a:t>, וזאת כמעכב </a:t>
            </a:r>
            <a:r>
              <a:rPr lang="he-IL" dirty="0" err="1" smtClean="0"/>
              <a:t>ביוסינתיזה</a:t>
            </a:r>
            <a:r>
              <a:rPr lang="he-IL" dirty="0" smtClean="0"/>
              <a:t> של כולסטרול בכבד, וכן כממריץ הפרשתו עם מלחי המרה.</a:t>
            </a:r>
            <a:r>
              <a:rPr lang="he-IL" baseline="-25000" dirty="0" smtClean="0"/>
              <a:t> </a:t>
            </a:r>
            <a:r>
              <a:rPr lang="he-IL" dirty="0" smtClean="0"/>
              <a:t>מצביעה על כך שמיצויי ארטישוק מפחיתים רמות </a:t>
            </a:r>
            <a:r>
              <a:rPr lang="he-IL" b="1" dirty="0" smtClean="0"/>
              <a:t>כולסטרול ו\או טריגליצרידים</a:t>
            </a:r>
            <a:r>
              <a:rPr lang="he-IL" dirty="0" smtClean="0"/>
              <a:t> ברמות הנעות בין: 15% ל- 45%. יצוין, כי ישנן גם עבודות בהן לא הודגמה השפעת </a:t>
            </a:r>
            <a:r>
              <a:rPr lang="he-IL" dirty="0" err="1" smtClean="0"/>
              <a:t>סינרין</a:t>
            </a:r>
            <a:r>
              <a:rPr lang="he-IL" dirty="0" smtClean="0"/>
              <a:t> על רמות השומנים בדם</a:t>
            </a:r>
            <a:r>
              <a:rPr lang="he-IL" baseline="-25000" dirty="0" smtClean="0"/>
              <a:t>,</a:t>
            </a:r>
            <a:r>
              <a:rPr lang="he-IL" dirty="0" smtClean="0"/>
              <a:t> מנגד לא צוין מינון הנטילה של הצמח.</a:t>
            </a:r>
          </a:p>
          <a:p>
            <a:r>
              <a:rPr lang="he-IL" dirty="0" smtClean="0"/>
              <a:t>העבודות הקליניות מדגישות חשיבות שימוש במינון גבוה, המקביל של 9-4 גרם עלים יבשים ליום, לצורך הפחתת שומני הדם, לעומת מינונים של 4-1.5 גרם ליום הנדרשות עבור ההתוויות השונות האחרות של הצמח.</a:t>
            </a:r>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03040" y="778694"/>
            <a:ext cx="8229600" cy="922114"/>
          </a:xfrm>
        </p:spPr>
        <p:txBody>
          <a:bodyPr>
            <a:noAutofit/>
          </a:bodyPr>
          <a:lstStyle/>
          <a:p>
            <a:r>
              <a:rPr lang="he-IL" sz="3200" b="1" dirty="0" smtClean="0"/>
              <a:t>שם בוטני:   </a:t>
            </a:r>
            <a:r>
              <a:rPr lang="en-US" sz="3200" b="1" dirty="0" smtClean="0"/>
              <a:t>Curcuma </a:t>
            </a:r>
            <a:r>
              <a:rPr lang="en-US" sz="3200" b="1" dirty="0" err="1" smtClean="0"/>
              <a:t>longa</a:t>
            </a:r>
            <a:r>
              <a:rPr lang="en-US" sz="3200" dirty="0" smtClean="0"/>
              <a:t/>
            </a:r>
            <a:br>
              <a:rPr lang="en-US" sz="3200" dirty="0" smtClean="0"/>
            </a:br>
            <a:r>
              <a:rPr lang="he-IL" sz="3200" b="1" dirty="0" smtClean="0"/>
              <a:t>שם לועזי: </a:t>
            </a:r>
            <a:r>
              <a:rPr lang="en-US" sz="3200" b="1" dirty="0" smtClean="0"/>
              <a:t>Turmeric</a:t>
            </a:r>
            <a:r>
              <a:rPr lang="en-US" sz="3200" dirty="0" smtClean="0"/>
              <a:t/>
            </a:r>
            <a:br>
              <a:rPr lang="en-US" sz="3200" dirty="0" smtClean="0"/>
            </a:br>
            <a:r>
              <a:rPr lang="he-IL" sz="3200" b="1" dirty="0" smtClean="0"/>
              <a:t>שם עממי : כורכום</a:t>
            </a:r>
            <a:r>
              <a:rPr lang="en-US" sz="3200" dirty="0" smtClean="0"/>
              <a:t/>
            </a:r>
            <a:br>
              <a:rPr lang="en-US" sz="3200" dirty="0" smtClean="0"/>
            </a:br>
            <a:r>
              <a:rPr lang="he-IL" sz="3200" b="1" dirty="0" smtClean="0"/>
              <a:t>משפחה: </a:t>
            </a:r>
            <a:r>
              <a:rPr lang="he-IL" sz="3200" b="1" dirty="0" err="1" smtClean="0"/>
              <a:t>זנגביליים</a:t>
            </a:r>
            <a:r>
              <a:rPr lang="en-US" sz="3200" dirty="0" smtClean="0"/>
              <a:t/>
            </a:r>
            <a:br>
              <a:rPr lang="en-US" sz="3200" dirty="0" smtClean="0"/>
            </a:br>
            <a:endParaRPr lang="he-IL" sz="3200" dirty="0"/>
          </a:p>
        </p:txBody>
      </p:sp>
      <p:sp>
        <p:nvSpPr>
          <p:cNvPr id="3" name="מציין מיקום תוכן 2"/>
          <p:cNvSpPr>
            <a:spLocks noGrp="1"/>
          </p:cNvSpPr>
          <p:nvPr>
            <p:ph idx="1"/>
          </p:nvPr>
        </p:nvSpPr>
        <p:spPr>
          <a:xfrm>
            <a:off x="755576" y="2144836"/>
            <a:ext cx="8229600" cy="4857403"/>
          </a:xfrm>
        </p:spPr>
        <p:txBody>
          <a:bodyPr>
            <a:noAutofit/>
          </a:bodyPr>
          <a:lstStyle/>
          <a:p>
            <a:r>
              <a:rPr lang="he-IL" sz="2300" dirty="0" smtClean="0"/>
              <a:t>ברפואה ההודית המסורתית (איור-ודה) הכורכום מקובל לטיפול בהפרעות עיכול, לטיהור ולחיזוק כללי. ואילו הסינים מסווגים אותו בעיקר כצמח מחזק ומניע את הדם. ברפואת הצמחים המודרנית נחשב הכורכום לצמח המתאים לשימוש ארוך טווח ומניעתי לטיפול בטווח רחב של בעיות.</a:t>
            </a:r>
          </a:p>
          <a:p>
            <a:r>
              <a:rPr lang="he-IL" sz="2300" dirty="0"/>
              <a:t>העובדה כי כורכום פועל במספר מנגנונים שונים מצביעה על יעילותו לסייע במגוון מצבים וסוגי </a:t>
            </a:r>
            <a:r>
              <a:rPr lang="he-IL" sz="2300" dirty="0" smtClean="0"/>
              <a:t>כאב, </a:t>
            </a:r>
            <a:r>
              <a:rPr lang="he-IL" sz="2300" dirty="0" err="1" smtClean="0"/>
              <a:t>כורכומין</a:t>
            </a:r>
            <a:r>
              <a:rPr lang="he-IL" sz="2300" dirty="0" smtClean="0"/>
              <a:t> </a:t>
            </a:r>
            <a:r>
              <a:rPr lang="he-IL" sz="2300" dirty="0"/>
              <a:t>עובד על כמות גדולה מאוד של מטרות ולכן קשה לתרגם בצורה ברורה את החתימה ב"ביולוגית שלו" יחד עם זאת ישנה הסכמה שהמטרה הברורה ביותר של </a:t>
            </a:r>
            <a:r>
              <a:rPr lang="he-IL" sz="2300" dirty="0" err="1"/>
              <a:t>כורכומין</a:t>
            </a:r>
            <a:r>
              <a:rPr lang="he-IL" sz="2300" dirty="0"/>
              <a:t> היא השפעה על גורמי </a:t>
            </a:r>
            <a:r>
              <a:rPr lang="he-IL" sz="2300" dirty="0" err="1"/>
              <a:t>שיעתוק</a:t>
            </a:r>
            <a:r>
              <a:rPr lang="he-IL" sz="2300" dirty="0"/>
              <a:t> כמו </a:t>
            </a:r>
            <a:r>
              <a:rPr lang="en-US" sz="2300" dirty="0"/>
              <a:t>NF-kB, STAT3 </a:t>
            </a:r>
            <a:r>
              <a:rPr lang="he-IL" sz="2300" dirty="0"/>
              <a:t>וכן </a:t>
            </a:r>
            <a:r>
              <a:rPr lang="he-IL" sz="2300" dirty="0" err="1"/>
              <a:t>שלכורכמין</a:t>
            </a:r>
            <a:r>
              <a:rPr lang="he-IL" sz="2300" dirty="0"/>
              <a:t> יכולה להיות תועלת ע"י השפעה על תרגום גנטי ואיתות תאי המעורב בתהליך הדלקת. זוהי הסיבה שלא מצפים שהשפעת </a:t>
            </a:r>
            <a:r>
              <a:rPr lang="he-IL" sz="2300" dirty="0" err="1"/>
              <a:t>הכורכומין</a:t>
            </a:r>
            <a:r>
              <a:rPr lang="he-IL" sz="2300" dirty="0"/>
              <a:t> תהיה מדידה באופן </a:t>
            </a:r>
            <a:r>
              <a:rPr lang="he-IL" sz="2300" dirty="0" err="1"/>
              <a:t>מיידי</a:t>
            </a:r>
            <a:r>
              <a:rPr lang="he-IL" sz="2300" dirty="0"/>
              <a:t>, אלא תתפתח </a:t>
            </a:r>
            <a:r>
              <a:rPr lang="he-IL" sz="2300" dirty="0" smtClean="0"/>
              <a:t>בהדרגה. </a:t>
            </a:r>
            <a:endParaRPr lang="he-IL" sz="2300" dirty="0"/>
          </a:p>
          <a:p>
            <a:pPr>
              <a:buNone/>
            </a:pPr>
            <a:endParaRPr lang="he-IL" sz="2300" dirty="0"/>
          </a:p>
          <a:p>
            <a:pPr>
              <a:buNone/>
            </a:pPr>
            <a:endParaRPr lang="he-IL" sz="2300" dirty="0" smtClean="0"/>
          </a:p>
          <a:p>
            <a:pPr>
              <a:buNone/>
            </a:pPr>
            <a:r>
              <a:rPr lang="he-IL" sz="2300" dirty="0" smtClean="0"/>
              <a:t/>
            </a:r>
            <a:br>
              <a:rPr lang="he-IL" sz="2300" dirty="0" smtClean="0"/>
            </a:br>
            <a:endParaRPr lang="he-IL" sz="2300" dirty="0"/>
          </a:p>
        </p:txBody>
      </p:sp>
      <p:pic>
        <p:nvPicPr>
          <p:cNvPr id="4098" name="Picture 2" descr="C:\Users\Levy\Pictures\לימודים\imagesCAMHJZ69.jpg"/>
          <p:cNvPicPr>
            <a:picLocks noChangeAspect="1" noChangeArrowheads="1"/>
          </p:cNvPicPr>
          <p:nvPr/>
        </p:nvPicPr>
        <p:blipFill>
          <a:blip r:embed="rId2" cstate="print"/>
          <a:srcRect/>
          <a:stretch>
            <a:fillRect/>
          </a:stretch>
        </p:blipFill>
        <p:spPr bwMode="auto">
          <a:xfrm>
            <a:off x="0" y="0"/>
            <a:ext cx="3600400" cy="2088911"/>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11</a:t>
            </a:fld>
            <a:endParaRPr lang="he-IL"/>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r>
              <a:rPr lang="he-IL" sz="2400" b="1" dirty="0" smtClean="0"/>
              <a:t>פעילות הצמח:</a:t>
            </a:r>
            <a:endParaRPr lang="en-US" sz="2400" b="1" dirty="0" smtClean="0"/>
          </a:p>
          <a:p>
            <a:pPr lvl="0"/>
            <a:r>
              <a:rPr lang="he-IL" sz="2400" b="1" dirty="0" smtClean="0"/>
              <a:t>אנטי דלקתי מערכתי </a:t>
            </a:r>
            <a:r>
              <a:rPr lang="he-IL" sz="2400" dirty="0" smtClean="0"/>
              <a:t>– מותווה בעיקר לדלקות </a:t>
            </a:r>
            <a:r>
              <a:rPr lang="he-IL" sz="2400" dirty="0" err="1" smtClean="0"/>
              <a:t>במע</a:t>
            </a:r>
            <a:r>
              <a:rPr lang="he-IL" sz="2400" dirty="0" smtClean="0"/>
              <a:t>' העיכול (</a:t>
            </a:r>
            <a:r>
              <a:rPr lang="he-IL" sz="2400" dirty="0" err="1" smtClean="0"/>
              <a:t>קרוהן</a:t>
            </a:r>
            <a:r>
              <a:rPr lang="he-IL" sz="2400" dirty="0" smtClean="0"/>
              <a:t>, קוליטיס וכו'), דלקות שלד ושריר (דלקת מפרקים ניוונית, דלקות ברקמות החיבור).</a:t>
            </a:r>
            <a:endParaRPr lang="en-US" sz="2400" dirty="0" smtClean="0"/>
          </a:p>
          <a:p>
            <a:r>
              <a:rPr lang="he-IL" sz="2400" b="1" dirty="0" err="1" smtClean="0"/>
              <a:t>היפולפידמי</a:t>
            </a:r>
            <a:r>
              <a:rPr lang="he-IL" sz="2400" b="1" dirty="0" smtClean="0"/>
              <a:t> – </a:t>
            </a:r>
            <a:r>
              <a:rPr lang="he-IL" sz="2400" dirty="0"/>
              <a:t>לטיפול ומניעת טרשת </a:t>
            </a:r>
            <a:r>
              <a:rPr lang="he-IL" sz="2400" dirty="0" smtClean="0"/>
              <a:t>עורקים, ממריץ יצור מרה עדין, מנקז כבד עדין, </a:t>
            </a:r>
          </a:p>
          <a:p>
            <a:pPr lvl="0"/>
            <a:r>
              <a:rPr lang="he-IL" sz="2400" b="1" dirty="0" smtClean="0"/>
              <a:t>מחלות כבד </a:t>
            </a:r>
            <a:r>
              <a:rPr lang="he-IL" sz="2400" dirty="0" smtClean="0"/>
              <a:t>– </a:t>
            </a:r>
            <a:r>
              <a:rPr lang="he-IL" sz="2400" dirty="0" err="1" smtClean="0"/>
              <a:t>הפטופרוטקטיב</a:t>
            </a:r>
            <a:r>
              <a:rPr lang="he-IL" sz="2400" dirty="0" smtClean="0"/>
              <a:t> (מגן ומשקם כבדי), צהבת, דלקות כבד וכיס מרה, כבד שומני - לטיפול ומניעה.</a:t>
            </a:r>
            <a:endParaRPr lang="en-US" sz="2400" dirty="0" smtClean="0"/>
          </a:p>
          <a:p>
            <a:pPr lvl="0"/>
            <a:r>
              <a:rPr lang="he-IL" sz="2400" b="1" dirty="0" smtClean="0"/>
              <a:t>נוגד חמצון – </a:t>
            </a:r>
            <a:r>
              <a:rPr lang="he-IL" sz="2400" dirty="0" smtClean="0"/>
              <a:t>אנטי סרטני* (בעיקר מניעתי) בזכות פעילות נוגדי החמצון שבו הוא מטפל בנטרול חומרים קרצינוגניים.</a:t>
            </a:r>
            <a:endParaRPr lang="en-US" sz="2400" dirty="0" smtClean="0"/>
          </a:p>
          <a:p>
            <a:pPr lvl="0"/>
            <a:r>
              <a:rPr lang="he-IL" sz="2400" b="1" dirty="0" smtClean="0"/>
              <a:t>נוגד קרישה </a:t>
            </a:r>
            <a:r>
              <a:rPr lang="he-IL" sz="2400" dirty="0" smtClean="0"/>
              <a:t>– מדלל מעט את הדם.</a:t>
            </a:r>
            <a:endParaRPr lang="en-US" sz="2400" dirty="0" smtClean="0"/>
          </a:p>
          <a:p>
            <a:pPr lvl="0"/>
            <a:r>
              <a:rPr lang="he-IL" sz="2400" b="1" dirty="0" smtClean="0"/>
              <a:t>ממריץ זרימת דם – </a:t>
            </a:r>
            <a:r>
              <a:rPr lang="he-IL" sz="2400" dirty="0" smtClean="0"/>
              <a:t>חם ופיקנטי, מעלה </a:t>
            </a:r>
            <a:r>
              <a:rPr lang="he-IL" sz="2400" dirty="0" err="1" smtClean="0"/>
              <a:t>טמ</a:t>
            </a:r>
            <a:r>
              <a:rPr lang="he-IL" sz="2400" dirty="0" smtClean="0"/>
              <a:t>' חום הגוף.</a:t>
            </a:r>
            <a:endParaRPr lang="en-US" sz="2400" dirty="0" smtClean="0"/>
          </a:p>
          <a:p>
            <a:pPr lvl="0"/>
            <a:r>
              <a:rPr lang="he-IL" sz="2400" b="1" dirty="0" smtClean="0"/>
              <a:t>מחדש רקמות חיצוני </a:t>
            </a:r>
            <a:r>
              <a:rPr lang="he-IL" sz="2400" dirty="0" smtClean="0"/>
              <a:t>– לטיפול בפציעות וברקמות פגועות.</a:t>
            </a:r>
          </a:p>
          <a:p>
            <a:pPr lvl="0"/>
            <a:endParaRPr lang="he-IL" sz="2400" dirty="0"/>
          </a:p>
          <a:p>
            <a:pPr marL="0" lvl="0" indent="0">
              <a:buNone/>
            </a:pPr>
            <a:r>
              <a:rPr lang="he-IL" sz="2400" dirty="0" smtClean="0"/>
              <a:t>*הכורכום מומלץ מאוד לכל סוגי הסרטן ובכל שלבי המחלה!</a:t>
            </a:r>
            <a:endParaRPr lang="en-US" sz="2400" dirty="0" smtClean="0"/>
          </a:p>
          <a:p>
            <a:endParaRPr lang="he-IL" sz="23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12</a:t>
            </a:fld>
            <a:endParaRPr lang="he-IL"/>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268760"/>
            <a:ext cx="8229600" cy="4857403"/>
          </a:xfrm>
        </p:spPr>
        <p:txBody>
          <a:bodyPr>
            <a:normAutofit lnSpcReduction="10000"/>
          </a:bodyPr>
          <a:lstStyle/>
          <a:p>
            <a:r>
              <a:rPr lang="he-IL" sz="2400" b="1" dirty="0" smtClean="0"/>
              <a:t>איכויות</a:t>
            </a:r>
            <a:r>
              <a:rPr lang="he-IL" sz="2400" dirty="0" smtClean="0"/>
              <a:t/>
            </a:r>
            <a:br>
              <a:rPr lang="he-IL" sz="2400" dirty="0" smtClean="0"/>
            </a:br>
            <a:r>
              <a:rPr lang="he-IL" sz="2400" dirty="0" smtClean="0"/>
              <a:t>מריר, פיקנטי, חמים.</a:t>
            </a:r>
            <a:br>
              <a:rPr lang="he-IL" sz="2400" dirty="0" smtClean="0"/>
            </a:br>
            <a:r>
              <a:rPr lang="he-IL" sz="2400" dirty="0" smtClean="0"/>
              <a:t/>
            </a:r>
            <a:br>
              <a:rPr lang="he-IL" sz="2400" dirty="0" smtClean="0"/>
            </a:br>
            <a:r>
              <a:rPr lang="he-IL" sz="2400" b="1" dirty="0" smtClean="0"/>
              <a:t>השפעה מסורתית</a:t>
            </a:r>
            <a:r>
              <a:rPr lang="he-IL" sz="2400" dirty="0" smtClean="0"/>
              <a:t/>
            </a:r>
            <a:br>
              <a:rPr lang="he-IL" sz="2400" dirty="0" smtClean="0"/>
            </a:br>
            <a:r>
              <a:rPr lang="he-IL" sz="2400" dirty="0" smtClean="0"/>
              <a:t>מעצים את הדם ומקדם את הווסת: </a:t>
            </a:r>
            <a:br>
              <a:rPr lang="he-IL" sz="2400" dirty="0" smtClean="0"/>
            </a:br>
            <a:r>
              <a:rPr lang="he-IL" sz="2400" dirty="0" smtClean="0"/>
              <a:t>- תקיעות של דם: כתוצאה מקור ומחוסר. אל-וסת וכאבי מחזור.</a:t>
            </a:r>
            <a:br>
              <a:rPr lang="he-IL" sz="2400" dirty="0" smtClean="0"/>
            </a:br>
            <a:r>
              <a:rPr lang="he-IL" sz="2400" dirty="0" smtClean="0"/>
              <a:t/>
            </a:r>
            <a:br>
              <a:rPr lang="he-IL" sz="2400" dirty="0" smtClean="0"/>
            </a:br>
            <a:r>
              <a:rPr lang="he-IL" sz="2400" dirty="0" smtClean="0"/>
              <a:t>מניע את </a:t>
            </a:r>
            <a:r>
              <a:rPr lang="he-IL" sz="2400" dirty="0" err="1" smtClean="0"/>
              <a:t>הצ'י</a:t>
            </a:r>
            <a:r>
              <a:rPr lang="he-IL" sz="2400" dirty="0" smtClean="0"/>
              <a:t> ומקל על כאב:</a:t>
            </a:r>
            <a:br>
              <a:rPr lang="he-IL" sz="2400" dirty="0" smtClean="0"/>
            </a:br>
            <a:r>
              <a:rPr lang="he-IL" sz="2400" dirty="0" smtClean="0"/>
              <a:t>- תקיעות </a:t>
            </a:r>
            <a:r>
              <a:rPr lang="he-IL" sz="2400" dirty="0" err="1" smtClean="0"/>
              <a:t>צ'י</a:t>
            </a:r>
            <a:r>
              <a:rPr lang="he-IL" sz="2400" dirty="0" smtClean="0"/>
              <a:t> הכבד והקיבה: כאב בטן, כיב (אולקוס), דלקת הקיבה.</a:t>
            </a:r>
            <a:br>
              <a:rPr lang="he-IL" sz="2400" dirty="0" smtClean="0"/>
            </a:br>
            <a:r>
              <a:rPr lang="he-IL" sz="2400" dirty="0" smtClean="0"/>
              <a:t/>
            </a:r>
            <a:br>
              <a:rPr lang="he-IL" sz="2400" dirty="0" smtClean="0"/>
            </a:br>
            <a:r>
              <a:rPr lang="he-IL" sz="2400" dirty="0" smtClean="0"/>
              <a:t>מניע את הדם ומגרש רוח:</a:t>
            </a:r>
            <a:br>
              <a:rPr lang="he-IL" sz="2400" dirty="0" smtClean="0"/>
            </a:br>
            <a:r>
              <a:rPr lang="he-IL" sz="2400" dirty="0" smtClean="0"/>
              <a:t>- חסימות רוח/לחות: דלקות מפרקים ורקמת חיבור.</a:t>
            </a:r>
            <a:br>
              <a:rPr lang="he-IL" sz="2400" dirty="0" smtClean="0"/>
            </a:br>
            <a:r>
              <a:rPr lang="he-IL" sz="2400" dirty="0" smtClean="0"/>
              <a:t/>
            </a:r>
            <a:br>
              <a:rPr lang="he-IL" sz="2400" dirty="0" smtClean="0"/>
            </a:br>
            <a:endParaRPr lang="he-IL" sz="2400" dirty="0" smtClean="0"/>
          </a:p>
          <a:p>
            <a:endParaRPr lang="he-IL" sz="2400" dirty="0"/>
          </a:p>
        </p:txBody>
      </p:sp>
      <p:pic>
        <p:nvPicPr>
          <p:cNvPr id="5122" name="Picture 2" descr="C:\Users\Levy\Pictures\לימודים\imagesCAPB5DC3.jpg"/>
          <p:cNvPicPr>
            <a:picLocks noChangeAspect="1" noChangeArrowheads="1"/>
          </p:cNvPicPr>
          <p:nvPr/>
        </p:nvPicPr>
        <p:blipFill>
          <a:blip r:embed="rId2" cstate="print"/>
          <a:srcRect/>
          <a:stretch>
            <a:fillRect/>
          </a:stretch>
        </p:blipFill>
        <p:spPr bwMode="auto">
          <a:xfrm>
            <a:off x="0" y="5211154"/>
            <a:ext cx="2483768" cy="1646846"/>
          </a:xfrm>
          <a:prstGeom prst="rect">
            <a:avLst/>
          </a:prstGeom>
          <a:noFill/>
        </p:spPr>
      </p:pic>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13</a:t>
            </a:fld>
            <a:endParaRPr lang="he-IL"/>
          </a:p>
        </p:txBody>
      </p:sp>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Autofit/>
          </a:bodyPr>
          <a:lstStyle/>
          <a:p>
            <a:r>
              <a:rPr lang="he-IL" sz="2100" b="1" dirty="0" smtClean="0"/>
              <a:t>רגישות, תופעות לוואי, תגובות ביניים, התוויות נגד ורעילות</a:t>
            </a:r>
            <a:r>
              <a:rPr lang="he-IL" sz="2100" dirty="0" smtClean="0"/>
              <a:t/>
            </a:r>
            <a:br>
              <a:rPr lang="he-IL" sz="2100" dirty="0" smtClean="0"/>
            </a:br>
            <a:r>
              <a:rPr lang="he-IL" sz="2100" dirty="0" smtClean="0"/>
              <a:t>לא ידוע על תופעות לוואי או התוויות נגד, יחד עם זאת יש לנהוג זהירות רבה בכל מקרה של אבנים/חסימות בכיס המרה.</a:t>
            </a:r>
            <a:br>
              <a:rPr lang="he-IL" sz="2100" dirty="0" smtClean="0"/>
            </a:br>
            <a:r>
              <a:rPr lang="he-IL" sz="2100" dirty="0" smtClean="0"/>
              <a:t/>
            </a:r>
            <a:br>
              <a:rPr lang="he-IL" sz="2100" dirty="0" smtClean="0"/>
            </a:br>
            <a:r>
              <a:rPr lang="he-IL" sz="2100" dirty="0" smtClean="0"/>
              <a:t>הריון: אין מספיק מידע בנושא, אך בהיותו צמח </a:t>
            </a:r>
            <a:r>
              <a:rPr lang="he-IL" sz="2100" dirty="0" err="1" smtClean="0"/>
              <a:t>כולגוג</a:t>
            </a:r>
            <a:r>
              <a:rPr lang="he-IL" sz="2100" dirty="0" smtClean="0"/>
              <a:t> עדיף להימנע משימוש רפואי במהלך הטרימסטר הראשון. (אפשרי כתבלין). </a:t>
            </a:r>
            <a:br>
              <a:rPr lang="he-IL" sz="2100" dirty="0" smtClean="0"/>
            </a:br>
            <a:r>
              <a:rPr lang="he-IL" sz="2100" dirty="0" smtClean="0"/>
              <a:t>הנקה: אפשרי בהחלט.</a:t>
            </a:r>
            <a:endParaRPr lang="he-IL" sz="2100" dirty="0"/>
          </a:p>
          <a:p>
            <a:r>
              <a:rPr lang="he-IL" sz="2100" dirty="0" smtClean="0"/>
              <a:t>אופני שימוש ומינונים:</a:t>
            </a:r>
          </a:p>
          <a:p>
            <a:pPr>
              <a:buNone/>
            </a:pPr>
            <a:r>
              <a:rPr lang="he-IL" sz="2100" dirty="0" smtClean="0"/>
              <a:t>    טינקטורה 1:3, 45% אלכוהול, 5-10 מ"ל בוקר וערב.</a:t>
            </a:r>
            <a:r>
              <a:rPr lang="en-US" sz="2100" dirty="0" smtClean="0"/>
              <a:t/>
            </a:r>
            <a:br>
              <a:rPr lang="en-US" sz="2100" dirty="0" smtClean="0"/>
            </a:br>
            <a:r>
              <a:rPr lang="he-IL" sz="2100" dirty="0" smtClean="0"/>
              <a:t>תמצית יבשה תקנית (95%-</a:t>
            </a:r>
            <a:r>
              <a:rPr lang="he-IL" sz="2100" dirty="0" err="1" smtClean="0"/>
              <a:t>כורכומין</a:t>
            </a:r>
            <a:r>
              <a:rPr lang="he-IL" sz="2100" dirty="0" smtClean="0"/>
              <a:t>), 1000-5000 מ"ג</a:t>
            </a:r>
            <a:r>
              <a:rPr lang="en-US" sz="2100" dirty="0" smtClean="0"/>
              <a:t>.</a:t>
            </a:r>
            <a:br>
              <a:rPr lang="en-US" sz="2100" dirty="0" smtClean="0"/>
            </a:br>
            <a:r>
              <a:rPr lang="he-IL" sz="2100" dirty="0" smtClean="0"/>
              <a:t>כמרכיב בפורמולה 30%-25%.</a:t>
            </a:r>
            <a:endParaRPr lang="he-IL" sz="2100" dirty="0"/>
          </a:p>
          <a:p>
            <a:pPr>
              <a:buNone/>
            </a:pPr>
            <a:r>
              <a:rPr lang="he-IL" sz="2400" dirty="0" smtClean="0"/>
              <a:t>*חשוב לדעת - יש צורך לשלב את תמצית הכורכום עם מעט תמצית פלפל שחור </a:t>
            </a:r>
            <a:r>
              <a:rPr lang="en-US" sz="2400" dirty="0" smtClean="0"/>
              <a:t>Piper </a:t>
            </a:r>
            <a:r>
              <a:rPr lang="en-US" sz="2400" dirty="0" err="1" smtClean="0"/>
              <a:t>nigrum</a:t>
            </a:r>
            <a:r>
              <a:rPr lang="he-IL" sz="2400" dirty="0" smtClean="0"/>
              <a:t> זאת כיוון שהכורכום לבדו נעצר בכבד ע"י אנזים מסוים ושם הוא מתפרק ואינו ממשיך בצורתו הפעילה אל זרם הדם. הפלפל השחור מעכב את האנזים בכבד ובכך פותח לכורכום את הדרך החוצה. כמו כן ישנה טכנולוגיה של </a:t>
            </a:r>
            <a:r>
              <a:rPr lang="he-IL" sz="2400" dirty="0" err="1" smtClean="0"/>
              <a:t>פוספוליפידים</a:t>
            </a:r>
            <a:r>
              <a:rPr lang="he-IL" sz="2400" dirty="0" smtClean="0"/>
              <a:t> אשר עוקפת את הכבד ובכך משפרת את הספיגה.</a:t>
            </a:r>
            <a:endParaRPr lang="en-US" sz="2400" dirty="0" smtClean="0"/>
          </a:p>
          <a:p>
            <a:pPr>
              <a:buNone/>
            </a:pPr>
            <a:r>
              <a:rPr lang="he-IL" sz="2100" dirty="0" smtClean="0"/>
              <a:t/>
            </a:r>
            <a:br>
              <a:rPr lang="he-IL" sz="2100" dirty="0" smtClean="0"/>
            </a:br>
            <a:r>
              <a:rPr lang="he-IL" sz="2100" dirty="0" smtClean="0"/>
              <a:t/>
            </a:r>
            <a:br>
              <a:rPr lang="he-IL" sz="2100" dirty="0" smtClean="0"/>
            </a:br>
            <a:r>
              <a:rPr lang="he-IL" sz="2100" dirty="0" smtClean="0"/>
              <a:t/>
            </a:r>
            <a:br>
              <a:rPr lang="he-IL" sz="2100" dirty="0" smtClean="0"/>
            </a:br>
            <a:endParaRPr lang="he-IL" sz="2100" dirty="0" smtClean="0"/>
          </a:p>
          <a:p>
            <a:endParaRPr lang="he-IL" sz="21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14</a:t>
            </a:fld>
            <a:endParaRPr lang="he-IL"/>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410" name="קבוצה 59409"/>
          <p:cNvGrpSpPr/>
          <p:nvPr/>
        </p:nvGrpSpPr>
        <p:grpSpPr>
          <a:xfrm>
            <a:off x="5539535" y="1947720"/>
            <a:ext cx="1620180" cy="1691500"/>
            <a:chOff x="5831200" y="1476343"/>
            <a:chExt cx="2606982" cy="2606982"/>
          </a:xfrm>
        </p:grpSpPr>
        <p:sp>
          <p:nvSpPr>
            <p:cNvPr id="16" name="Oval 20"/>
            <p:cNvSpPr/>
            <p:nvPr/>
          </p:nvSpPr>
          <p:spPr>
            <a:xfrm>
              <a:off x="5831200" y="1476343"/>
              <a:ext cx="2606982" cy="2606982"/>
            </a:xfrm>
            <a:prstGeom prst="ellipse">
              <a:avLst/>
            </a:prstGeom>
            <a:solidFill>
              <a:srgbClr val="BEACC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1350" dirty="0">
                <a:solidFill>
                  <a:prstClr val="white"/>
                </a:solidFill>
                <a:latin typeface="Calibri"/>
              </a:endParaRPr>
            </a:p>
          </p:txBody>
        </p:sp>
        <p:sp>
          <p:nvSpPr>
            <p:cNvPr id="4" name="TextBox 3"/>
            <p:cNvSpPr txBox="1"/>
            <p:nvPr/>
          </p:nvSpPr>
          <p:spPr>
            <a:xfrm>
              <a:off x="6078475" y="2179669"/>
              <a:ext cx="2320196" cy="1351905"/>
            </a:xfrm>
            <a:prstGeom prst="rect">
              <a:avLst/>
            </a:prstGeom>
            <a:noFill/>
          </p:spPr>
          <p:txBody>
            <a:bodyPr wrap="square" rtlCol="1">
              <a:spAutoFit/>
            </a:bodyPr>
            <a:lstStyle/>
            <a:p>
              <a:pPr algn="ctr" rtl="1"/>
              <a:r>
                <a:rPr lang="he-IL" dirty="0">
                  <a:latin typeface="Century Gothic" panose="020B0502020202020204" pitchFamily="34" charset="0"/>
                  <a:cs typeface="Arial" panose="020B0604020202020204" pitchFamily="34" charset="0"/>
                </a:rPr>
                <a:t>מעכב </a:t>
              </a:r>
              <a:r>
                <a:rPr lang="en-US" sz="1500" dirty="0">
                  <a:latin typeface="Century Gothic" panose="020B0502020202020204" pitchFamily="34" charset="0"/>
                </a:rPr>
                <a:t>Cyclooxygenase</a:t>
              </a:r>
              <a:r>
                <a:rPr lang="he-IL" dirty="0">
                  <a:latin typeface="Century Gothic" panose="020B0502020202020204" pitchFamily="34" charset="0"/>
                  <a:cs typeface="Arial" panose="020B0604020202020204" pitchFamily="34" charset="0"/>
                </a:rPr>
                <a:t>  </a:t>
              </a:r>
              <a:r>
                <a:rPr lang="en-US" dirty="0">
                  <a:latin typeface="Century Gothic" panose="020B0502020202020204" pitchFamily="34" charset="0"/>
                </a:rPr>
                <a:t>COX-2</a:t>
              </a:r>
              <a:endParaRPr lang="he-IL" dirty="0">
                <a:latin typeface="Century Gothic" panose="020B0502020202020204" pitchFamily="34" charset="0"/>
                <a:cs typeface="Arial" panose="020B0604020202020204" pitchFamily="34" charset="0"/>
              </a:endParaRPr>
            </a:p>
          </p:txBody>
        </p:sp>
      </p:grpSp>
      <p:grpSp>
        <p:nvGrpSpPr>
          <p:cNvPr id="59411" name="קבוצה 59410"/>
          <p:cNvGrpSpPr/>
          <p:nvPr/>
        </p:nvGrpSpPr>
        <p:grpSpPr>
          <a:xfrm>
            <a:off x="4059054" y="2013828"/>
            <a:ext cx="1669319" cy="1807655"/>
            <a:chOff x="3433910" y="1542098"/>
            <a:chExt cx="2686051" cy="2786003"/>
          </a:xfrm>
        </p:grpSpPr>
        <p:sp>
          <p:nvSpPr>
            <p:cNvPr id="19" name="Oval 19"/>
            <p:cNvSpPr/>
            <p:nvPr/>
          </p:nvSpPr>
          <p:spPr>
            <a:xfrm>
              <a:off x="3433910" y="1542098"/>
              <a:ext cx="2606982" cy="2606982"/>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1350" dirty="0">
                <a:solidFill>
                  <a:prstClr val="white"/>
                </a:solidFill>
                <a:latin typeface="Calibri"/>
              </a:endParaRPr>
            </a:p>
          </p:txBody>
        </p:sp>
        <p:sp>
          <p:nvSpPr>
            <p:cNvPr id="24" name="TextBox 23"/>
            <p:cNvSpPr txBox="1"/>
            <p:nvPr/>
          </p:nvSpPr>
          <p:spPr>
            <a:xfrm>
              <a:off x="3444448" y="2122360"/>
              <a:ext cx="2675513" cy="2205741"/>
            </a:xfrm>
            <a:prstGeom prst="rect">
              <a:avLst/>
            </a:prstGeom>
            <a:noFill/>
          </p:spPr>
          <p:txBody>
            <a:bodyPr wrap="square" rtlCol="1">
              <a:spAutoFit/>
            </a:bodyPr>
            <a:lstStyle/>
            <a:p>
              <a:pPr algn="ctr" rtl="1"/>
              <a:r>
                <a:rPr lang="he-IL" dirty="0">
                  <a:latin typeface="Century Gothic" panose="020B0502020202020204" pitchFamily="34" charset="0"/>
                  <a:cs typeface="Arial" panose="020B0604020202020204" pitchFamily="34" charset="0"/>
                </a:rPr>
                <a:t>מעכב</a:t>
              </a:r>
            </a:p>
            <a:p>
              <a:pPr algn="ctr" rtl="1"/>
              <a:r>
                <a:rPr lang="he-IL" dirty="0">
                  <a:latin typeface="Century Gothic" panose="020B0502020202020204" pitchFamily="34" charset="0"/>
                  <a:cs typeface="Arial" panose="020B0604020202020204" pitchFamily="34" charset="0"/>
                </a:rPr>
                <a:t> </a:t>
              </a:r>
              <a:r>
                <a:rPr lang="en-US" sz="1500" dirty="0">
                  <a:latin typeface="Century Gothic" panose="020B0502020202020204" pitchFamily="34" charset="0"/>
                </a:rPr>
                <a:t>Nuclear Factor -</a:t>
              </a:r>
              <a:r>
                <a:rPr lang="en-US" sz="1500" dirty="0" err="1">
                  <a:latin typeface="Century Gothic" panose="020B0502020202020204" pitchFamily="34" charset="0"/>
                </a:rPr>
                <a:t>κB</a:t>
              </a:r>
              <a:endParaRPr lang="he-IL" dirty="0">
                <a:latin typeface="Century Gothic" panose="020B0502020202020204" pitchFamily="34" charset="0"/>
                <a:cs typeface="Arial" panose="020B0604020202020204" pitchFamily="34" charset="0"/>
              </a:endParaRPr>
            </a:p>
            <a:p>
              <a:pPr algn="ctr" rtl="1"/>
              <a:r>
                <a:rPr lang="he-IL" dirty="0">
                  <a:latin typeface="Century Gothic" panose="020B0502020202020204" pitchFamily="34" charset="0"/>
                  <a:cs typeface="Arial" panose="020B0604020202020204" pitchFamily="34" charset="0"/>
                </a:rPr>
                <a:t> </a:t>
              </a:r>
              <a:r>
                <a:rPr lang="en-US" dirty="0">
                  <a:latin typeface="Century Gothic" panose="020B0502020202020204" pitchFamily="34" charset="0"/>
                </a:rPr>
                <a:t>NF-</a:t>
              </a:r>
              <a:r>
                <a:rPr lang="en-US" dirty="0" err="1">
                  <a:latin typeface="Century Gothic" panose="020B0502020202020204" pitchFamily="34" charset="0"/>
                </a:rPr>
                <a:t>κB</a:t>
              </a:r>
              <a:endParaRPr lang="en-US" dirty="0">
                <a:latin typeface="Century Gothic" panose="020B0502020202020204" pitchFamily="34" charset="0"/>
              </a:endParaRPr>
            </a:p>
            <a:p>
              <a:pPr algn="ctr" rtl="1"/>
              <a:endParaRPr lang="he-IL" dirty="0">
                <a:latin typeface="Century Gothic" panose="020B0502020202020204" pitchFamily="34" charset="0"/>
                <a:cs typeface="Arial" panose="020B0604020202020204" pitchFamily="34" charset="0"/>
              </a:endParaRPr>
            </a:p>
          </p:txBody>
        </p:sp>
      </p:grpSp>
      <p:grpSp>
        <p:nvGrpSpPr>
          <p:cNvPr id="59412" name="קבוצה 59411"/>
          <p:cNvGrpSpPr/>
          <p:nvPr/>
        </p:nvGrpSpPr>
        <p:grpSpPr>
          <a:xfrm>
            <a:off x="2546775" y="1997808"/>
            <a:ext cx="1620180" cy="1731341"/>
            <a:chOff x="956906" y="1520739"/>
            <a:chExt cx="2606982" cy="2668386"/>
          </a:xfrm>
        </p:grpSpPr>
        <p:sp>
          <p:nvSpPr>
            <p:cNvPr id="22" name="Oval 3"/>
            <p:cNvSpPr/>
            <p:nvPr/>
          </p:nvSpPr>
          <p:spPr>
            <a:xfrm>
              <a:off x="956906" y="1520739"/>
              <a:ext cx="2606982" cy="2606982"/>
            </a:xfrm>
            <a:prstGeom prst="ellipse">
              <a:avLst/>
            </a:pr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1350" dirty="0">
                <a:solidFill>
                  <a:prstClr val="white"/>
                </a:solidFill>
                <a:latin typeface="Calibri"/>
              </a:endParaRPr>
            </a:p>
          </p:txBody>
        </p:sp>
        <p:sp>
          <p:nvSpPr>
            <p:cNvPr id="25" name="TextBox 24"/>
            <p:cNvSpPr txBox="1"/>
            <p:nvPr/>
          </p:nvSpPr>
          <p:spPr>
            <a:xfrm>
              <a:off x="1008062" y="2125690"/>
              <a:ext cx="2517460" cy="2063435"/>
            </a:xfrm>
            <a:prstGeom prst="rect">
              <a:avLst/>
            </a:prstGeom>
            <a:noFill/>
          </p:spPr>
          <p:txBody>
            <a:bodyPr wrap="square" rtlCol="1">
              <a:spAutoFit/>
            </a:bodyPr>
            <a:lstStyle/>
            <a:p>
              <a:pPr algn="ctr" rtl="1"/>
              <a:r>
                <a:rPr lang="he-IL" dirty="0">
                  <a:latin typeface="Century Gothic" panose="020B0502020202020204" pitchFamily="34" charset="0"/>
                  <a:cs typeface="Arial" panose="020B0604020202020204" pitchFamily="34" charset="0"/>
                </a:rPr>
                <a:t>מעכב</a:t>
              </a:r>
            </a:p>
            <a:p>
              <a:pPr algn="ctr" rtl="1"/>
              <a:r>
                <a:rPr lang="en-US" sz="1500" dirty="0">
                  <a:latin typeface="Century Gothic" panose="020B0502020202020204" pitchFamily="34" charset="0"/>
                </a:rPr>
                <a:t>Tumor necrosis </a:t>
              </a:r>
              <a:endParaRPr lang="he-IL" sz="1500" dirty="0">
                <a:latin typeface="Century Gothic" panose="020B0502020202020204" pitchFamily="34" charset="0"/>
                <a:cs typeface="Arial" panose="020B0604020202020204" pitchFamily="34" charset="0"/>
              </a:endParaRPr>
            </a:p>
            <a:p>
              <a:pPr algn="ctr" rtl="1"/>
              <a:r>
                <a:rPr lang="he-IL" sz="1500" dirty="0">
                  <a:latin typeface="Century Gothic" panose="020B0502020202020204" pitchFamily="34" charset="0"/>
                  <a:cs typeface="Arial" panose="020B0604020202020204" pitchFamily="34" charset="0"/>
                </a:rPr>
                <a:t>α </a:t>
              </a:r>
              <a:r>
                <a:rPr lang="en-US" sz="1500" dirty="0">
                  <a:latin typeface="Century Gothic" panose="020B0502020202020204" pitchFamily="34" charset="0"/>
                </a:rPr>
                <a:t>factor –</a:t>
              </a:r>
              <a:endParaRPr lang="he-IL" sz="1500" dirty="0">
                <a:latin typeface="Century Gothic" panose="020B0502020202020204" pitchFamily="34" charset="0"/>
                <a:cs typeface="Arial" panose="020B0604020202020204" pitchFamily="34" charset="0"/>
              </a:endParaRPr>
            </a:p>
            <a:p>
              <a:pPr algn="ctr" rtl="1"/>
              <a:r>
                <a:rPr lang="en-US" dirty="0">
                  <a:latin typeface="Century Gothic" panose="020B0502020202020204" pitchFamily="34" charset="0"/>
                </a:rPr>
                <a:t>TNF-α</a:t>
              </a:r>
              <a:endParaRPr lang="he-IL" dirty="0">
                <a:latin typeface="Century Gothic" panose="020B0502020202020204" pitchFamily="34" charset="0"/>
                <a:cs typeface="Arial" panose="020B0604020202020204" pitchFamily="34" charset="0"/>
              </a:endParaRPr>
            </a:p>
          </p:txBody>
        </p:sp>
      </p:grpSp>
      <p:sp>
        <p:nvSpPr>
          <p:cNvPr id="33" name="מלבן 32"/>
          <p:cNvSpPr/>
          <p:nvPr/>
        </p:nvSpPr>
        <p:spPr>
          <a:xfrm>
            <a:off x="1403648" y="949482"/>
            <a:ext cx="6912768" cy="923330"/>
          </a:xfrm>
          <a:prstGeom prst="rect">
            <a:avLst/>
          </a:prstGeom>
        </p:spPr>
        <p:txBody>
          <a:bodyPr wrap="square">
            <a:spAutoFit/>
          </a:bodyPr>
          <a:lstStyle/>
          <a:p>
            <a:pPr algn="r" rtl="1">
              <a:lnSpc>
                <a:spcPct val="90000"/>
              </a:lnSpc>
              <a:spcBef>
                <a:spcPct val="0"/>
              </a:spcBef>
              <a:defRPr/>
            </a:pPr>
            <a:r>
              <a:rPr lang="he-IL" sz="3000" b="1" dirty="0" smtClean="0">
                <a:solidFill>
                  <a:srgbClr val="F7AA11"/>
                </a:solidFill>
                <a:latin typeface="Calibri"/>
                <a:cs typeface="Arial"/>
              </a:rPr>
              <a:t>מנגנון פעולת הכורכום להפחתת הדלקת </a:t>
            </a:r>
            <a:endParaRPr lang="he-IL" sz="3000" b="1" dirty="0">
              <a:solidFill>
                <a:srgbClr val="F7AA11"/>
              </a:solidFill>
              <a:latin typeface="Calibri"/>
              <a:cs typeface="Arial"/>
            </a:endParaRPr>
          </a:p>
          <a:p>
            <a:pPr algn="r" rtl="1">
              <a:lnSpc>
                <a:spcPct val="90000"/>
              </a:lnSpc>
              <a:spcBef>
                <a:spcPct val="0"/>
              </a:spcBef>
              <a:defRPr/>
            </a:pPr>
            <a:r>
              <a:rPr lang="he-IL" sz="3000" b="1" dirty="0">
                <a:solidFill>
                  <a:srgbClr val="F7AA11"/>
                </a:solidFill>
                <a:latin typeface="Calibri"/>
                <a:cs typeface="Arial"/>
              </a:rPr>
              <a:t> </a:t>
            </a:r>
          </a:p>
        </p:txBody>
      </p:sp>
      <p:sp>
        <p:nvSpPr>
          <p:cNvPr id="59392" name="TextBox 59391"/>
          <p:cNvSpPr txBox="1"/>
          <p:nvPr/>
        </p:nvSpPr>
        <p:spPr>
          <a:xfrm>
            <a:off x="5760132" y="3705326"/>
            <a:ext cx="1781726" cy="1015663"/>
          </a:xfrm>
          <a:prstGeom prst="rect">
            <a:avLst/>
          </a:prstGeom>
          <a:noFill/>
        </p:spPr>
        <p:txBody>
          <a:bodyPr wrap="square" rtlCol="1">
            <a:spAutoFit/>
          </a:bodyPr>
          <a:lstStyle/>
          <a:p>
            <a:pPr algn="ctr" rtl="1"/>
            <a:r>
              <a:rPr lang="he-IL" sz="1200" b="1" dirty="0">
                <a:latin typeface="Calibri"/>
                <a:cs typeface="Arial" panose="020B0604020202020204" pitchFamily="34" charset="0"/>
              </a:rPr>
              <a:t>מעכב </a:t>
            </a:r>
            <a:r>
              <a:rPr lang="en-US" sz="1200" b="1" dirty="0">
                <a:latin typeface="Calibri"/>
              </a:rPr>
              <a:t>cox2</a:t>
            </a:r>
            <a:endParaRPr lang="he-IL" sz="1200" b="1" dirty="0">
              <a:latin typeface="Calibri"/>
              <a:cs typeface="Arial" panose="020B0604020202020204" pitchFamily="34" charset="0"/>
            </a:endParaRPr>
          </a:p>
          <a:p>
            <a:pPr algn="ctr" rtl="1"/>
            <a:r>
              <a:rPr lang="he-IL" sz="1200" dirty="0">
                <a:latin typeface="Calibri"/>
                <a:cs typeface="Arial" panose="020B0604020202020204" pitchFamily="34" charset="0"/>
              </a:rPr>
              <a:t>אנזים שאחראי על יצירה של </a:t>
            </a:r>
            <a:r>
              <a:rPr lang="he-IL" sz="1200" dirty="0" err="1">
                <a:latin typeface="Calibri"/>
                <a:cs typeface="Arial" panose="020B0604020202020204" pitchFamily="34" charset="0"/>
              </a:rPr>
              <a:t>פרוסטגלנדינים</a:t>
            </a:r>
            <a:r>
              <a:rPr lang="he-IL" sz="1200" dirty="0">
                <a:latin typeface="Calibri"/>
                <a:cs typeface="Arial" panose="020B0604020202020204" pitchFamily="34" charset="0"/>
              </a:rPr>
              <a:t>, </a:t>
            </a:r>
            <a:r>
              <a:rPr lang="he-IL" sz="1200" dirty="0" err="1">
                <a:latin typeface="Calibri"/>
                <a:cs typeface="Arial" panose="020B0604020202020204" pitchFamily="34" charset="0"/>
              </a:rPr>
              <a:t>פרוסטציקלינים</a:t>
            </a:r>
            <a:r>
              <a:rPr lang="he-IL" sz="1200" dirty="0">
                <a:latin typeface="Calibri"/>
                <a:cs typeface="Arial" panose="020B0604020202020204" pitchFamily="34" charset="0"/>
              </a:rPr>
              <a:t> </a:t>
            </a:r>
            <a:r>
              <a:rPr lang="he-IL" sz="1200" dirty="0" err="1">
                <a:latin typeface="Calibri"/>
                <a:cs typeface="Arial" panose="020B0604020202020204" pitchFamily="34" charset="0"/>
              </a:rPr>
              <a:t>ותרומבוקסנים</a:t>
            </a:r>
            <a:r>
              <a:rPr lang="he-IL" sz="1200" dirty="0">
                <a:latin typeface="Calibri"/>
                <a:cs typeface="Arial" panose="020B0604020202020204" pitchFamily="34" charset="0"/>
              </a:rPr>
              <a:t> ברקמות</a:t>
            </a:r>
          </a:p>
        </p:txBody>
      </p:sp>
      <p:sp>
        <p:nvSpPr>
          <p:cNvPr id="38" name="TextBox 37"/>
          <p:cNvSpPr txBox="1"/>
          <p:nvPr/>
        </p:nvSpPr>
        <p:spPr>
          <a:xfrm>
            <a:off x="4043356" y="3705325"/>
            <a:ext cx="1734155" cy="830997"/>
          </a:xfrm>
          <a:prstGeom prst="rect">
            <a:avLst/>
          </a:prstGeom>
          <a:noFill/>
        </p:spPr>
        <p:txBody>
          <a:bodyPr wrap="square" rtlCol="1">
            <a:spAutoFit/>
          </a:bodyPr>
          <a:lstStyle/>
          <a:p>
            <a:pPr algn="ctr" rtl="1"/>
            <a:r>
              <a:rPr lang="he-IL" sz="1200" b="1" dirty="0">
                <a:latin typeface="Calibri"/>
                <a:cs typeface="Arial" panose="020B0604020202020204" pitchFamily="34" charset="0"/>
              </a:rPr>
              <a:t>מעכב </a:t>
            </a:r>
            <a:r>
              <a:rPr lang="en-US" sz="1200" b="1" dirty="0">
                <a:latin typeface="Calibri"/>
              </a:rPr>
              <a:t> NF-kB</a:t>
            </a:r>
            <a:r>
              <a:rPr lang="he-IL" sz="1200" b="1" dirty="0">
                <a:latin typeface="Calibri"/>
                <a:cs typeface="Arial" panose="020B0604020202020204" pitchFamily="34" charset="0"/>
              </a:rPr>
              <a:t> </a:t>
            </a:r>
          </a:p>
          <a:p>
            <a:pPr algn="ctr" rtl="1"/>
            <a:r>
              <a:rPr lang="he-IL" sz="1200" dirty="0">
                <a:latin typeface="Calibri"/>
                <a:cs typeface="Arial" panose="020B0604020202020204" pitchFamily="34" charset="0"/>
              </a:rPr>
              <a:t>גורם </a:t>
            </a:r>
            <a:r>
              <a:rPr lang="he-IL" sz="1200" dirty="0" err="1">
                <a:latin typeface="Calibri"/>
                <a:cs typeface="Arial" panose="020B0604020202020204" pitchFamily="34" charset="0"/>
              </a:rPr>
              <a:t>שיעתוק</a:t>
            </a:r>
            <a:r>
              <a:rPr lang="he-IL" sz="1200" dirty="0">
                <a:latin typeface="Calibri"/>
                <a:cs typeface="Arial" panose="020B0604020202020204" pitchFamily="34" charset="0"/>
              </a:rPr>
              <a:t> אחראי על ביטוי גנים הקשורים בדלקת ובכאב</a:t>
            </a:r>
          </a:p>
        </p:txBody>
      </p:sp>
      <p:sp>
        <p:nvSpPr>
          <p:cNvPr id="39" name="TextBox 38"/>
          <p:cNvSpPr txBox="1"/>
          <p:nvPr/>
        </p:nvSpPr>
        <p:spPr>
          <a:xfrm>
            <a:off x="2411762" y="3715234"/>
            <a:ext cx="1647291" cy="830997"/>
          </a:xfrm>
          <a:prstGeom prst="rect">
            <a:avLst/>
          </a:prstGeom>
          <a:noFill/>
        </p:spPr>
        <p:txBody>
          <a:bodyPr wrap="square" rtlCol="1">
            <a:spAutoFit/>
          </a:bodyPr>
          <a:lstStyle/>
          <a:p>
            <a:pPr algn="ctr" rtl="1"/>
            <a:r>
              <a:rPr lang="he-IL" sz="1200" b="1" dirty="0">
                <a:latin typeface="Calibri"/>
                <a:cs typeface="Arial" panose="020B0604020202020204" pitchFamily="34" charset="0"/>
              </a:rPr>
              <a:t>מעכב </a:t>
            </a:r>
            <a:r>
              <a:rPr lang="en-US" sz="1200" b="1" dirty="0">
                <a:latin typeface="Calibri"/>
              </a:rPr>
              <a:t> TNF-</a:t>
            </a:r>
            <a:r>
              <a:rPr lang="el-GR" sz="1200" b="1" dirty="0">
                <a:latin typeface="Calibri"/>
              </a:rPr>
              <a:t>α</a:t>
            </a:r>
            <a:r>
              <a:rPr lang="he-IL" sz="1200" b="1" dirty="0">
                <a:latin typeface="Calibri"/>
                <a:cs typeface="Arial" panose="020B0604020202020204" pitchFamily="34" charset="0"/>
              </a:rPr>
              <a:t> </a:t>
            </a:r>
          </a:p>
          <a:p>
            <a:pPr algn="ctr" rtl="1"/>
            <a:r>
              <a:rPr lang="he-IL" sz="1200" dirty="0">
                <a:latin typeface="Calibri"/>
                <a:cs typeface="Arial" panose="020B0604020202020204" pitchFamily="34" charset="0"/>
              </a:rPr>
              <a:t>מתווך דלקת חשוב</a:t>
            </a:r>
            <a:r>
              <a:rPr lang="he-IL" sz="1050" kern="0" dirty="0">
                <a:latin typeface="Calibri"/>
                <a:cs typeface="FbYaguar Bold" panose="02020803050405020304" pitchFamily="18" charset="-79"/>
              </a:rPr>
              <a:t>. </a:t>
            </a:r>
            <a:r>
              <a:rPr lang="he-IL" sz="1200" dirty="0">
                <a:latin typeface="Calibri"/>
                <a:cs typeface="Arial" panose="020B0604020202020204" pitchFamily="34" charset="0"/>
              </a:rPr>
              <a:t>רמותיו גבוהות במחלות כרוניות רבות</a:t>
            </a:r>
          </a:p>
        </p:txBody>
      </p:sp>
      <p:cxnSp>
        <p:nvCxnSpPr>
          <p:cNvPr id="40" name="Straight Arrow Connector 10"/>
          <p:cNvCxnSpPr/>
          <p:nvPr/>
        </p:nvCxnSpPr>
        <p:spPr>
          <a:xfrm>
            <a:off x="6516216" y="3689304"/>
            <a:ext cx="0" cy="441774"/>
          </a:xfrm>
          <a:prstGeom prst="straightConnector1">
            <a:avLst/>
          </a:prstGeom>
          <a:ln w="3810">
            <a:noFill/>
            <a:prstDash val="dash"/>
            <a:headEnd type="none"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6138924"/>
            <a:ext cx="4855323" cy="73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s://static.wixstatic.com/media/ec36a4_f405fedc212a45ff97154c44011f51cf.jpg/v1/fill/w_463,h_303,al_c,q_80,usm_0.66_1.00_0.01/ec36a4_f405fedc212a45ff97154c44011f51cf.web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4804209"/>
            <a:ext cx="2895971" cy="1895204"/>
          </a:xfrm>
          <a:prstGeom prst="rect">
            <a:avLst/>
          </a:prstGeom>
          <a:noFill/>
          <a:extLst>
            <a:ext uri="{909E8E84-426E-40DD-AFC4-6F175D3DCCD1}">
              <a14:hiddenFill xmlns:a14="http://schemas.microsoft.com/office/drawing/2010/main">
                <a:solidFill>
                  <a:srgbClr val="FFFFFF"/>
                </a:solidFill>
              </a14:hiddenFill>
            </a:ext>
          </a:extLst>
        </p:spPr>
      </p:pic>
      <p:pic>
        <p:nvPicPr>
          <p:cNvPr id="18" name="תמונה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86024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9410"/>
                                        </p:tgtEl>
                                        <p:attrNameLst>
                                          <p:attrName>style.visibility</p:attrName>
                                        </p:attrNameLst>
                                      </p:cBhvr>
                                      <p:to>
                                        <p:strVal val="visible"/>
                                      </p:to>
                                    </p:set>
                                    <p:animEffect transition="in" filter="wipe(up)">
                                      <p:cBhvr>
                                        <p:cTn id="7" dur="500"/>
                                        <p:tgtEl>
                                          <p:spTgt spid="59410"/>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9392"/>
                                        </p:tgtEl>
                                        <p:attrNameLst>
                                          <p:attrName>style.visibility</p:attrName>
                                        </p:attrNameLst>
                                      </p:cBhvr>
                                      <p:to>
                                        <p:strVal val="visible"/>
                                      </p:to>
                                    </p:set>
                                  </p:childTnLst>
                                </p:cTn>
                              </p:par>
                            </p:childTnLst>
                          </p:cTn>
                        </p:par>
                        <p:par>
                          <p:cTn id="14" fill="hold">
                            <p:stCondLst>
                              <p:cond delay="500"/>
                            </p:stCondLst>
                            <p:childTnLst>
                              <p:par>
                                <p:cTn id="15" presetID="22" presetClass="entr" presetSubtype="1" fill="hold" nodeType="afterEffect">
                                  <p:stCondLst>
                                    <p:cond delay="250"/>
                                  </p:stCondLst>
                                  <p:childTnLst>
                                    <p:set>
                                      <p:cBhvr>
                                        <p:cTn id="16" dur="1" fill="hold">
                                          <p:stCondLst>
                                            <p:cond delay="0"/>
                                          </p:stCondLst>
                                        </p:cTn>
                                        <p:tgtEl>
                                          <p:spTgt spid="59411"/>
                                        </p:tgtEl>
                                        <p:attrNameLst>
                                          <p:attrName>style.visibility</p:attrName>
                                        </p:attrNameLst>
                                      </p:cBhvr>
                                      <p:to>
                                        <p:strVal val="visible"/>
                                      </p:to>
                                    </p:set>
                                    <p:animEffect transition="in" filter="wipe(up)">
                                      <p:cBhvr>
                                        <p:cTn id="17" dur="500"/>
                                        <p:tgtEl>
                                          <p:spTgt spid="59411"/>
                                        </p:tgtEl>
                                      </p:cBhvr>
                                    </p:animEffect>
                                  </p:childTnLst>
                                </p:cTn>
                              </p:par>
                            </p:childTnLst>
                          </p:cTn>
                        </p:par>
                        <p:par>
                          <p:cTn id="18" fill="hold">
                            <p:stCondLst>
                              <p:cond delay="1250"/>
                            </p:stCondLst>
                            <p:childTnLst>
                              <p:par>
                                <p:cTn id="19" presetID="1"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par>
                          <p:cTn id="21" fill="hold">
                            <p:stCondLst>
                              <p:cond delay="1250"/>
                            </p:stCondLst>
                            <p:childTnLst>
                              <p:par>
                                <p:cTn id="22" presetID="22" presetClass="entr" presetSubtype="1" fill="hold" nodeType="afterEffect">
                                  <p:stCondLst>
                                    <p:cond delay="250"/>
                                  </p:stCondLst>
                                  <p:childTnLst>
                                    <p:set>
                                      <p:cBhvr>
                                        <p:cTn id="23" dur="1" fill="hold">
                                          <p:stCondLst>
                                            <p:cond delay="0"/>
                                          </p:stCondLst>
                                        </p:cTn>
                                        <p:tgtEl>
                                          <p:spTgt spid="59412"/>
                                        </p:tgtEl>
                                        <p:attrNameLst>
                                          <p:attrName>style.visibility</p:attrName>
                                        </p:attrNameLst>
                                      </p:cBhvr>
                                      <p:to>
                                        <p:strVal val="visible"/>
                                      </p:to>
                                    </p:set>
                                    <p:animEffect transition="in" filter="wipe(up)">
                                      <p:cBhvr>
                                        <p:cTn id="24" dur="500"/>
                                        <p:tgtEl>
                                          <p:spTgt spid="59412"/>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 grpId="0"/>
      <p:bldP spid="38"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מחקרים</a:t>
            </a:r>
            <a:endParaRPr lang="he-IL" dirty="0"/>
          </a:p>
        </p:txBody>
      </p:sp>
      <p:sp>
        <p:nvSpPr>
          <p:cNvPr id="3" name="מציין מיקום תוכן 2"/>
          <p:cNvSpPr>
            <a:spLocks noGrp="1"/>
          </p:cNvSpPr>
          <p:nvPr>
            <p:ph idx="1"/>
          </p:nvPr>
        </p:nvSpPr>
        <p:spPr>
          <a:xfrm>
            <a:off x="755576" y="2034518"/>
            <a:ext cx="8229600" cy="4525963"/>
          </a:xfrm>
        </p:spPr>
        <p:txBody>
          <a:bodyPr>
            <a:noAutofit/>
          </a:bodyPr>
          <a:lstStyle/>
          <a:p>
            <a:r>
              <a:rPr lang="he-IL" sz="2200" dirty="0" smtClean="0"/>
              <a:t>בניסוי </a:t>
            </a:r>
            <a:r>
              <a:rPr lang="he-IL" sz="2200" dirty="0"/>
              <a:t>קליני מבוקר עם חולים הסובלים מדלקת מפרקים ריאומטית </a:t>
            </a:r>
            <a:r>
              <a:rPr lang="en-US" sz="2200" dirty="0" smtClean="0"/>
              <a:t>R.A</a:t>
            </a:r>
            <a:r>
              <a:rPr lang="en-US" sz="2200" dirty="0"/>
              <a:t>) </a:t>
            </a:r>
            <a:r>
              <a:rPr lang="he-IL" sz="2200" dirty="0" smtClean="0"/>
              <a:t>) ניתן </a:t>
            </a:r>
            <a:r>
              <a:rPr lang="he-IL" sz="2200" dirty="0"/>
              <a:t>מינון של </a:t>
            </a:r>
            <a:r>
              <a:rPr lang="he-IL" sz="2200" dirty="0" smtClean="0"/>
              <a:t>1200 </a:t>
            </a:r>
            <a:r>
              <a:rPr lang="he-IL" sz="2200" dirty="0"/>
              <a:t>מ"ג </a:t>
            </a:r>
            <a:r>
              <a:rPr lang="he-IL" sz="2200" dirty="0" err="1"/>
              <a:t>כורכומין</a:t>
            </a:r>
            <a:r>
              <a:rPr lang="he-IL" sz="2200" dirty="0"/>
              <a:t> ביום ונצפה שיפור משמעותי בתסמינים</a:t>
            </a:r>
            <a:r>
              <a:rPr lang="he-IL" sz="2200" dirty="0" smtClean="0"/>
              <a:t>.</a:t>
            </a:r>
          </a:p>
          <a:p>
            <a:r>
              <a:rPr lang="he-IL" sz="2200" dirty="0" smtClean="0"/>
              <a:t>פעילותו </a:t>
            </a:r>
            <a:r>
              <a:rPr lang="he-IL" sz="2200" dirty="0"/>
              <a:t>האנטי-סרטנית של הכורכום מעוררת גם היא עניין במחקרים חדישים. </a:t>
            </a:r>
            <a:r>
              <a:rPr lang="he-IL" sz="2200" dirty="0" err="1"/>
              <a:t>הכורכומין</a:t>
            </a:r>
            <a:r>
              <a:rPr lang="he-IL" sz="2200" dirty="0"/>
              <a:t> נמצא כמעכב התפתחות של סרטן המעי הגס, במנגנוני פעולה אחדים: באמצעות המנגנון של עיכוב מטבוליזם של חומצה </a:t>
            </a:r>
            <a:r>
              <a:rPr lang="he-IL" sz="2200" dirty="0" err="1"/>
              <a:t>ארכידונית</a:t>
            </a:r>
            <a:r>
              <a:rPr lang="he-IL" sz="2200" dirty="0"/>
              <a:t> הקשור גם להתהוות תהליכים סרטניים; על-ידי עיכוב שגשוג תאים וגרימת </a:t>
            </a:r>
            <a:r>
              <a:rPr lang="he-IL" sz="2200" dirty="0" err="1"/>
              <a:t>אפופטוזיס</a:t>
            </a:r>
            <a:r>
              <a:rPr lang="he-IL" sz="2200" dirty="0"/>
              <a:t> (מוות תאי) של תאי גידולי המעי הגס; באמצעות עיכוב אנזימי איתות דוגמת פרוטאין </a:t>
            </a:r>
            <a:r>
              <a:rPr lang="he-IL" sz="2200" dirty="0" err="1"/>
              <a:t>קינאז</a:t>
            </a:r>
            <a:r>
              <a:rPr lang="he-IL" sz="2200" dirty="0"/>
              <a:t> </a:t>
            </a:r>
            <a:r>
              <a:rPr lang="en-US" sz="2200" dirty="0" smtClean="0"/>
              <a:t>C</a:t>
            </a:r>
            <a:r>
              <a:rPr lang="he-IL" sz="2200" dirty="0" smtClean="0"/>
              <a:t> הנוטלים </a:t>
            </a:r>
            <a:r>
              <a:rPr lang="he-IL" sz="2200" dirty="0"/>
              <a:t>חלק בהתהוות הגידול</a:t>
            </a:r>
            <a:r>
              <a:rPr lang="he-IL" sz="2200" dirty="0" smtClean="0"/>
              <a:t>.</a:t>
            </a:r>
            <a:endParaRPr lang="he-IL" sz="2200" dirty="0"/>
          </a:p>
          <a:p>
            <a:r>
              <a:rPr lang="he-IL" sz="2200" dirty="0" err="1" smtClean="0"/>
              <a:t>הכורכומין</a:t>
            </a:r>
            <a:r>
              <a:rPr lang="he-IL" sz="2200" dirty="0" smtClean="0"/>
              <a:t> נמצא גם כמעכב </a:t>
            </a:r>
            <a:r>
              <a:rPr lang="he-IL" sz="2200" dirty="0"/>
              <a:t>שגשוג החיידק </a:t>
            </a:r>
            <a:r>
              <a:rPr lang="he-IL" sz="2200" dirty="0" err="1"/>
              <a:t>הליקובקטר</a:t>
            </a:r>
            <a:r>
              <a:rPr lang="he-IL" sz="2200" dirty="0"/>
              <a:t> </a:t>
            </a:r>
            <a:r>
              <a:rPr lang="he-IL" sz="2200" dirty="0" err="1"/>
              <a:t>פילורי</a:t>
            </a:r>
            <a:r>
              <a:rPr lang="he-IL" sz="2200" dirty="0"/>
              <a:t>, הקשור להתפתחות סרטן הקיבה והמעי </a:t>
            </a:r>
            <a:r>
              <a:rPr lang="he-IL" sz="2200" dirty="0" smtClean="0"/>
              <a:t>הגס.</a:t>
            </a:r>
          </a:p>
          <a:p>
            <a:r>
              <a:rPr lang="he-IL" sz="2200" dirty="0" smtClean="0"/>
              <a:t>בניסויים </a:t>
            </a:r>
            <a:r>
              <a:rPr lang="he-IL" sz="2200" dirty="0"/>
              <a:t>שנערכו </a:t>
            </a:r>
            <a:r>
              <a:rPr lang="he-IL" sz="2200" dirty="0" smtClean="0"/>
              <a:t>עוד נמצא </a:t>
            </a:r>
            <a:r>
              <a:rPr lang="he-IL" sz="2200" dirty="0"/>
              <a:t>כי </a:t>
            </a:r>
            <a:r>
              <a:rPr lang="he-IL" sz="2200" dirty="0" err="1"/>
              <a:t>הכורכומין</a:t>
            </a:r>
            <a:r>
              <a:rPr lang="he-IL" sz="2200" dirty="0"/>
              <a:t> הפחית שגשוג של תאי סרטן ערמונית.</a:t>
            </a:r>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68152" cy="1501937"/>
          </a:xfrm>
          <a:prstGeom prst="rect">
            <a:avLst/>
          </a:prstGeom>
        </p:spPr>
      </p:pic>
    </p:spTree>
    <p:extLst>
      <p:ext uri="{BB962C8B-B14F-4D97-AF65-F5344CB8AC3E}">
        <p14:creationId xmlns:p14="http://schemas.microsoft.com/office/powerpoint/2010/main" val="3069821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815008" y="922710"/>
            <a:ext cx="8229600" cy="850106"/>
          </a:xfrm>
        </p:spPr>
        <p:txBody>
          <a:bodyPr>
            <a:noAutofit/>
          </a:bodyPr>
          <a:lstStyle/>
          <a:p>
            <a:r>
              <a:rPr lang="he-IL" sz="3200" b="1" dirty="0" smtClean="0"/>
              <a:t>שם בוטני: </a:t>
            </a:r>
            <a:r>
              <a:rPr lang="en-US" sz="3200" b="1" dirty="0" smtClean="0"/>
              <a:t>Iris </a:t>
            </a:r>
            <a:r>
              <a:rPr lang="en-US" sz="3200" b="1" dirty="0" err="1" smtClean="0"/>
              <a:t>versicolor</a:t>
            </a:r>
            <a:r>
              <a:rPr lang="en-US" sz="3200" dirty="0" smtClean="0"/>
              <a:t/>
            </a:r>
            <a:br>
              <a:rPr lang="en-US" sz="3200" dirty="0" smtClean="0"/>
            </a:br>
            <a:r>
              <a:rPr lang="he-IL" sz="3200" b="1" dirty="0" smtClean="0"/>
              <a:t>שם לועזי: </a:t>
            </a:r>
            <a:r>
              <a:rPr lang="en-US" sz="3200" b="1" dirty="0" smtClean="0"/>
              <a:t>Blue flag</a:t>
            </a:r>
            <a:r>
              <a:rPr lang="en-US" sz="3200" dirty="0" smtClean="0"/>
              <a:t/>
            </a:r>
            <a:br>
              <a:rPr lang="en-US" sz="3200" dirty="0" smtClean="0"/>
            </a:br>
            <a:r>
              <a:rPr lang="he-IL" sz="3200" b="1" dirty="0" smtClean="0"/>
              <a:t>שם עממי : אירוס</a:t>
            </a:r>
            <a:r>
              <a:rPr lang="en-US" sz="3200" dirty="0" smtClean="0"/>
              <a:t/>
            </a:r>
            <a:br>
              <a:rPr lang="en-US" sz="3200" dirty="0" smtClean="0"/>
            </a:br>
            <a:r>
              <a:rPr lang="he-IL" sz="3200" b="1" dirty="0" smtClean="0"/>
              <a:t>משפחה: אירוסים</a:t>
            </a:r>
            <a:r>
              <a:rPr lang="en-US" sz="3200" dirty="0" smtClean="0"/>
              <a:t/>
            </a:r>
            <a:br>
              <a:rPr lang="en-US" sz="3200" dirty="0" smtClean="0"/>
            </a:br>
            <a:endParaRPr lang="he-IL" sz="3200" dirty="0"/>
          </a:p>
        </p:txBody>
      </p:sp>
      <p:sp>
        <p:nvSpPr>
          <p:cNvPr id="3" name="מציין מיקום תוכן 2"/>
          <p:cNvSpPr>
            <a:spLocks noGrp="1"/>
          </p:cNvSpPr>
          <p:nvPr>
            <p:ph idx="1"/>
          </p:nvPr>
        </p:nvSpPr>
        <p:spPr>
          <a:xfrm>
            <a:off x="806896" y="2244005"/>
            <a:ext cx="8229600" cy="5001419"/>
          </a:xfrm>
        </p:spPr>
        <p:txBody>
          <a:bodyPr>
            <a:normAutofit fontScale="85000" lnSpcReduction="20000"/>
          </a:bodyPr>
          <a:lstStyle/>
          <a:p>
            <a:pPr>
              <a:buNone/>
            </a:pPr>
            <a:r>
              <a:rPr lang="he-IL" dirty="0" smtClean="0"/>
              <a:t>	מוצאו של הצמח בצפון אמריקה. שמו העממי נגזר מפרחיו הכחולים-סגולים.</a:t>
            </a:r>
          </a:p>
          <a:p>
            <a:pPr>
              <a:buNone/>
            </a:pPr>
            <a:r>
              <a:rPr lang="he-IL" dirty="0" smtClean="0"/>
              <a:t>	כצמח </a:t>
            </a:r>
            <a:r>
              <a:rPr lang="he-IL" dirty="0" err="1" smtClean="0"/>
              <a:t>אלטרטיבי</a:t>
            </a:r>
            <a:r>
              <a:rPr lang="he-IL" dirty="0" smtClean="0"/>
              <a:t> (מפנה) הוא מותווה בעיקר לטיפול במצבים רעלניים כרוניים דוגמת מחלות דלקתיות של העור והשלד וכן לטיפול בגידולים שונים ולצורך תהליכי ניקוי (דה-</a:t>
            </a:r>
            <a:r>
              <a:rPr lang="he-IL" dirty="0" err="1" smtClean="0"/>
              <a:t>טוקסיפיקציה</a:t>
            </a:r>
            <a:r>
              <a:rPr lang="he-IL" dirty="0" smtClean="0"/>
              <a:t>).</a:t>
            </a:r>
          </a:p>
          <a:p>
            <a:pPr>
              <a:buNone/>
            </a:pPr>
            <a:r>
              <a:rPr lang="he-IL" dirty="0" smtClean="0"/>
              <a:t>	נהוג לשלב את האירוס בפורמולות להפחתת רמות השומנים בדם, לעידוד תהליכי הרזיה ובמצבי גודש לימפתי.</a:t>
            </a:r>
          </a:p>
          <a:p>
            <a:pPr>
              <a:buNone/>
            </a:pPr>
            <a:r>
              <a:rPr lang="he-IL" dirty="0" smtClean="0"/>
              <a:t>	ברפואת הצמחים המודרנית מיוחסת לצמח עוצמת פעילות בינונית ועמוקה.</a:t>
            </a:r>
          </a:p>
          <a:p>
            <a:pPr>
              <a:buNone/>
            </a:pPr>
            <a:r>
              <a:rPr lang="he-IL" dirty="0" smtClean="0"/>
              <a:t>	יתרונו של האירוס ע"פ צמחים </a:t>
            </a:r>
            <a:r>
              <a:rPr lang="he-IL" dirty="0" err="1" smtClean="0"/>
              <a:t>אלטרטיביים</a:t>
            </a:r>
            <a:r>
              <a:rPr lang="he-IL" dirty="0" smtClean="0"/>
              <a:t> אחרים – שהוא עובד דרך 3 מערכות מפנות: כבד, לימפה, כליות.</a:t>
            </a:r>
            <a:br>
              <a:rPr lang="he-IL" dirty="0" smtClean="0"/>
            </a:br>
            <a:endParaRPr lang="he-IL" dirty="0"/>
          </a:p>
        </p:txBody>
      </p:sp>
      <p:pic>
        <p:nvPicPr>
          <p:cNvPr id="6146" name="Picture 2" descr="C:\Users\Levy\Pictures\לימודים\imagesCAKYKS7X.jpg"/>
          <p:cNvPicPr>
            <a:picLocks noChangeAspect="1" noChangeArrowheads="1"/>
          </p:cNvPicPr>
          <p:nvPr/>
        </p:nvPicPr>
        <p:blipFill>
          <a:blip r:embed="rId2" cstate="print"/>
          <a:srcRect/>
          <a:stretch>
            <a:fillRect/>
          </a:stretch>
        </p:blipFill>
        <p:spPr bwMode="auto">
          <a:xfrm>
            <a:off x="0" y="-27384"/>
            <a:ext cx="2619375" cy="1743075"/>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17</a:t>
            </a:fld>
            <a:endParaRPr lang="he-IL"/>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a:bodyPr>
          <a:lstStyle/>
          <a:p>
            <a:r>
              <a:rPr lang="he-IL" b="1" dirty="0" smtClean="0"/>
              <a:t>פעילות הצמח:</a:t>
            </a:r>
            <a:endParaRPr lang="en-US" b="1" dirty="0" smtClean="0"/>
          </a:p>
          <a:p>
            <a:pPr lvl="0"/>
            <a:r>
              <a:rPr lang="he-IL" b="1" dirty="0" err="1" smtClean="0"/>
              <a:t>אלטרטיבי</a:t>
            </a:r>
            <a:r>
              <a:rPr lang="he-IL" b="1" dirty="0" smtClean="0"/>
              <a:t> (מתמיר) </a:t>
            </a:r>
            <a:r>
              <a:rPr lang="he-IL" dirty="0" smtClean="0"/>
              <a:t>- מותווה לתהליך דה-</a:t>
            </a:r>
            <a:r>
              <a:rPr lang="he-IL" dirty="0" err="1" smtClean="0"/>
              <a:t>טוקסיפיקציה</a:t>
            </a:r>
            <a:r>
              <a:rPr lang="he-IL" dirty="0" smtClean="0"/>
              <a:t> כללי. </a:t>
            </a:r>
            <a:endParaRPr lang="en-US" dirty="0" smtClean="0"/>
          </a:p>
          <a:p>
            <a:pPr lvl="0"/>
            <a:r>
              <a:rPr lang="he-IL" b="1" dirty="0" smtClean="0"/>
              <a:t>ניקוז ופינוי רעלים </a:t>
            </a:r>
            <a:r>
              <a:rPr lang="he-IL" dirty="0" smtClean="0"/>
              <a:t>– לטיפול במצבים רעלניים כרוניים, מחלות דלקתיות של העור והשלד. </a:t>
            </a:r>
            <a:endParaRPr lang="en-US" dirty="0" smtClean="0"/>
          </a:p>
          <a:p>
            <a:pPr lvl="0"/>
            <a:r>
              <a:rPr lang="he-IL" b="1" dirty="0" err="1" smtClean="0"/>
              <a:t>היפולפידמי</a:t>
            </a:r>
            <a:r>
              <a:rPr lang="he-IL" b="1" dirty="0" smtClean="0"/>
              <a:t> </a:t>
            </a:r>
            <a:r>
              <a:rPr lang="he-IL" dirty="0" smtClean="0"/>
              <a:t>– לטיפול בעודף שומנים וטרשת עורקים (מומלץ להוסיף צמחים נוספים יחד איתו).</a:t>
            </a:r>
            <a:endParaRPr lang="en-US" dirty="0" smtClean="0"/>
          </a:p>
          <a:p>
            <a:pPr lvl="0"/>
            <a:r>
              <a:rPr lang="he-IL" b="1" dirty="0" smtClean="0"/>
              <a:t>המרצה מטבולית </a:t>
            </a:r>
            <a:r>
              <a:rPr lang="he-IL" dirty="0" smtClean="0"/>
              <a:t>- עידוד תהליך הרזיה, מפנה עודפי נוזלים, בצקות וגודש לימפתי.</a:t>
            </a:r>
            <a:endParaRPr lang="en-US" dirty="0" smtClean="0"/>
          </a:p>
          <a:p>
            <a:pPr lvl="0"/>
            <a:r>
              <a:rPr lang="he-IL" b="1" dirty="0" err="1" smtClean="0"/>
              <a:t>לקסטיבי</a:t>
            </a:r>
            <a:r>
              <a:rPr lang="he-IL" b="1" dirty="0" smtClean="0"/>
              <a:t> </a:t>
            </a:r>
            <a:r>
              <a:rPr lang="he-IL" b="1" dirty="0" err="1" smtClean="0"/>
              <a:t>ודיורטי</a:t>
            </a:r>
            <a:r>
              <a:rPr lang="he-IL" b="1" dirty="0" smtClean="0"/>
              <a:t> קל </a:t>
            </a:r>
            <a:r>
              <a:rPr lang="he-IL" dirty="0" smtClean="0"/>
              <a:t>– משלשל ומשתן עדין.</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18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Autofit/>
          </a:bodyPr>
          <a:lstStyle/>
          <a:p>
            <a:r>
              <a:rPr lang="he-IL" sz="2200" b="1" dirty="0" smtClean="0"/>
              <a:t>רגישות, תופעות לוואי, תגובות ביניים, התוויות נגד ורעילות</a:t>
            </a:r>
            <a:r>
              <a:rPr lang="he-IL" sz="2200" dirty="0" smtClean="0"/>
              <a:t/>
            </a:r>
            <a:br>
              <a:rPr lang="he-IL" sz="2200" dirty="0" smtClean="0"/>
            </a:br>
            <a:r>
              <a:rPr lang="he-IL" sz="2200" dirty="0" smtClean="0"/>
              <a:t>תופעות לוואי עלולות להופיע בשכיחות נמוכה ולכלול כאבי בטן, מינונים גבוהים מידי עלולים לגרום לבחילות ולהקאות.</a:t>
            </a:r>
            <a:br>
              <a:rPr lang="he-IL" sz="2200" dirty="0" smtClean="0"/>
            </a:br>
            <a:r>
              <a:rPr lang="he-IL" sz="2200" dirty="0" smtClean="0"/>
              <a:t/>
            </a:r>
            <a:br>
              <a:rPr lang="he-IL" sz="2200" dirty="0" smtClean="0"/>
            </a:br>
            <a:r>
              <a:rPr lang="he-IL" sz="2200" b="1" dirty="0" smtClean="0"/>
              <a:t>הריון: </a:t>
            </a:r>
            <a:r>
              <a:rPr lang="he-IL" sz="2200" dirty="0" smtClean="0"/>
              <a:t>קיימים חילוקי דעות בנושא. לא ידוע על נזק או רעילות עקב שימוש בתקופה זו. הצמח משמש (במינונים נמוכים) למניעת בחילות והקאות בתקופת ההיריון, אך מאידך קובעים מקורות מוסמכים כי אין להשתמש בו במהלך תקופה זו עקב היותו </a:t>
            </a:r>
            <a:r>
              <a:rPr lang="he-IL" sz="2200" dirty="0" err="1" smtClean="0"/>
              <a:t>אלטרטיבי</a:t>
            </a:r>
            <a:r>
              <a:rPr lang="he-IL" sz="2200" dirty="0" smtClean="0"/>
              <a:t>.</a:t>
            </a:r>
            <a:br>
              <a:rPr lang="he-IL" sz="2200" dirty="0" smtClean="0"/>
            </a:br>
            <a:r>
              <a:rPr lang="he-IL" sz="2200" b="1" dirty="0" smtClean="0"/>
              <a:t>הנקה: </a:t>
            </a:r>
            <a:r>
              <a:rPr lang="he-IL" sz="2200" dirty="0" smtClean="0"/>
              <a:t>הצמח מתאים לשימוש.</a:t>
            </a:r>
          </a:p>
          <a:p>
            <a:r>
              <a:rPr lang="he-IL" sz="2200" b="1" dirty="0" smtClean="0"/>
              <a:t>איכויות</a:t>
            </a:r>
            <a:r>
              <a:rPr lang="he-IL" sz="2200" dirty="0" smtClean="0"/>
              <a:t/>
            </a:r>
            <a:br>
              <a:rPr lang="he-IL" sz="2200" dirty="0" smtClean="0"/>
            </a:br>
            <a:r>
              <a:rPr lang="he-IL" sz="2200" dirty="0" smtClean="0"/>
              <a:t>מריר, קר, יבש.</a:t>
            </a:r>
          </a:p>
          <a:p>
            <a:r>
              <a:rPr lang="he-IL" sz="2200" dirty="0" smtClean="0"/>
              <a:t>חלק בשימוש: קנה השורש.</a:t>
            </a:r>
          </a:p>
          <a:p>
            <a:r>
              <a:rPr lang="he-IL" sz="2200" dirty="0" smtClean="0"/>
              <a:t>אופני שימוש ומינונים:</a:t>
            </a:r>
            <a:br>
              <a:rPr lang="he-IL" sz="2200" dirty="0" smtClean="0"/>
            </a:br>
            <a:r>
              <a:rPr lang="he-IL" sz="2200" dirty="0" smtClean="0"/>
              <a:t>תמצית </a:t>
            </a:r>
            <a:r>
              <a:rPr lang="he-IL" sz="2200" dirty="0"/>
              <a:t>נוזלית: 1:3, 45% אלכוהול, 5-10 מ"ל בוקר וערב.</a:t>
            </a:r>
          </a:p>
          <a:p>
            <a:pPr>
              <a:buNone/>
            </a:pPr>
            <a:r>
              <a:rPr lang="he-IL" sz="2200" dirty="0"/>
              <a:t>תמצית יבשה: 5:1 </a:t>
            </a:r>
            <a:r>
              <a:rPr lang="he-IL" sz="2200" dirty="0" smtClean="0"/>
              <a:t>250-500 מ"ג בוקר וערב.</a:t>
            </a:r>
            <a:endParaRPr lang="he-IL" sz="2200" dirty="0"/>
          </a:p>
          <a:p>
            <a:pPr>
              <a:buNone/>
            </a:pPr>
            <a:r>
              <a:rPr lang="he-IL" sz="2200" dirty="0"/>
              <a:t>בישול: כף שטוחה מהשורש הגרוס לכוס מים, 3-2 פעמים ביום.</a:t>
            </a:r>
          </a:p>
          <a:p>
            <a:pPr>
              <a:buNone/>
            </a:pPr>
            <a:r>
              <a:rPr lang="he-IL" sz="2200" dirty="0"/>
              <a:t>כחלק מפורמולה: 25%-30</a:t>
            </a:r>
            <a:r>
              <a:rPr lang="he-IL" sz="2200" dirty="0" smtClean="0"/>
              <a:t>%.</a:t>
            </a:r>
            <a:br>
              <a:rPr lang="he-IL" sz="2200" dirty="0" smtClean="0"/>
            </a:br>
            <a:r>
              <a:rPr lang="he-IL" sz="2200" dirty="0" smtClean="0"/>
              <a:t/>
            </a:r>
            <a:br>
              <a:rPr lang="he-IL" sz="2200" dirty="0" smtClean="0"/>
            </a:br>
            <a:r>
              <a:rPr lang="he-IL" sz="2200" dirty="0" smtClean="0"/>
              <a:t/>
            </a:r>
            <a:br>
              <a:rPr lang="he-IL" sz="2200" dirty="0" smtClean="0"/>
            </a:br>
            <a:r>
              <a:rPr lang="he-IL" sz="2200" dirty="0" smtClean="0"/>
              <a:t/>
            </a:r>
            <a:br>
              <a:rPr lang="he-IL" sz="2200" dirty="0" smtClean="0"/>
            </a:br>
            <a:endParaRPr lang="he-IL" sz="2200" dirty="0" smtClean="0"/>
          </a:p>
          <a:p>
            <a:endParaRPr lang="he-IL" sz="2200" dirty="0"/>
          </a:p>
        </p:txBody>
      </p:sp>
      <p:pic>
        <p:nvPicPr>
          <p:cNvPr id="4" name="Picture 2" descr="C:\Users\Levy\Pictures\לימודים\imagesCAMHUTA3.jpg"/>
          <p:cNvPicPr>
            <a:picLocks noChangeAspect="1" noChangeArrowheads="1"/>
          </p:cNvPicPr>
          <p:nvPr/>
        </p:nvPicPr>
        <p:blipFill>
          <a:blip r:embed="rId2" cstate="print"/>
          <a:srcRect/>
          <a:stretch>
            <a:fillRect/>
          </a:stretch>
        </p:blipFill>
        <p:spPr bwMode="auto">
          <a:xfrm>
            <a:off x="0" y="4223767"/>
            <a:ext cx="1841025" cy="2634233"/>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19</a:t>
            </a:fld>
            <a:endParaRPr lang="he-IL"/>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90872" y="634678"/>
            <a:ext cx="8229600" cy="922114"/>
          </a:xfrm>
        </p:spPr>
        <p:txBody>
          <a:bodyPr>
            <a:noAutofit/>
          </a:bodyPr>
          <a:lstStyle/>
          <a:p>
            <a:r>
              <a:rPr lang="he-IL" sz="2800" b="1" dirty="0" smtClean="0"/>
              <a:t>שם בוטני:  </a:t>
            </a:r>
            <a:r>
              <a:rPr lang="en-US" sz="2800" b="1" dirty="0" err="1" smtClean="0"/>
              <a:t>Commiphora</a:t>
            </a:r>
            <a:r>
              <a:rPr lang="en-US" sz="2800" b="1" dirty="0" smtClean="0"/>
              <a:t> </a:t>
            </a:r>
            <a:r>
              <a:rPr lang="en-US" sz="2800" b="1" dirty="0" err="1" smtClean="0"/>
              <a:t>mukul</a:t>
            </a:r>
            <a:r>
              <a:rPr lang="en-US" sz="2800" dirty="0" smtClean="0"/>
              <a:t/>
            </a:r>
            <a:br>
              <a:rPr lang="en-US" sz="2800" dirty="0" smtClean="0"/>
            </a:br>
            <a:r>
              <a:rPr lang="he-IL" sz="2800" b="1" dirty="0" smtClean="0"/>
              <a:t>שם לועזי: </a:t>
            </a:r>
            <a:r>
              <a:rPr lang="en-US" sz="2800" b="1" dirty="0" err="1" smtClean="0"/>
              <a:t>guggul</a:t>
            </a:r>
            <a:r>
              <a:rPr lang="en-US" sz="2800" dirty="0" smtClean="0"/>
              <a:t/>
            </a:r>
            <a:br>
              <a:rPr lang="en-US" sz="2800" dirty="0" smtClean="0"/>
            </a:br>
            <a:r>
              <a:rPr lang="he-IL" sz="2800" b="1" dirty="0" smtClean="0"/>
              <a:t>שם עממי : שרף גוגול</a:t>
            </a:r>
            <a:r>
              <a:rPr lang="en-US" sz="2800" dirty="0" smtClean="0"/>
              <a:t/>
            </a:r>
            <a:br>
              <a:rPr lang="en-US" sz="2800" dirty="0" smtClean="0"/>
            </a:br>
            <a:r>
              <a:rPr lang="he-IL" sz="2800" b="1" dirty="0" smtClean="0"/>
              <a:t>משפחה: בושמיים</a:t>
            </a:r>
            <a:r>
              <a:rPr lang="en-US" sz="2800" dirty="0" smtClean="0"/>
              <a:t/>
            </a:r>
            <a:br>
              <a:rPr lang="en-US" sz="2800" dirty="0" smtClean="0"/>
            </a:br>
            <a:endParaRPr lang="he-IL" sz="2800" dirty="0"/>
          </a:p>
        </p:txBody>
      </p:sp>
      <p:sp>
        <p:nvSpPr>
          <p:cNvPr id="3" name="מציין מיקום תוכן 2"/>
          <p:cNvSpPr>
            <a:spLocks noGrp="1"/>
          </p:cNvSpPr>
          <p:nvPr>
            <p:ph idx="1"/>
          </p:nvPr>
        </p:nvSpPr>
        <p:spPr>
          <a:xfrm>
            <a:off x="662880" y="1883965"/>
            <a:ext cx="8229600" cy="4857403"/>
          </a:xfrm>
        </p:spPr>
        <p:txBody>
          <a:bodyPr>
            <a:noAutofit/>
          </a:bodyPr>
          <a:lstStyle/>
          <a:p>
            <a:pPr>
              <a:buNone/>
            </a:pPr>
            <a:r>
              <a:rPr lang="he-IL" sz="2600" dirty="0" smtClean="0"/>
              <a:t>	</a:t>
            </a:r>
            <a:r>
              <a:rPr lang="he-IL" sz="2600" dirty="0" err="1" smtClean="0"/>
              <a:t>הקומיפורה</a:t>
            </a:r>
            <a:r>
              <a:rPr lang="he-IL" sz="2600" dirty="0" smtClean="0"/>
              <a:t> נחשב לצמח מרפא מרכזי ברפואה ההודית המסורתית (איור-ודה). ברפואה זו הוא מותווה לטיפול בטווח גדול של בעיות בריאות כגון: טרשת עורקים, מחלות עור, כאבים של מערכת העצבים, השמנת יתר, הפרעות עיכול, זיהומים בפה, הפרעות מחזור ועוד. בהודו המודרנית הוכר הצמח כתרופה לטיפול ברמות גבוהות של כולסטרול, וזהו השימוש המודרני העיקרי שלו.</a:t>
            </a:r>
          </a:p>
          <a:p>
            <a:pPr>
              <a:buNone/>
            </a:pPr>
            <a:r>
              <a:rPr lang="he-IL" sz="2600" dirty="0" smtClean="0"/>
              <a:t>	ברפואת הצמחים המודרנית נחשב הגוגול לצמח עדין המיועד לשימוש ארוך טווח, השפעתו ניכרת בהדרגה לאחר 3-6 חודשי שימוש. הוא מותווה בעיקר לטיפול בבעיות של עודפי כולסטרול ושומנים בדם ונחשב לאחד הצמחים המשמעותיים ביותר בטיפול בבעיות אלה.</a:t>
            </a:r>
          </a:p>
          <a:p>
            <a:pPr>
              <a:buNone/>
            </a:pPr>
            <a:r>
              <a:rPr lang="he-IL" sz="2600" dirty="0" smtClean="0"/>
              <a:t/>
            </a:r>
            <a:br>
              <a:rPr lang="he-IL" sz="2600" dirty="0" smtClean="0"/>
            </a:br>
            <a:endParaRPr lang="he-IL" sz="2600" dirty="0"/>
          </a:p>
        </p:txBody>
      </p:sp>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20</a:t>
            </a:fld>
            <a:endParaRPr lang="he-IL"/>
          </a:p>
        </p:txBody>
      </p:sp>
      <p:pic>
        <p:nvPicPr>
          <p:cNvPr id="6" name="Picture 3" descr="C:\Users\Levy\Pictures\לימודים\imagesCAGSN6IT.jpg"/>
          <p:cNvPicPr>
            <a:picLocks noChangeAspect="1" noChangeArrowheads="1"/>
          </p:cNvPicPr>
          <p:nvPr/>
        </p:nvPicPr>
        <p:blipFill>
          <a:blip r:embed="rId2" cstate="print"/>
          <a:srcRect/>
          <a:stretch>
            <a:fillRect/>
          </a:stretch>
        </p:blipFill>
        <p:spPr bwMode="auto">
          <a:xfrm>
            <a:off x="7308304" y="13319"/>
            <a:ext cx="1835696" cy="1945164"/>
          </a:xfrm>
          <a:prstGeom prst="rect">
            <a:avLst/>
          </a:prstGeom>
          <a:noFill/>
        </p:spPr>
      </p:pic>
      <p:pic>
        <p:nvPicPr>
          <p:cNvPr id="7" name="תמונה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5"/>
            <a:ext cx="8229600" cy="4392487"/>
          </a:xfrm>
        </p:spPr>
        <p:txBody>
          <a:bodyPr>
            <a:normAutofit fontScale="70000" lnSpcReduction="20000"/>
          </a:bodyPr>
          <a:lstStyle/>
          <a:p>
            <a:r>
              <a:rPr lang="he-IL" sz="3600" b="1" dirty="0" smtClean="0"/>
              <a:t>פעילות הצמח:</a:t>
            </a:r>
            <a:endParaRPr lang="en-US" sz="3600" b="1" dirty="0" smtClean="0"/>
          </a:p>
          <a:p>
            <a:pPr lvl="0"/>
            <a:r>
              <a:rPr lang="he-IL" sz="3600" b="1" dirty="0" err="1" smtClean="0"/>
              <a:t>היפולפידמי</a:t>
            </a:r>
            <a:r>
              <a:rPr lang="he-IL" sz="3600" b="1" dirty="0" smtClean="0"/>
              <a:t> </a:t>
            </a:r>
            <a:r>
              <a:rPr lang="he-IL" sz="3600" dirty="0" smtClean="0"/>
              <a:t>– לטיפול בעודף כולסטרול וטריגליצרידים.</a:t>
            </a:r>
            <a:endParaRPr lang="en-US" sz="3600" dirty="0" smtClean="0"/>
          </a:p>
          <a:p>
            <a:pPr lvl="0"/>
            <a:r>
              <a:rPr lang="he-IL" sz="3600" b="1" dirty="0" smtClean="0"/>
              <a:t>אנטי דלקתי </a:t>
            </a:r>
            <a:r>
              <a:rPr lang="he-IL" sz="3600" dirty="0" smtClean="0"/>
              <a:t>– בעיקר </a:t>
            </a:r>
            <a:r>
              <a:rPr lang="he-IL" sz="3600" dirty="0" err="1" smtClean="0"/>
              <a:t>למע</a:t>
            </a:r>
            <a:r>
              <a:rPr lang="he-IL" sz="3600" dirty="0" smtClean="0"/>
              <a:t>' השלד </a:t>
            </a:r>
            <a:r>
              <a:rPr lang="he-IL" sz="3600" dirty="0" err="1" smtClean="0"/>
              <a:t>ולמע</a:t>
            </a:r>
            <a:r>
              <a:rPr lang="he-IL" sz="3600" dirty="0" smtClean="0"/>
              <a:t>' העיכול.</a:t>
            </a:r>
            <a:endParaRPr lang="en-US" sz="3600" dirty="0" smtClean="0"/>
          </a:p>
          <a:p>
            <a:pPr lvl="0"/>
            <a:r>
              <a:rPr lang="he-IL" sz="3600" b="1" dirty="0" smtClean="0"/>
              <a:t>נוגד חמצון – </a:t>
            </a:r>
            <a:r>
              <a:rPr lang="he-IL" sz="3600" dirty="0" smtClean="0"/>
              <a:t>בעל פעילות נוגדת חמצון, בעיקר חמצון </a:t>
            </a:r>
            <a:r>
              <a:rPr lang="en-US" sz="3600" dirty="0" smtClean="0"/>
              <a:t>LDL</a:t>
            </a:r>
            <a:r>
              <a:rPr lang="he-IL" sz="3600" dirty="0" smtClean="0"/>
              <a:t> הגורם להיווצרות דלקת וסיבוכי פלאק </a:t>
            </a:r>
            <a:r>
              <a:rPr lang="he-IL" sz="3600" dirty="0" err="1" smtClean="0"/>
              <a:t>טרשתיים</a:t>
            </a:r>
            <a:r>
              <a:rPr lang="he-IL" sz="3600" dirty="0" smtClean="0"/>
              <a:t>.</a:t>
            </a:r>
            <a:endParaRPr lang="en-US" sz="3600" dirty="0" smtClean="0"/>
          </a:p>
          <a:p>
            <a:pPr lvl="0"/>
            <a:r>
              <a:rPr lang="he-IL" sz="3600" b="1" dirty="0" smtClean="0"/>
              <a:t>אקנה </a:t>
            </a:r>
            <a:r>
              <a:rPr lang="he-IL" sz="3600" b="1" dirty="0" err="1" smtClean="0"/>
              <a:t>וולגריס</a:t>
            </a:r>
            <a:r>
              <a:rPr lang="he-IL" sz="3600" dirty="0" smtClean="0"/>
              <a:t> – בלקיחה פנימית ומריחה חיצונית. מומלץ לשלב עם הטיפול העורי גם איזון הורמונלי וניקוי רעלים.</a:t>
            </a:r>
            <a:endParaRPr lang="en-US" sz="3600" dirty="0" smtClean="0"/>
          </a:p>
          <a:p>
            <a:pPr>
              <a:buNone/>
            </a:pPr>
            <a:r>
              <a:rPr lang="he-IL" sz="3600" dirty="0" smtClean="0"/>
              <a:t/>
            </a:r>
            <a:br>
              <a:rPr lang="he-IL" sz="3600" dirty="0" smtClean="0"/>
            </a:br>
            <a:r>
              <a:rPr lang="he-IL" sz="3600" dirty="0" smtClean="0"/>
              <a:t/>
            </a:r>
            <a:br>
              <a:rPr lang="he-IL" sz="3600" dirty="0" smtClean="0"/>
            </a:br>
            <a:r>
              <a:rPr lang="he-IL" sz="3600" b="1" dirty="0" smtClean="0"/>
              <a:t>חלקי הצמח בשימוש רפואי</a:t>
            </a:r>
            <a:r>
              <a:rPr lang="he-IL" sz="3600" dirty="0" smtClean="0"/>
              <a:t/>
            </a:r>
            <a:br>
              <a:rPr lang="he-IL" sz="3600" dirty="0" smtClean="0"/>
            </a:br>
            <a:r>
              <a:rPr lang="he-IL" sz="3600" dirty="0" smtClean="0"/>
              <a:t>שרף המופק מקליפת הגזע.</a:t>
            </a:r>
            <a:r>
              <a:rPr lang="he-IL" dirty="0" smtClean="0"/>
              <a:t/>
            </a:r>
            <a:br>
              <a:rPr lang="he-IL" dirty="0" smtClean="0"/>
            </a:br>
            <a:r>
              <a:rPr lang="he-IL" dirty="0" smtClean="0"/>
              <a:t/>
            </a:r>
            <a:br>
              <a:rPr lang="he-IL" dirty="0" smtClean="0"/>
            </a:br>
            <a:endParaRPr lang="he-IL" dirty="0"/>
          </a:p>
        </p:txBody>
      </p:sp>
      <p:pic>
        <p:nvPicPr>
          <p:cNvPr id="9218" name="Picture 2" descr="C:\Users\Levy\Pictures\לימודים\imagesCAMBKP50.jpg"/>
          <p:cNvPicPr>
            <a:picLocks noChangeAspect="1" noChangeArrowheads="1"/>
          </p:cNvPicPr>
          <p:nvPr/>
        </p:nvPicPr>
        <p:blipFill>
          <a:blip r:embed="rId2" cstate="print"/>
          <a:srcRect/>
          <a:stretch>
            <a:fillRect/>
          </a:stretch>
        </p:blipFill>
        <p:spPr bwMode="auto">
          <a:xfrm>
            <a:off x="395536" y="2965338"/>
            <a:ext cx="2448272" cy="3659102"/>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21</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0"/>
            <a:ext cx="8229600" cy="6453336"/>
          </a:xfrm>
        </p:spPr>
        <p:txBody>
          <a:bodyPr>
            <a:noAutofit/>
          </a:bodyPr>
          <a:lstStyle/>
          <a:p>
            <a:r>
              <a:rPr lang="he-IL" sz="2400" b="1" dirty="0" smtClean="0"/>
              <a:t>רכיבים נוספים בצמח:</a:t>
            </a:r>
            <a:endParaRPr lang="en-US" sz="2400" b="1" dirty="0" smtClean="0"/>
          </a:p>
          <a:p>
            <a:r>
              <a:rPr lang="he-IL" sz="2400" dirty="0" smtClean="0"/>
              <a:t>רכיבים עיקריים בצמח: </a:t>
            </a:r>
            <a:r>
              <a:rPr lang="he-IL" sz="2400" dirty="0" err="1" smtClean="0"/>
              <a:t>סטרולים</a:t>
            </a:r>
            <a:r>
              <a:rPr lang="he-IL" sz="2400" dirty="0" smtClean="0"/>
              <a:t> צמחיים שנקראים</a:t>
            </a:r>
            <a:r>
              <a:rPr lang="en-US" sz="2400" dirty="0" err="1" smtClean="0"/>
              <a:t>guggulsterons</a:t>
            </a:r>
            <a:r>
              <a:rPr lang="en-US" sz="2400" dirty="0" smtClean="0"/>
              <a:t> </a:t>
            </a:r>
            <a:r>
              <a:rPr lang="he-IL" sz="2400" dirty="0" smtClean="0"/>
              <a:t>, (נחשבים לפעילים ביותר בהפחתת כולסטרול). השרף מכיל גם שמנים נדיפים. </a:t>
            </a:r>
            <a:endParaRPr lang="en-US" sz="2400" dirty="0" smtClean="0"/>
          </a:p>
          <a:p>
            <a:r>
              <a:rPr lang="he-IL" sz="2400" b="1" dirty="0" smtClean="0"/>
              <a:t>תופעות לוואי והתוויות נגד:</a:t>
            </a:r>
            <a:endParaRPr lang="en-US" sz="2400" b="1" dirty="0" smtClean="0"/>
          </a:p>
          <a:p>
            <a:r>
              <a:rPr lang="he-IL" sz="2400" dirty="0" smtClean="0"/>
              <a:t>עלול לגרום לפריחה עורית קלה (לרוב בקרב אנשים רגישים, חולף עם הפסקת השימוש). יש לעקוב אחר אנשים הסובלים ממחלת כבד, ומהנוטלים תרופות לכבד שומני.</a:t>
            </a:r>
            <a:endParaRPr lang="en-US" sz="2400" dirty="0" smtClean="0"/>
          </a:p>
          <a:p>
            <a:r>
              <a:rPr lang="he-IL" sz="2400" b="1" dirty="0" smtClean="0"/>
              <a:t>הריון והנקה:</a:t>
            </a:r>
            <a:r>
              <a:rPr lang="he-IL" sz="2400" dirty="0" smtClean="0"/>
              <a:t> הצמח לא מומלץ לשימוש.</a:t>
            </a:r>
            <a:endParaRPr lang="en-US" sz="2400" dirty="0" smtClean="0"/>
          </a:p>
          <a:p>
            <a:r>
              <a:rPr lang="he-IL" sz="2400" dirty="0" smtClean="0"/>
              <a:t> </a:t>
            </a:r>
            <a:r>
              <a:rPr lang="he-IL" sz="2400" b="1" dirty="0" smtClean="0"/>
              <a:t>על פי המסורת:</a:t>
            </a:r>
            <a:br>
              <a:rPr lang="he-IL" sz="2400" b="1" dirty="0" smtClean="0"/>
            </a:br>
            <a:r>
              <a:rPr lang="he-IL" sz="2400" dirty="0" smtClean="0"/>
              <a:t>הצמח מגיע מהרפואה ההודית (</a:t>
            </a:r>
            <a:r>
              <a:rPr lang="he-IL" sz="2400" dirty="0" err="1" smtClean="0"/>
              <a:t>אירוודה</a:t>
            </a:r>
            <a:r>
              <a:rPr lang="he-IL" sz="2400" dirty="0" smtClean="0"/>
              <a:t>). מחקרים שנעשו בעשרות השנים האחרונות הצביעו על כך שזהו הצמח עם ההצלחות הגדולות ביותר להפחתת רמות הכולסטרול והטריגליצרידים. יש לזכור שצמח זה איננו מנקז (</a:t>
            </a:r>
            <a:r>
              <a:rPr lang="he-IL" sz="2400" dirty="0" err="1" smtClean="0"/>
              <a:t>כולגוג</a:t>
            </a:r>
            <a:r>
              <a:rPr lang="he-IL" sz="2400" dirty="0" smtClean="0"/>
              <a:t>) כבד (כמו – שן ארי, קנרס, אירוס, גדילן, </a:t>
            </a:r>
            <a:r>
              <a:rPr lang="he-IL" sz="2400" dirty="0" err="1" smtClean="0"/>
              <a:t>בולדו</a:t>
            </a:r>
            <a:r>
              <a:rPr lang="he-IL" sz="2400" dirty="0" smtClean="0"/>
              <a:t> וכו') אלא עובד במנגנון תחרות על אתרי ספיגה במעיים עם הכולסטרול החי (במסלול </a:t>
            </a:r>
            <a:r>
              <a:rPr lang="he-IL" sz="2400" dirty="0" err="1" smtClean="0"/>
              <a:t>הפיטוסטרולים</a:t>
            </a:r>
            <a:r>
              <a:rPr lang="he-IL" sz="2400" dirty="0" smtClean="0"/>
              <a:t>). </a:t>
            </a:r>
            <a:endParaRPr lang="en-US" sz="2400" dirty="0" smtClean="0"/>
          </a:p>
          <a:p>
            <a:endParaRPr lang="he-IL" sz="21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22</a:t>
            </a:fld>
            <a:endParaRPr lang="he-IL"/>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76672"/>
            <a:ext cx="8507288" cy="5649491"/>
          </a:xfrm>
        </p:spPr>
        <p:txBody>
          <a:bodyPr>
            <a:noAutofit/>
          </a:bodyPr>
          <a:lstStyle/>
          <a:p>
            <a:r>
              <a:rPr lang="he-IL" sz="2400" b="1" dirty="0" smtClean="0"/>
              <a:t>אופני נטילה ומינונים:</a:t>
            </a:r>
            <a:endParaRPr lang="en-US" sz="2400" b="1" dirty="0" smtClean="0"/>
          </a:p>
          <a:p>
            <a:r>
              <a:rPr lang="he-IL" sz="2400" dirty="0"/>
              <a:t>תמצית יבשה: </a:t>
            </a:r>
            <a:r>
              <a:rPr lang="en-US" sz="2400" dirty="0" err="1"/>
              <a:t>Guggulsterones</a:t>
            </a:r>
            <a:r>
              <a:rPr lang="en-US" sz="2400" dirty="0"/>
              <a:t> 5% </a:t>
            </a:r>
            <a:r>
              <a:rPr lang="he-IL" sz="2400" dirty="0"/>
              <a:t> 1000-2000מ"ג בחלוקה יומית.</a:t>
            </a:r>
          </a:p>
          <a:p>
            <a:r>
              <a:rPr lang="he-IL" sz="2400" dirty="0"/>
              <a:t>*כל המחקרים עד היום נעשו עם תמצית יבשה תקנית של </a:t>
            </a:r>
            <a:r>
              <a:rPr lang="he-IL" sz="2400" dirty="0" err="1"/>
              <a:t>הגוגולסטרולים</a:t>
            </a:r>
            <a:r>
              <a:rPr lang="he-IL" sz="2400" dirty="0"/>
              <a:t>. אין לדעת מהו ריכוז החומר הפעיל בתמצית הנוזלית ולכן השימוש המומלץ הוא בכמוסות מרוכזות בלבד</a:t>
            </a:r>
            <a:r>
              <a:rPr lang="he-IL" sz="2400" dirty="0" smtClean="0"/>
              <a:t>.</a:t>
            </a:r>
            <a:r>
              <a:rPr lang="en-US" sz="2400" dirty="0" smtClean="0"/>
              <a:t/>
            </a:r>
            <a:br>
              <a:rPr lang="en-US" sz="2400" dirty="0" smtClean="0"/>
            </a:br>
            <a:endParaRPr lang="en-US" sz="2400" dirty="0" smtClean="0"/>
          </a:p>
          <a:p>
            <a:pPr>
              <a:buNone/>
            </a:pPr>
            <a:r>
              <a:rPr lang="pl-PL" sz="2100" dirty="0" smtClean="0"/>
              <a:t/>
            </a:r>
            <a:br>
              <a:rPr lang="pl-PL" sz="2100" dirty="0" smtClean="0"/>
            </a:br>
            <a:endParaRPr lang="he-IL" sz="21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23</a:t>
            </a:fld>
            <a:endParaRPr lang="he-IL"/>
          </a:p>
        </p:txBody>
      </p:sp>
      <p:pic>
        <p:nvPicPr>
          <p:cNvPr id="5" name="Picture 6"/>
          <p:cNvPicPr>
            <a:picLocks noChangeAspect="1" noChangeArrowheads="1"/>
          </p:cNvPicPr>
          <p:nvPr/>
        </p:nvPicPr>
        <p:blipFill>
          <a:blip r:embed="rId2" cstate="print"/>
          <a:srcRect/>
          <a:stretch>
            <a:fillRect/>
          </a:stretch>
        </p:blipFill>
        <p:spPr bwMode="auto">
          <a:xfrm>
            <a:off x="2339752" y="2775709"/>
            <a:ext cx="4802561" cy="39457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מחקר</a:t>
            </a:r>
            <a:endParaRPr lang="he-IL" dirty="0"/>
          </a:p>
        </p:txBody>
      </p:sp>
      <p:sp>
        <p:nvSpPr>
          <p:cNvPr id="3" name="מציין מיקום תוכן 2"/>
          <p:cNvSpPr>
            <a:spLocks noGrp="1"/>
          </p:cNvSpPr>
          <p:nvPr>
            <p:ph idx="1"/>
          </p:nvPr>
        </p:nvSpPr>
        <p:spPr>
          <a:xfrm>
            <a:off x="457200" y="1600200"/>
            <a:ext cx="8229600" cy="4853136"/>
          </a:xfrm>
        </p:spPr>
        <p:txBody>
          <a:bodyPr>
            <a:normAutofit fontScale="77500" lnSpcReduction="20000"/>
          </a:bodyPr>
          <a:lstStyle/>
          <a:p>
            <a:pPr>
              <a:buNone/>
            </a:pPr>
            <a:r>
              <a:rPr lang="he-IL" dirty="0" smtClean="0"/>
              <a:t/>
            </a:r>
            <a:br>
              <a:rPr lang="he-IL" dirty="0" smtClean="0"/>
            </a:br>
            <a:r>
              <a:rPr lang="he-IL" dirty="0" smtClean="0"/>
              <a:t>בשנים האחרונות נערכו מחקרים קליניים לבדיקת השפעתו הרפואית של הגוגול. לדוגמא במחקר מבוקר (כפול סמיות) נבדקה השפעתו של הצמח </a:t>
            </a:r>
            <a:r>
              <a:rPr lang="he-IL" b="1" dirty="0" smtClean="0"/>
              <a:t>על רמות שומנים בדם</a:t>
            </a:r>
            <a:r>
              <a:rPr lang="he-IL" dirty="0" smtClean="0"/>
              <a:t>. השתתפו בו 61 אנשים שסבלו </a:t>
            </a:r>
            <a:r>
              <a:rPr lang="he-IL" dirty="0" err="1" smtClean="0"/>
              <a:t>מהיפרכולסטרולמיה</a:t>
            </a:r>
            <a:r>
              <a:rPr lang="he-IL" dirty="0" smtClean="0"/>
              <a:t>. לקבוצת הניסוי (31 איש) ניתנה במשך 24 שבועות 500 מג' תמצית </a:t>
            </a:r>
            <a:r>
              <a:rPr lang="he-IL" dirty="0" err="1" smtClean="0"/>
              <a:t>גוגוליפיד</a:t>
            </a:r>
            <a:r>
              <a:rPr lang="he-IL" dirty="0" smtClean="0"/>
              <a:t> תקני, כאשר קב' הפלצבו כללה 30 איש. שתי הקבוצות קיבלו אותה הדיאטה. נמצא כי בקרב קבוצת הניסוי ירד הכולסטרול הכללי בשיעור ממוצע של 11.7%. ערכי ה-</a:t>
            </a:r>
            <a:r>
              <a:rPr lang="en-US" dirty="0" smtClean="0"/>
              <a:t>LDL </a:t>
            </a:r>
            <a:r>
              <a:rPr lang="he-IL" dirty="0" smtClean="0"/>
              <a:t> ירדו בממוצע ב- 12.5% ואילו הטריגליצרידים פחתו בשיעור של 12%בממוצע. בקבוצת הביקורת לא ניכר שינוי כלשהו ברמות הכולסטרול. רמות ה-</a:t>
            </a:r>
            <a:r>
              <a:rPr lang="en-US" dirty="0" smtClean="0"/>
              <a:t>HDL </a:t>
            </a:r>
            <a:r>
              <a:rPr lang="he-IL" dirty="0" smtClean="0"/>
              <a:t>לא הראו שינוי באף אחת מקבוצות הניסוי. </a:t>
            </a:r>
          </a:p>
          <a:p>
            <a:endParaRPr lang="he-IL" dirty="0" smtClean="0"/>
          </a:p>
          <a:p>
            <a:pPr algn="l">
              <a:buNone/>
            </a:pPr>
            <a:r>
              <a:rPr lang="pl-PL" dirty="0" smtClean="0"/>
              <a:t>1994 (Ghosh S, Niaz MA, Singh RB)</a:t>
            </a:r>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78904" y="778694"/>
            <a:ext cx="8229600" cy="850106"/>
          </a:xfrm>
        </p:spPr>
        <p:txBody>
          <a:bodyPr>
            <a:noAutofit/>
          </a:bodyPr>
          <a:lstStyle/>
          <a:p>
            <a:r>
              <a:rPr lang="he-IL" sz="2800" b="1" dirty="0" smtClean="0"/>
              <a:t>שם בוטני:   </a:t>
            </a:r>
            <a:r>
              <a:rPr lang="en-US" sz="2800" b="1" dirty="0" err="1" smtClean="0"/>
              <a:t>Silybum</a:t>
            </a:r>
            <a:r>
              <a:rPr lang="en-US" sz="2800" b="1" dirty="0" smtClean="0"/>
              <a:t> </a:t>
            </a:r>
            <a:r>
              <a:rPr lang="en-US" sz="2800" b="1" dirty="0" err="1" smtClean="0"/>
              <a:t>Marianum</a:t>
            </a:r>
            <a:r>
              <a:rPr lang="en-US" sz="2800" b="1" dirty="0" smtClean="0"/>
              <a:t/>
            </a:r>
            <a:br>
              <a:rPr lang="en-US" sz="2800" b="1" dirty="0" smtClean="0"/>
            </a:br>
            <a:r>
              <a:rPr lang="he-IL" sz="2800" b="1" dirty="0" smtClean="0"/>
              <a:t>שם לועזי: </a:t>
            </a:r>
            <a:r>
              <a:rPr lang="en-US" sz="2800" b="1" dirty="0" smtClean="0"/>
              <a:t>Milk Thistle</a:t>
            </a:r>
            <a:br>
              <a:rPr lang="en-US" sz="2800" b="1" dirty="0" smtClean="0"/>
            </a:br>
            <a:r>
              <a:rPr lang="he-IL" sz="2800" b="1" dirty="0" smtClean="0"/>
              <a:t>שם עממי : גדילן מצוי    </a:t>
            </a:r>
            <a:r>
              <a:rPr lang="en-US" sz="2800" b="1" dirty="0" smtClean="0"/>
              <a:t>   </a:t>
            </a:r>
            <a:br>
              <a:rPr lang="en-US" sz="2800" b="1" dirty="0" smtClean="0"/>
            </a:br>
            <a:r>
              <a:rPr lang="he-IL" sz="2800" b="1" dirty="0" smtClean="0"/>
              <a:t>משפחה: מורכבים</a:t>
            </a:r>
            <a:r>
              <a:rPr lang="en-US" sz="2800" b="1" dirty="0" smtClean="0"/>
              <a:t/>
            </a:r>
            <a:br>
              <a:rPr lang="en-US" sz="2800" b="1" dirty="0" smtClean="0"/>
            </a:br>
            <a:endParaRPr lang="he-IL" sz="2800" b="1" dirty="0"/>
          </a:p>
        </p:txBody>
      </p:sp>
      <p:sp>
        <p:nvSpPr>
          <p:cNvPr id="3" name="מציין מיקום תוכן 2"/>
          <p:cNvSpPr>
            <a:spLocks noGrp="1"/>
          </p:cNvSpPr>
          <p:nvPr>
            <p:ph idx="1"/>
          </p:nvPr>
        </p:nvSpPr>
        <p:spPr>
          <a:xfrm>
            <a:off x="806896" y="1988840"/>
            <a:ext cx="8229600" cy="5184576"/>
          </a:xfrm>
        </p:spPr>
        <p:txBody>
          <a:bodyPr>
            <a:normAutofit fontScale="70000" lnSpcReduction="20000"/>
          </a:bodyPr>
          <a:lstStyle/>
          <a:p>
            <a:r>
              <a:rPr lang="he-IL" dirty="0" smtClean="0"/>
              <a:t>צמח ממשפחת המורכבים המתנשא לגובה של כ-מטר וגדל בר באזורים הים-תיכוניים של אסיה ואירופה. הצמח נפוץ ברוב אזורי ארצנו בצידי דרכים. הגדילן ידוע בסגולותיו הרפואיות זה למעלה מ- 2300 שנה. הרופא היווני </a:t>
            </a:r>
            <a:r>
              <a:rPr lang="he-IL" dirty="0" err="1" smtClean="0"/>
              <a:t>דיוסקורידס</a:t>
            </a:r>
            <a:r>
              <a:rPr lang="he-IL" dirty="0" smtClean="0"/>
              <a:t> מציין בכתביו הרפואיים כי זרעי הצמח יעילים לטיהור הדם, לטיפול בהכשת נחשים ולטיפול בצהבת ובמחלות כבד. במאה השש-עשרה כתב </a:t>
            </a:r>
            <a:r>
              <a:rPr lang="he-IL" dirty="0" err="1" smtClean="0"/>
              <a:t>לוניצרוס</a:t>
            </a:r>
            <a:r>
              <a:rPr lang="he-IL" dirty="0" smtClean="0"/>
              <a:t> שזרעי גדילן מרוסקים הינם תרופה למחלות כבד, ובמאה השבע-עשרה </a:t>
            </a:r>
            <a:r>
              <a:rPr lang="he-IL" dirty="0" err="1" smtClean="0"/>
              <a:t>ההרבליסט</a:t>
            </a:r>
            <a:r>
              <a:rPr lang="he-IL" dirty="0" smtClean="0"/>
              <a:t> האנגלי הנודע ניקולס </a:t>
            </a:r>
            <a:r>
              <a:rPr lang="he-IL" dirty="0" err="1" smtClean="0"/>
              <a:t>קלפפר</a:t>
            </a:r>
            <a:r>
              <a:rPr lang="he-IL" dirty="0" smtClean="0"/>
              <a:t> מדווח שהצמח יעיל לטיפול בצהבת ולהסרת חסימות בכבד ובטחול. הרפואה האקלקטית בארה"ב של סוף המאה התשע-עשרה עשתה שימוש בגדילן לטיפול בבעיות מחזור, במחלות של הוורידים ובגודש בכבד, בטחול ובכליות. לצד השימוש הרפואי, מקובלים גם שימושים קולינריים בחלקי הצמח השונים; העלים והגבעולים הצעירים משמשים להכנת סלטים, מיצים וכירק מבושל, חלקי הפרח הלא קוצניים נאכלים בדומה לארטישוק והזרעים הקלויים שימשו בעבר כתחליף לקפה. ברפואת הצמחים המודרנית נחשב הגדילן לצמח עדין ונטול רעילות עם דגש על הגנה מפני גורמים רעלניים שונים, והוא מתאים לשימוש ממושך.</a:t>
            </a:r>
          </a:p>
          <a:p>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25</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pic>
        <p:nvPicPr>
          <p:cNvPr id="7" name="Picture 2" descr="C:\Users\Levy\Pictures\לימודים\imagesCAFFGH3J.jpg"/>
          <p:cNvPicPr>
            <a:picLocks noChangeAspect="1" noChangeArrowheads="1"/>
          </p:cNvPicPr>
          <p:nvPr/>
        </p:nvPicPr>
        <p:blipFill>
          <a:blip r:embed="rId3" cstate="print"/>
          <a:srcRect/>
          <a:stretch>
            <a:fillRect/>
          </a:stretch>
        </p:blipFill>
        <p:spPr bwMode="auto">
          <a:xfrm>
            <a:off x="7478532" y="109166"/>
            <a:ext cx="1629972" cy="113310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908720"/>
            <a:ext cx="8229600" cy="5217443"/>
          </a:xfrm>
        </p:spPr>
        <p:txBody>
          <a:bodyPr>
            <a:normAutofit/>
          </a:bodyPr>
          <a:lstStyle/>
          <a:p>
            <a:r>
              <a:rPr lang="he-IL" b="1" dirty="0" smtClean="0"/>
              <a:t>פעילות הצמח:</a:t>
            </a:r>
            <a:endParaRPr lang="en-US" b="1" dirty="0" smtClean="0"/>
          </a:p>
          <a:p>
            <a:pPr lvl="0"/>
            <a:r>
              <a:rPr lang="he-IL" b="1" dirty="0" smtClean="0"/>
              <a:t>משקם ומזין את הכבד </a:t>
            </a:r>
            <a:r>
              <a:rPr lang="he-IL" dirty="0" smtClean="0"/>
              <a:t>– לדלקות כבד (כרוני/אקוטי).</a:t>
            </a:r>
            <a:endParaRPr lang="en-US" dirty="0" smtClean="0"/>
          </a:p>
          <a:p>
            <a:pPr lvl="0"/>
            <a:r>
              <a:rPr lang="he-IL" b="1" dirty="0" err="1" smtClean="0"/>
              <a:t>היפולפידמי</a:t>
            </a:r>
            <a:r>
              <a:rPr lang="he-IL" dirty="0" smtClean="0"/>
              <a:t>  – ליתר שומנים בדם.</a:t>
            </a:r>
            <a:endParaRPr lang="en-US" dirty="0" smtClean="0"/>
          </a:p>
          <a:p>
            <a:pPr lvl="0"/>
            <a:r>
              <a:rPr lang="he-IL" b="1" dirty="0" smtClean="0"/>
              <a:t>ממריץ מרה (</a:t>
            </a:r>
            <a:r>
              <a:rPr lang="he-IL" b="1" dirty="0" err="1" smtClean="0"/>
              <a:t>כולגוג</a:t>
            </a:r>
            <a:r>
              <a:rPr lang="he-IL" b="1" dirty="0" smtClean="0"/>
              <a:t> עדין) </a:t>
            </a:r>
            <a:r>
              <a:rPr lang="he-IL" dirty="0" smtClean="0"/>
              <a:t>– לכבד שומני, לעצירות קלה.</a:t>
            </a:r>
            <a:endParaRPr lang="en-US" dirty="0" smtClean="0"/>
          </a:p>
          <a:p>
            <a:pPr lvl="0"/>
            <a:r>
              <a:rPr lang="he-IL" b="1" dirty="0" smtClean="0"/>
              <a:t>נוגד חמצון </a:t>
            </a:r>
            <a:r>
              <a:rPr lang="he-IL" dirty="0" smtClean="0"/>
              <a:t>– במיוחד לתאי הכבד.</a:t>
            </a:r>
            <a:endParaRPr lang="en-US" dirty="0" smtClean="0"/>
          </a:p>
          <a:p>
            <a:r>
              <a:rPr lang="he-IL" b="1" dirty="0" smtClean="0"/>
              <a:t>ניקוי ורעילות </a:t>
            </a:r>
            <a:r>
              <a:rPr lang="he-IL" dirty="0" smtClean="0"/>
              <a:t>– משמש כאחד הצמחים העיקריים בתהליכי ניקוי ושיקום הכבד והגוף.</a:t>
            </a:r>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88640"/>
            <a:ext cx="8507288" cy="6669360"/>
          </a:xfrm>
        </p:spPr>
        <p:txBody>
          <a:bodyPr>
            <a:noAutofit/>
          </a:bodyPr>
          <a:lstStyle/>
          <a:p>
            <a:r>
              <a:rPr lang="he-IL" sz="2000" b="1" dirty="0" smtClean="0"/>
              <a:t>התוויות נגד</a:t>
            </a:r>
            <a:r>
              <a:rPr lang="he-IL" sz="2000" dirty="0" smtClean="0"/>
              <a:t>: לא נצפו תופעות לוואי או רעילות.</a:t>
            </a:r>
          </a:p>
          <a:p>
            <a:r>
              <a:rPr lang="he-IL" sz="2000" b="1" dirty="0" smtClean="0"/>
              <a:t>הריון והנקה : </a:t>
            </a:r>
            <a:r>
              <a:rPr lang="he-IL" sz="2000" dirty="0" smtClean="0"/>
              <a:t>השימוש אפשרי.</a:t>
            </a:r>
          </a:p>
          <a:p>
            <a:r>
              <a:rPr lang="he-IL" sz="2000" b="1" dirty="0" smtClean="0"/>
              <a:t>איכויות</a:t>
            </a:r>
            <a:r>
              <a:rPr lang="he-IL" sz="2000" dirty="0" smtClean="0"/>
              <a:t/>
            </a:r>
            <a:br>
              <a:rPr lang="he-IL" sz="2000" dirty="0" smtClean="0"/>
            </a:br>
            <a:r>
              <a:rPr lang="he-IL" sz="2000" dirty="0" smtClean="0"/>
              <a:t>מריר, קריר, </a:t>
            </a:r>
            <a:r>
              <a:rPr lang="he-IL" sz="2000" dirty="0" err="1" smtClean="0"/>
              <a:t>ניטרלי</a:t>
            </a:r>
            <a:r>
              <a:rPr lang="he-IL" sz="2000" dirty="0" smtClean="0"/>
              <a:t>.</a:t>
            </a:r>
            <a:br>
              <a:rPr lang="he-IL" sz="2000" dirty="0" smtClean="0"/>
            </a:br>
            <a:r>
              <a:rPr lang="he-IL" sz="2000" dirty="0" smtClean="0"/>
              <a:t/>
            </a:r>
            <a:br>
              <a:rPr lang="he-IL" sz="2000" dirty="0" smtClean="0"/>
            </a:br>
            <a:r>
              <a:rPr lang="he-IL" sz="2000" b="1" dirty="0" smtClean="0"/>
              <a:t>השפעה רפואית</a:t>
            </a:r>
            <a:r>
              <a:rPr lang="he-IL" sz="2000" dirty="0" smtClean="0"/>
              <a:t/>
            </a:r>
            <a:br>
              <a:rPr lang="he-IL" sz="2000" dirty="0" smtClean="0"/>
            </a:br>
            <a:r>
              <a:rPr lang="he-IL" sz="2000" dirty="0" smtClean="0"/>
              <a:t>מניע </a:t>
            </a:r>
            <a:r>
              <a:rPr lang="he-IL" sz="2000" dirty="0" err="1" smtClean="0"/>
              <a:t>צ'י</a:t>
            </a:r>
            <a:r>
              <a:rPr lang="he-IL" sz="2000" dirty="0" smtClean="0"/>
              <a:t> ומסלק חום לחות ורעילות מהכבד.</a:t>
            </a:r>
            <a:br>
              <a:rPr lang="he-IL" sz="2000" dirty="0" smtClean="0"/>
            </a:br>
            <a:r>
              <a:rPr lang="he-IL" sz="2000" dirty="0" smtClean="0"/>
              <a:t>- תקיעות </a:t>
            </a:r>
            <a:r>
              <a:rPr lang="he-IL" sz="2000" dirty="0" err="1" smtClean="0"/>
              <a:t>צ'י</a:t>
            </a:r>
            <a:r>
              <a:rPr lang="he-IL" sz="2000" dirty="0" smtClean="0"/>
              <a:t> הכבד: בחילות, כאב ראש, עצירות, כבד וטחול מוגדלים.</a:t>
            </a:r>
            <a:br>
              <a:rPr lang="he-IL" sz="2000" dirty="0" smtClean="0"/>
            </a:br>
            <a:r>
              <a:rPr lang="he-IL" sz="2000" dirty="0" smtClean="0"/>
              <a:t>- חום לחות ורעילות בכבד: דלקת כבד אקוטית וכרונית, שחמת, כבד שומני.</a:t>
            </a:r>
          </a:p>
          <a:p>
            <a:endParaRPr lang="he-IL" sz="2000" dirty="0" smtClean="0"/>
          </a:p>
          <a:p>
            <a:r>
              <a:rPr lang="he-IL" sz="2000" b="1" dirty="0" smtClean="0"/>
              <a:t>חלק נפוץ בשימוש: </a:t>
            </a:r>
            <a:r>
              <a:rPr lang="he-IL" sz="2000" dirty="0" smtClean="0"/>
              <a:t>זרעים.</a:t>
            </a:r>
          </a:p>
          <a:p>
            <a:pPr>
              <a:buNone/>
            </a:pPr>
            <a:endParaRPr lang="he-IL" sz="2000" dirty="0" smtClean="0"/>
          </a:p>
          <a:p>
            <a:r>
              <a:rPr lang="he-IL" sz="2000" b="1" dirty="0" smtClean="0"/>
              <a:t>אופני שימוש ומינונים:</a:t>
            </a:r>
          </a:p>
          <a:p>
            <a:r>
              <a:rPr lang="he-IL" sz="2000" dirty="0"/>
              <a:t>תמצית נוזלית: 1:3, </a:t>
            </a:r>
            <a:r>
              <a:rPr lang="he-IL" sz="2000" dirty="0" smtClean="0"/>
              <a:t>65</a:t>
            </a:r>
            <a:r>
              <a:rPr lang="he-IL" sz="2000" dirty="0"/>
              <a:t>% אלכוהול, </a:t>
            </a:r>
            <a:r>
              <a:rPr lang="he-IL" sz="2000" dirty="0" smtClean="0"/>
              <a:t>5-15 מ"ל בוקר וערב.</a:t>
            </a:r>
            <a:endParaRPr lang="he-IL" sz="2000" dirty="0"/>
          </a:p>
          <a:p>
            <a:r>
              <a:rPr lang="he-IL" sz="2000" dirty="0"/>
              <a:t>תמצית יבשה: 80% </a:t>
            </a:r>
            <a:r>
              <a:rPr lang="he-IL" sz="2000" dirty="0" err="1"/>
              <a:t>סילמרין</a:t>
            </a:r>
            <a:r>
              <a:rPr lang="he-IL" sz="2000" dirty="0"/>
              <a:t>, </a:t>
            </a:r>
            <a:r>
              <a:rPr lang="he-IL" sz="2000" dirty="0" smtClean="0"/>
              <a:t>300-600 </a:t>
            </a:r>
            <a:r>
              <a:rPr lang="he-IL" sz="2000" dirty="0"/>
              <a:t>מ"ג </a:t>
            </a:r>
            <a:r>
              <a:rPr lang="he-IL" sz="2000" dirty="0" smtClean="0"/>
              <a:t>בוקר וערב.</a:t>
            </a:r>
            <a:endParaRPr lang="he-IL" sz="2000" dirty="0"/>
          </a:p>
          <a:p>
            <a:r>
              <a:rPr lang="he-IL" sz="2000" dirty="0"/>
              <a:t>בישול: כפית שטוחה לכוס מים, 3-4 פעמים ביום.</a:t>
            </a:r>
          </a:p>
          <a:p>
            <a:r>
              <a:rPr lang="he-IL" sz="2000" dirty="0"/>
              <a:t>כחלק מפורמולה: 30%-25%.</a:t>
            </a:r>
          </a:p>
          <a:p>
            <a:pPr marL="0" indent="0">
              <a:buNone/>
            </a:pPr>
            <a:r>
              <a:rPr lang="he-IL" sz="2000" dirty="0" smtClean="0"/>
              <a:t>*</a:t>
            </a:r>
            <a:r>
              <a:rPr lang="he-IL" sz="2000" dirty="0"/>
              <a:t>הצמח מכיל גם </a:t>
            </a:r>
            <a:r>
              <a:rPr lang="he-IL" sz="2000" dirty="0" err="1"/>
              <a:t>סטרולים</a:t>
            </a:r>
            <a:r>
              <a:rPr lang="he-IL" sz="2000" dirty="0"/>
              <a:t> נפוצים כגון: </a:t>
            </a:r>
            <a:r>
              <a:rPr lang="en-US" sz="2000" dirty="0" err="1"/>
              <a:t>sitosterol</a:t>
            </a:r>
            <a:r>
              <a:rPr lang="en-US" sz="2000" dirty="0"/>
              <a:t>, </a:t>
            </a:r>
            <a:r>
              <a:rPr lang="en-US" sz="2000" dirty="0" err="1"/>
              <a:t>campesterol</a:t>
            </a:r>
            <a:r>
              <a:rPr lang="en-US" sz="2000" dirty="0"/>
              <a:t>, </a:t>
            </a:r>
            <a:r>
              <a:rPr lang="en-US" sz="2000" dirty="0" err="1"/>
              <a:t>stigmasterol</a:t>
            </a:r>
            <a:r>
              <a:rPr lang="en-US" sz="2000" dirty="0"/>
              <a:t/>
            </a:r>
            <a:br>
              <a:rPr lang="en-US" sz="2000" dirty="0"/>
            </a:br>
            <a:r>
              <a:rPr lang="he-IL" sz="2000" dirty="0" smtClean="0"/>
              <a:t>*יש לציין כי המחקרים המשמעותיים ביותר נעשו על התמצית היבשה.</a:t>
            </a:r>
            <a:r>
              <a:rPr lang="he-IL" sz="2000" dirty="0"/>
              <a:t/>
            </a:r>
            <a:br>
              <a:rPr lang="he-IL" sz="2000" dirty="0"/>
            </a:br>
            <a:r>
              <a:rPr lang="he-IL" sz="2000" dirty="0"/>
              <a:t/>
            </a:r>
            <a:br>
              <a:rPr lang="he-IL" sz="2000" dirty="0"/>
            </a:br>
            <a:endParaRPr lang="he-IL" sz="2000" dirty="0"/>
          </a:p>
          <a:p>
            <a:pPr marL="0" indent="0">
              <a:buNone/>
            </a:pPr>
            <a:endParaRPr lang="he-IL" sz="2000" b="1" dirty="0" smtClean="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27</a:t>
            </a:fld>
            <a:endParaRPr lang="he-IL" dirty="0"/>
          </a:p>
        </p:txBody>
      </p:sp>
      <p:pic>
        <p:nvPicPr>
          <p:cNvPr id="4098" name="Picture 2" descr="C:\Users\Levy\Pictures\לימודים\imagesCAFFGH3J.jpg"/>
          <p:cNvPicPr>
            <a:picLocks noChangeAspect="1" noChangeArrowheads="1"/>
          </p:cNvPicPr>
          <p:nvPr/>
        </p:nvPicPr>
        <p:blipFill>
          <a:blip r:embed="rId2" cstate="print"/>
          <a:srcRect/>
          <a:stretch>
            <a:fillRect/>
          </a:stretch>
        </p:blipFill>
        <p:spPr bwMode="auto">
          <a:xfrm>
            <a:off x="179512" y="3717032"/>
            <a:ext cx="2562225" cy="1781175"/>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634082"/>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457200" y="980728"/>
            <a:ext cx="8229600" cy="5688632"/>
          </a:xfrm>
        </p:spPr>
        <p:txBody>
          <a:bodyPr>
            <a:normAutofit fontScale="77500" lnSpcReduction="20000"/>
          </a:bodyPr>
          <a:lstStyle/>
          <a:p>
            <a:r>
              <a:rPr lang="he-IL" dirty="0" smtClean="0"/>
              <a:t>המרכיב האנטי-</a:t>
            </a:r>
            <a:r>
              <a:rPr lang="he-IL" dirty="0" err="1" smtClean="0"/>
              <a:t>הפטוטוקסי</a:t>
            </a:r>
            <a:r>
              <a:rPr lang="he-IL" dirty="0" smtClean="0"/>
              <a:t> הפעיל העיקרי בצמח נקרא </a:t>
            </a:r>
            <a:r>
              <a:rPr lang="en-US" dirty="0" smtClean="0"/>
              <a:t> </a:t>
            </a:r>
            <a:r>
              <a:rPr lang="en-US" dirty="0" err="1" smtClean="0"/>
              <a:t>Silymarin</a:t>
            </a:r>
            <a:r>
              <a:rPr lang="en-US" dirty="0" smtClean="0"/>
              <a:t>, </a:t>
            </a:r>
            <a:r>
              <a:rPr lang="he-IL" dirty="0" smtClean="0"/>
              <a:t> </a:t>
            </a:r>
          </a:p>
          <a:p>
            <a:pPr marL="0" indent="0">
              <a:buNone/>
            </a:pPr>
            <a:r>
              <a:rPr lang="he-IL" dirty="0" smtClean="0"/>
              <a:t> תוצאות מחקרים מסבירות את השפעתו בכך שהחומר פועל על קרומי התא של תאי הכבד, מאזן אותם ובאופן זה מונע כניסה של רעלנים ויראליים </a:t>
            </a:r>
            <a:r>
              <a:rPr lang="en-US" dirty="0" smtClean="0"/>
              <a:t>(Virus Toxins) </a:t>
            </a:r>
            <a:r>
              <a:rPr lang="he-IL" dirty="0" smtClean="0"/>
              <a:t> וחומרים רעילים נוספים. </a:t>
            </a:r>
          </a:p>
          <a:p>
            <a:r>
              <a:rPr lang="he-IL" dirty="0" smtClean="0"/>
              <a:t>ממחקרים נוספים עולה כי </a:t>
            </a:r>
            <a:r>
              <a:rPr lang="en-US" dirty="0" err="1" smtClean="0"/>
              <a:t>Silymarin</a:t>
            </a:r>
            <a:r>
              <a:rPr lang="en-US" dirty="0" smtClean="0"/>
              <a:t> </a:t>
            </a:r>
            <a:r>
              <a:rPr lang="he-IL" dirty="0" smtClean="0"/>
              <a:t> יעיל לטיפול בחולים הסובלים מדלקת כבד כרונית ומשחמת.</a:t>
            </a:r>
          </a:p>
          <a:p>
            <a:r>
              <a:rPr lang="he-IL" dirty="0"/>
              <a:t>ניסוי שנערך בהונגריה (1990) מצא כי מתן של </a:t>
            </a:r>
            <a:r>
              <a:rPr lang="he-IL" dirty="0" err="1"/>
              <a:t>סילימרין</a:t>
            </a:r>
            <a:r>
              <a:rPr lang="he-IL" dirty="0"/>
              <a:t> לחולי שחמת הכבד במשך </a:t>
            </a:r>
            <a:r>
              <a:rPr lang="he-IL" dirty="0" smtClean="0"/>
              <a:t>24 שבועות השיב </a:t>
            </a:r>
            <a:r>
              <a:rPr lang="he-IL" dirty="0"/>
              <a:t>את רמות התאים הלבנים לנורמה, לאחר שהיו לא תקינות בעקבות </a:t>
            </a:r>
            <a:r>
              <a:rPr lang="he-IL" dirty="0" smtClean="0"/>
              <a:t>המחלה.</a:t>
            </a:r>
          </a:p>
          <a:p>
            <a:endParaRPr lang="he-IL" baseline="-25000" dirty="0" smtClean="0"/>
          </a:p>
          <a:p>
            <a:pPr>
              <a:buNone/>
            </a:pPr>
            <a:endParaRPr lang="he-IL" sz="3100" dirty="0"/>
          </a:p>
          <a:p>
            <a:pPr marL="0" indent="0" algn="l">
              <a:buNone/>
            </a:pPr>
            <a:r>
              <a:rPr lang="en-US" sz="3100" dirty="0"/>
              <a:t>Wagner H. et al. (1984) </a:t>
            </a:r>
            <a:r>
              <a:rPr lang="en-US" sz="3100" dirty="0" err="1"/>
              <a:t>Arzneim</a:t>
            </a:r>
            <a:r>
              <a:rPr lang="en-US" sz="3100" dirty="0"/>
              <a:t> </a:t>
            </a:r>
            <a:r>
              <a:rPr lang="en-US" sz="3100" dirty="0" err="1"/>
              <a:t>Forsch</a:t>
            </a:r>
            <a:r>
              <a:rPr lang="en-US" sz="3100" dirty="0"/>
              <a:t>. 25, 82</a:t>
            </a:r>
            <a:br>
              <a:rPr lang="en-US" sz="3100" dirty="0"/>
            </a:br>
            <a:r>
              <a:rPr lang="en-US" sz="3100" dirty="0"/>
              <a:t>. Poster G. (1971) </a:t>
            </a:r>
            <a:r>
              <a:rPr lang="en-US" sz="3100" dirty="0" err="1"/>
              <a:t>Arzneim</a:t>
            </a:r>
            <a:r>
              <a:rPr lang="en-US" sz="3100" dirty="0"/>
              <a:t> </a:t>
            </a:r>
            <a:r>
              <a:rPr lang="en-US" sz="3100" dirty="0" err="1"/>
              <a:t>Forsch</a:t>
            </a:r>
            <a:r>
              <a:rPr lang="en-US" sz="3100" dirty="0"/>
              <a:t> 21, 1209 </a:t>
            </a:r>
            <a:br>
              <a:rPr lang="en-US" sz="3100" dirty="0"/>
            </a:br>
            <a:r>
              <a:rPr lang="en-US" sz="3100" dirty="0"/>
              <a:t>. Benda I. , </a:t>
            </a:r>
            <a:r>
              <a:rPr lang="en-US" sz="3100" dirty="0" err="1"/>
              <a:t>Zenz</a:t>
            </a:r>
            <a:r>
              <a:rPr lang="en-US" sz="3100" dirty="0"/>
              <a:t> W. (1973) </a:t>
            </a:r>
            <a:r>
              <a:rPr lang="en-US" sz="3100" dirty="0" err="1"/>
              <a:t>Wienm</a:t>
            </a:r>
            <a:r>
              <a:rPr lang="en-US" sz="3100" dirty="0"/>
              <a:t>. Med. </a:t>
            </a:r>
            <a:r>
              <a:rPr lang="en-US" sz="3100" dirty="0" err="1"/>
              <a:t>Wschr</a:t>
            </a:r>
            <a:r>
              <a:rPr lang="en-US" sz="3100" dirty="0"/>
              <a:t>. 123, 512 </a:t>
            </a:r>
            <a:br>
              <a:rPr lang="en-US" sz="3100" dirty="0"/>
            </a:br>
            <a:r>
              <a:rPr lang="nb-NO" sz="3100" dirty="0"/>
              <a:t>Deak G et al., Orv Hetil. 1990 Jun 17;131(24):1291-2, 1295-6</a:t>
            </a:r>
            <a:r>
              <a:rPr lang="en-US" sz="3100" dirty="0"/>
              <a:t/>
            </a:r>
            <a:br>
              <a:rPr lang="en-US" sz="3100" dirty="0"/>
            </a:br>
            <a:endParaRPr lang="he-IL" sz="31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28</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9512" y="260648"/>
            <a:ext cx="8928992" cy="1556792"/>
          </a:xfrm>
        </p:spPr>
        <p:txBody>
          <a:bodyPr>
            <a:noAutofit/>
          </a:bodyPr>
          <a:lstStyle/>
          <a:p>
            <a:r>
              <a:rPr lang="he-IL" sz="2800" b="1" dirty="0" smtClean="0"/>
              <a:t>שם בוטני: </a:t>
            </a:r>
            <a:r>
              <a:rPr lang="en-US" sz="2800" b="1" dirty="0" err="1" smtClean="0"/>
              <a:t>Polygonum</a:t>
            </a:r>
            <a:r>
              <a:rPr lang="en-US" sz="2800" b="1" dirty="0" smtClean="0"/>
              <a:t> </a:t>
            </a:r>
            <a:r>
              <a:rPr lang="en-US" sz="2800" b="1" dirty="0" err="1" smtClean="0"/>
              <a:t>multiflorum</a:t>
            </a:r>
            <a:r>
              <a:rPr lang="en-US" sz="2800" dirty="0" smtClean="0"/>
              <a:t/>
            </a:r>
            <a:br>
              <a:rPr lang="en-US" sz="2800" dirty="0" smtClean="0"/>
            </a:br>
            <a:r>
              <a:rPr lang="he-IL" sz="2800" b="1" dirty="0" smtClean="0"/>
              <a:t>שם לועזי: </a:t>
            </a:r>
            <a:r>
              <a:rPr lang="en-US" sz="2800" b="1" dirty="0" smtClean="0"/>
              <a:t>He </a:t>
            </a:r>
            <a:r>
              <a:rPr lang="en-US" sz="2800" b="1" dirty="0" err="1" smtClean="0"/>
              <a:t>Shou</a:t>
            </a:r>
            <a:r>
              <a:rPr lang="en-US" sz="2800" b="1" dirty="0" smtClean="0"/>
              <a:t> Wu</a:t>
            </a:r>
            <a:r>
              <a:rPr lang="en-US" sz="2800" dirty="0" smtClean="0"/>
              <a:t/>
            </a:r>
            <a:br>
              <a:rPr lang="en-US" sz="2800" dirty="0" smtClean="0"/>
            </a:br>
            <a:r>
              <a:rPr lang="he-IL" sz="2800" b="1" dirty="0" smtClean="0"/>
              <a:t>שם עממי : </a:t>
            </a:r>
            <a:r>
              <a:rPr lang="he-IL" sz="2800" b="1" dirty="0" err="1" smtClean="0"/>
              <a:t>ארכובית</a:t>
            </a:r>
            <a:r>
              <a:rPr lang="he-IL" sz="2800" b="1" dirty="0" smtClean="0"/>
              <a:t> סינית</a:t>
            </a:r>
            <a:r>
              <a:rPr lang="en-US" sz="2800" dirty="0" smtClean="0"/>
              <a:t/>
            </a:r>
            <a:br>
              <a:rPr lang="en-US" sz="2800" dirty="0" smtClean="0"/>
            </a:br>
            <a:r>
              <a:rPr lang="he-IL" sz="2800" b="1" dirty="0" smtClean="0"/>
              <a:t>משפחה: </a:t>
            </a:r>
            <a:r>
              <a:rPr lang="he-IL" sz="2800" b="1" dirty="0" err="1" smtClean="0"/>
              <a:t>ארכובתיים</a:t>
            </a:r>
            <a:r>
              <a:rPr lang="en-US" sz="2800" dirty="0" smtClean="0"/>
              <a:t/>
            </a:r>
            <a:br>
              <a:rPr lang="en-US" sz="2800" dirty="0" smtClean="0"/>
            </a:br>
            <a:endParaRPr lang="he-IL" sz="2800" dirty="0"/>
          </a:p>
        </p:txBody>
      </p:sp>
      <p:sp>
        <p:nvSpPr>
          <p:cNvPr id="3" name="מציין מיקום תוכן 2"/>
          <p:cNvSpPr>
            <a:spLocks noGrp="1"/>
          </p:cNvSpPr>
          <p:nvPr>
            <p:ph idx="1"/>
          </p:nvPr>
        </p:nvSpPr>
        <p:spPr>
          <a:xfrm>
            <a:off x="457200" y="1855365"/>
            <a:ext cx="8229600" cy="4525963"/>
          </a:xfrm>
        </p:spPr>
        <p:txBody>
          <a:bodyPr>
            <a:normAutofit fontScale="77500" lnSpcReduction="20000"/>
          </a:bodyPr>
          <a:lstStyle/>
          <a:p>
            <a:r>
              <a:rPr lang="he-IL" dirty="0" smtClean="0"/>
              <a:t>זהו צמח מטפס רב-שנתי ממשפחת </a:t>
            </a:r>
            <a:r>
              <a:rPr lang="he-IL" dirty="0" err="1" smtClean="0"/>
              <a:t>הארכובתיים</a:t>
            </a:r>
            <a:r>
              <a:rPr lang="he-IL" dirty="0" smtClean="0"/>
              <a:t>, הגדל בסין ונאסף לשימוש רפואי באביב ובסתיו.</a:t>
            </a:r>
          </a:p>
          <a:p>
            <a:r>
              <a:rPr lang="he-IL" dirty="0" smtClean="0"/>
              <a:t>הרפואה הסינית מייחסת </a:t>
            </a:r>
            <a:r>
              <a:rPr lang="he-IL" dirty="0" err="1" smtClean="0"/>
              <a:t>לארכובית</a:t>
            </a:r>
            <a:r>
              <a:rPr lang="he-IL" dirty="0" smtClean="0"/>
              <a:t> זו סגולות ריפוי ייחודיות: היא נחשבת לאחד הצמחים המזינים את התמצית (</a:t>
            </a:r>
            <a:r>
              <a:rPr lang="he-IL" dirty="0" err="1" smtClean="0"/>
              <a:t>הג'ינג</a:t>
            </a:r>
            <a:r>
              <a:rPr lang="he-IL" dirty="0" smtClean="0"/>
              <a:t>) </a:t>
            </a:r>
            <a:r>
              <a:rPr lang="he-IL" dirty="0" err="1" smtClean="0"/>
              <a:t>והמחזקי</a:t>
            </a:r>
            <a:r>
              <a:rPr lang="he-IL" dirty="0" smtClean="0"/>
              <a:t> כליות וכבד החשובים ביותר. ברפואה זו מיועדת </a:t>
            </a:r>
            <a:r>
              <a:rPr lang="he-IL" dirty="0" err="1" smtClean="0"/>
              <a:t>הארכובית</a:t>
            </a:r>
            <a:r>
              <a:rPr lang="he-IL" dirty="0" smtClean="0"/>
              <a:t> הסינית לטיפול בתסמינים של חוסר יין האופייניים לגיל מתקדם ולהזדקנות בטרם עת, וכן לתסמינים של חוסר דם.</a:t>
            </a:r>
          </a:p>
          <a:p>
            <a:r>
              <a:rPr lang="he-IL" dirty="0" smtClean="0"/>
              <a:t>ברפואת הצמחים המודרנית נחשבת </a:t>
            </a:r>
            <a:r>
              <a:rPr lang="he-IL" dirty="0" err="1" smtClean="0"/>
              <a:t>הארכובית</a:t>
            </a:r>
            <a:r>
              <a:rPr lang="he-IL" dirty="0" smtClean="0"/>
              <a:t> הסינית לצמח בעל עוצמת פעילות מתונה, בעלת ייעוד טיפולי כנוגד תהליכי הזדקנות (אנטי-</a:t>
            </a:r>
            <a:r>
              <a:rPr lang="he-IL" dirty="0" err="1" smtClean="0"/>
              <a:t>אייג'ינג</a:t>
            </a:r>
            <a:r>
              <a:rPr lang="he-IL" dirty="0" smtClean="0"/>
              <a:t>).</a:t>
            </a:r>
          </a:p>
          <a:p>
            <a:pPr>
              <a:buNone/>
            </a:pPr>
            <a:endParaRPr lang="he-IL" dirty="0" smtClean="0"/>
          </a:p>
          <a:p>
            <a:pPr>
              <a:buNone/>
            </a:pPr>
            <a:r>
              <a:rPr lang="he-IL" dirty="0" smtClean="0"/>
              <a:t>הייתכן.....</a:t>
            </a:r>
            <a:br>
              <a:rPr lang="he-IL" dirty="0" smtClean="0"/>
            </a:br>
            <a:endParaRPr lang="he-IL" dirty="0"/>
          </a:p>
        </p:txBody>
      </p:sp>
      <p:pic>
        <p:nvPicPr>
          <p:cNvPr id="11266" name="Picture 2" descr="C:\Users\Levy\Pictures\לימודים\imagesCAFILC6K.jpg"/>
          <p:cNvPicPr>
            <a:picLocks noChangeAspect="1" noChangeArrowheads="1"/>
          </p:cNvPicPr>
          <p:nvPr/>
        </p:nvPicPr>
        <p:blipFill>
          <a:blip r:embed="rId2" cstate="print"/>
          <a:srcRect/>
          <a:stretch>
            <a:fillRect/>
          </a:stretch>
        </p:blipFill>
        <p:spPr bwMode="auto">
          <a:xfrm>
            <a:off x="107505" y="4850840"/>
            <a:ext cx="1872208" cy="1863887"/>
          </a:xfrm>
          <a:prstGeom prst="rect">
            <a:avLst/>
          </a:prstGeom>
          <a:noFill/>
        </p:spPr>
      </p:pic>
      <p:pic>
        <p:nvPicPr>
          <p:cNvPr id="11267" name="Picture 3" descr="C:\Users\Levy\Pictures\לימודים\imagesCAXIEM6J.jpg"/>
          <p:cNvPicPr>
            <a:picLocks noChangeAspect="1" noChangeArrowheads="1"/>
          </p:cNvPicPr>
          <p:nvPr/>
        </p:nvPicPr>
        <p:blipFill>
          <a:blip r:embed="rId3" cstate="print"/>
          <a:srcRect/>
          <a:stretch>
            <a:fillRect/>
          </a:stretch>
        </p:blipFill>
        <p:spPr bwMode="auto">
          <a:xfrm>
            <a:off x="3491880" y="5147928"/>
            <a:ext cx="2736304" cy="1537455"/>
          </a:xfrm>
          <a:prstGeom prst="rect">
            <a:avLst/>
          </a:prstGeom>
          <a:noFill/>
        </p:spPr>
      </p:pic>
      <p:sp>
        <p:nvSpPr>
          <p:cNvPr id="6" name="מציין מיקום של מספר שקופית 5"/>
          <p:cNvSpPr>
            <a:spLocks noGrp="1"/>
          </p:cNvSpPr>
          <p:nvPr>
            <p:ph type="sldNum" sz="quarter" idx="12"/>
          </p:nvPr>
        </p:nvSpPr>
        <p:spPr/>
        <p:txBody>
          <a:bodyPr/>
          <a:lstStyle/>
          <a:p>
            <a:fld id="{C2447785-6171-42E5-98DC-742BB0AF202C}" type="slidenum">
              <a:rPr lang="he-IL" smtClean="0"/>
              <a:pPr/>
              <a:t>29</a:t>
            </a:fld>
            <a:endParaRPr lang="he-IL"/>
          </a:p>
        </p:txBody>
      </p:sp>
      <p:cxnSp>
        <p:nvCxnSpPr>
          <p:cNvPr id="8" name="מחבר חץ ישר 7"/>
          <p:cNvCxnSpPr/>
          <p:nvPr/>
        </p:nvCxnSpPr>
        <p:spPr>
          <a:xfrm flipH="1">
            <a:off x="4139952" y="6453336"/>
            <a:ext cx="17281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תמונה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19572" y="999976"/>
            <a:ext cx="8229600" cy="5721499"/>
          </a:xfrm>
        </p:spPr>
        <p:txBody>
          <a:bodyPr>
            <a:normAutofit fontScale="85000" lnSpcReduction="20000"/>
          </a:bodyPr>
          <a:lstStyle/>
          <a:p>
            <a:r>
              <a:rPr lang="he-IL" b="1" dirty="0" smtClean="0"/>
              <a:t>פעילות הצמח:</a:t>
            </a:r>
            <a:endParaRPr lang="en-US" b="1" dirty="0" smtClean="0"/>
          </a:p>
          <a:p>
            <a:pPr lvl="0"/>
            <a:r>
              <a:rPr lang="he-IL" b="1" dirty="0" err="1" smtClean="0"/>
              <a:t>היפולפידמי</a:t>
            </a:r>
            <a:r>
              <a:rPr lang="he-IL" dirty="0" smtClean="0"/>
              <a:t> – לטיפול בעודף כולסטרול וטרשת עורקים.</a:t>
            </a:r>
            <a:endParaRPr lang="en-US" dirty="0" smtClean="0"/>
          </a:p>
          <a:p>
            <a:pPr lvl="0"/>
            <a:r>
              <a:rPr lang="he-IL" b="1" dirty="0" err="1" smtClean="0"/>
              <a:t>הפטופרוטקטיב</a:t>
            </a:r>
            <a:r>
              <a:rPr lang="he-IL" dirty="0" smtClean="0"/>
              <a:t> – צמח שומר, מגן ומזין את הכבד.</a:t>
            </a:r>
            <a:endParaRPr lang="en-US" dirty="0" smtClean="0"/>
          </a:p>
          <a:p>
            <a:pPr lvl="0"/>
            <a:r>
              <a:rPr lang="he-IL" b="1" dirty="0" smtClean="0"/>
              <a:t>משמר ומזין תמצית חיים </a:t>
            </a:r>
            <a:r>
              <a:rPr lang="he-IL" dirty="0" smtClean="0"/>
              <a:t>- נוגד תהליכי הזדקנות (אנטי-</a:t>
            </a:r>
            <a:r>
              <a:rPr lang="he-IL" dirty="0" err="1" smtClean="0"/>
              <a:t>איג'ינג</a:t>
            </a:r>
            <a:r>
              <a:rPr lang="he-IL" dirty="0" smtClean="0"/>
              <a:t>) מס' 1.</a:t>
            </a:r>
            <a:endParaRPr lang="en-US" dirty="0" smtClean="0"/>
          </a:p>
          <a:p>
            <a:pPr lvl="0"/>
            <a:r>
              <a:rPr lang="he-IL" b="1" dirty="0" smtClean="0"/>
              <a:t>לקסטיב קל </a:t>
            </a:r>
            <a:r>
              <a:rPr lang="he-IL" dirty="0" smtClean="0"/>
              <a:t>– משפר יציאות.</a:t>
            </a:r>
            <a:endParaRPr lang="en-US" dirty="0" smtClean="0"/>
          </a:p>
          <a:p>
            <a:pPr lvl="0"/>
            <a:r>
              <a:rPr lang="he-IL" b="1" dirty="0" smtClean="0"/>
              <a:t>נוגד חמצון חזק מאוד </a:t>
            </a:r>
            <a:r>
              <a:rPr lang="he-IL" dirty="0" smtClean="0"/>
              <a:t>– אנטי סרטני מניעתי (במיוחד המין היפאני - </a:t>
            </a:r>
            <a:r>
              <a:rPr lang="en-US" dirty="0" smtClean="0"/>
              <a:t>(</a:t>
            </a:r>
            <a:r>
              <a:rPr lang="en-US" dirty="0" err="1" smtClean="0"/>
              <a:t>Polygonum</a:t>
            </a:r>
            <a:r>
              <a:rPr lang="en-US" dirty="0" smtClean="0"/>
              <a:t> </a:t>
            </a:r>
            <a:r>
              <a:rPr lang="en-US" dirty="0" err="1" smtClean="0"/>
              <a:t>cuspidatum</a:t>
            </a:r>
            <a:r>
              <a:rPr lang="he-IL" dirty="0" smtClean="0"/>
              <a:t>, מומלץ להאטת התדרדרות מחלות עצבים כגון- אלצהיימר, פרקינסון, טרשת נפוצה.</a:t>
            </a:r>
            <a:endParaRPr lang="en-US" dirty="0" smtClean="0"/>
          </a:p>
          <a:p>
            <a:pPr lvl="0"/>
            <a:r>
              <a:rPr lang="he-IL" b="1" dirty="0" smtClean="0"/>
              <a:t>לחוסר דם ותמצית חלשה - </a:t>
            </a:r>
            <a:r>
              <a:rPr lang="he-IL" dirty="0" smtClean="0"/>
              <a:t>מכיל </a:t>
            </a:r>
            <a:r>
              <a:rPr lang="he-IL" dirty="0" err="1"/>
              <a:t>אנטוציאנינים</a:t>
            </a:r>
            <a:r>
              <a:rPr lang="he-IL" dirty="0"/>
              <a:t> רבים ובמיוחד </a:t>
            </a:r>
            <a:r>
              <a:rPr lang="he-IL" dirty="0" err="1"/>
              <a:t>רסברטרול</a:t>
            </a:r>
            <a:r>
              <a:rPr lang="he-IL" dirty="0"/>
              <a:t> </a:t>
            </a:r>
            <a:r>
              <a:rPr lang="en-US" b="1" dirty="0" smtClean="0"/>
              <a:t>Resveratrol</a:t>
            </a:r>
            <a:r>
              <a:rPr lang="en-US" dirty="0" smtClean="0"/>
              <a:t> </a:t>
            </a:r>
            <a:r>
              <a:rPr lang="en-US" dirty="0"/>
              <a:t>– </a:t>
            </a:r>
            <a:r>
              <a:rPr lang="he-IL" dirty="0" smtClean="0"/>
              <a:t> אשר </a:t>
            </a:r>
            <a:r>
              <a:rPr lang="he-IL" dirty="0"/>
              <a:t>מוגדר ע"י אנשי מקצוע רבים כאחד מנוגדי החמצון החזקים ביותר כיום בעולם.</a:t>
            </a:r>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30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0"/>
            <a:ext cx="8229600" cy="6126163"/>
          </a:xfrm>
        </p:spPr>
        <p:txBody>
          <a:bodyPr>
            <a:noAutofit/>
          </a:bodyPr>
          <a:lstStyle/>
          <a:p>
            <a:r>
              <a:rPr lang="he-IL" sz="2300" b="1" dirty="0" smtClean="0"/>
              <a:t>רגישות, תופעות לוואי, תגובות ביניים, התוויות נגד ורעילות</a:t>
            </a:r>
            <a:r>
              <a:rPr lang="he-IL" sz="2300" dirty="0" smtClean="0"/>
              <a:t/>
            </a:r>
            <a:br>
              <a:rPr lang="he-IL" sz="2300" dirty="0" smtClean="0"/>
            </a:br>
            <a:r>
              <a:rPr lang="he-IL" sz="2300" dirty="0" smtClean="0"/>
              <a:t>הצמח נחשב בטוח לשימוש. במינונים עודפים עלול לגרום לשלשול.</a:t>
            </a:r>
            <a:endParaRPr lang="he-IL" sz="2300" dirty="0"/>
          </a:p>
          <a:p>
            <a:r>
              <a:rPr lang="he-IL" sz="2300" b="1" dirty="0" smtClean="0"/>
              <a:t>הריון: </a:t>
            </a:r>
            <a:r>
              <a:rPr lang="he-IL" sz="2300" dirty="0" smtClean="0"/>
              <a:t>אין מספיק מידע. עקב תכולה של </a:t>
            </a:r>
            <a:r>
              <a:rPr lang="he-IL" sz="2300" dirty="0" err="1" smtClean="0"/>
              <a:t>אנטרוקינונים</a:t>
            </a:r>
            <a:r>
              <a:rPr lang="he-IL" sz="2300" dirty="0" smtClean="0"/>
              <a:t> (חומרים משלשלים) מוטב לא להשתמש </a:t>
            </a:r>
            <a:r>
              <a:rPr lang="he-IL" sz="2300" dirty="0" err="1" smtClean="0"/>
              <a:t>בארכובית</a:t>
            </a:r>
            <a:r>
              <a:rPr lang="he-IL" sz="2300" dirty="0" smtClean="0"/>
              <a:t> סינית במהלך תקופה זו.</a:t>
            </a:r>
            <a:br>
              <a:rPr lang="he-IL" sz="2300" dirty="0" smtClean="0"/>
            </a:br>
            <a:r>
              <a:rPr lang="he-IL" sz="2300" b="1" dirty="0" smtClean="0"/>
              <a:t>הנקה: </a:t>
            </a:r>
            <a:r>
              <a:rPr lang="he-IL" sz="2300" dirty="0" smtClean="0"/>
              <a:t>אין מספיק מידע. מוטב להימנע בתקופה זו משום שעלול לגרום לשלשולים אצל התינוק.</a:t>
            </a:r>
            <a:endParaRPr lang="en-US" sz="2400" dirty="0" smtClean="0"/>
          </a:p>
          <a:p>
            <a:r>
              <a:rPr lang="he-IL" sz="2400" dirty="0" smtClean="0"/>
              <a:t>ע"פ המסורת הצמח שימש ומשמש עד היום לטיפול מוקדם בתסמיני הגיל המבוגר – נשירת שיער, הלבנת שיער, נשירת שיניים (בטרם עת), ראיה חלשה, אין אונות, דליפות שתן, נדודי שינה.</a:t>
            </a:r>
            <a:endParaRPr lang="en-US" sz="2400" dirty="0" smtClean="0"/>
          </a:p>
          <a:p>
            <a:r>
              <a:rPr lang="he-IL" sz="2400" b="1" dirty="0" smtClean="0"/>
              <a:t>טעמים ותכונות הצמח: </a:t>
            </a:r>
            <a:r>
              <a:rPr lang="he-IL" sz="2400" dirty="0" smtClean="0"/>
              <a:t>מריר,נטרלי,מזג חמים </a:t>
            </a:r>
            <a:endParaRPr lang="en-US" sz="2400" dirty="0" smtClean="0"/>
          </a:p>
          <a:p>
            <a:r>
              <a:rPr lang="he-IL" sz="2400" b="1" dirty="0" smtClean="0"/>
              <a:t>חלקי הצמח בשימוש: </a:t>
            </a:r>
            <a:r>
              <a:rPr lang="he-IL" sz="2400" dirty="0" smtClean="0"/>
              <a:t>שורש מעובד ביין - </a:t>
            </a:r>
            <a:r>
              <a:rPr lang="en-US" sz="2400" dirty="0"/>
              <a:t>He </a:t>
            </a:r>
            <a:r>
              <a:rPr lang="en-US" sz="2400" dirty="0" err="1"/>
              <a:t>shu</a:t>
            </a:r>
            <a:r>
              <a:rPr lang="en-US" sz="2400" dirty="0"/>
              <a:t> </a:t>
            </a:r>
            <a:r>
              <a:rPr lang="en-US" sz="2400" dirty="0" err="1"/>
              <a:t>wu</a:t>
            </a:r>
            <a:r>
              <a:rPr lang="en-US" sz="2400" dirty="0"/>
              <a:t> (</a:t>
            </a:r>
            <a:r>
              <a:rPr lang="en-US" sz="2400" dirty="0" err="1" smtClean="0"/>
              <a:t>Zhi</a:t>
            </a:r>
            <a:r>
              <a:rPr lang="en-US" sz="2400" dirty="0"/>
              <a:t>)</a:t>
            </a:r>
            <a:endParaRPr lang="he-IL" sz="2300" dirty="0" smtClean="0"/>
          </a:p>
          <a:p>
            <a:r>
              <a:rPr lang="he-IL" sz="2300" b="1" dirty="0" smtClean="0"/>
              <a:t>אופני שימוש ומינונים:</a:t>
            </a:r>
          </a:p>
          <a:p>
            <a:pPr>
              <a:buNone/>
            </a:pPr>
            <a:r>
              <a:rPr lang="he-IL" sz="2300" dirty="0" smtClean="0"/>
              <a:t>תמצית </a:t>
            </a:r>
            <a:r>
              <a:rPr lang="he-IL" sz="2300" dirty="0"/>
              <a:t>נוזלית: 1:3, 45% אלכוהול, 5-7.5 מ"ל בוקר וערב.</a:t>
            </a:r>
          </a:p>
          <a:p>
            <a:pPr>
              <a:buNone/>
            </a:pPr>
            <a:r>
              <a:rPr lang="he-IL" sz="2300" dirty="0"/>
              <a:t>תמצית יבשה: 5:1 </a:t>
            </a:r>
            <a:r>
              <a:rPr lang="he-IL" sz="2300" dirty="0" smtClean="0"/>
              <a:t>150-300 </a:t>
            </a:r>
            <a:r>
              <a:rPr lang="he-IL" sz="2300" dirty="0"/>
              <a:t>מ"ג בחלוקה יומית.</a:t>
            </a:r>
          </a:p>
          <a:p>
            <a:pPr>
              <a:buNone/>
            </a:pPr>
            <a:r>
              <a:rPr lang="he-IL" sz="2300" dirty="0"/>
              <a:t>בישול: 10-15 גרם לחצי ליטר מים.</a:t>
            </a:r>
          </a:p>
          <a:p>
            <a:pPr>
              <a:buNone/>
            </a:pPr>
            <a:r>
              <a:rPr lang="he-IL" sz="2300" dirty="0"/>
              <a:t>כחלק מפורמולה: 30%-25%.</a:t>
            </a:r>
          </a:p>
          <a:p>
            <a:pPr>
              <a:buNone/>
            </a:pPr>
            <a:r>
              <a:rPr lang="he-IL" sz="2300" dirty="0" smtClean="0"/>
              <a:t/>
            </a:r>
            <a:br>
              <a:rPr lang="he-IL" sz="2300" dirty="0" smtClean="0"/>
            </a:br>
            <a:r>
              <a:rPr lang="he-IL" sz="2300" dirty="0" smtClean="0"/>
              <a:t/>
            </a:r>
            <a:br>
              <a:rPr lang="he-IL" sz="2300" dirty="0" smtClean="0"/>
            </a:br>
            <a:r>
              <a:rPr lang="he-IL" sz="2300" dirty="0" smtClean="0"/>
              <a:t/>
            </a:r>
            <a:br>
              <a:rPr lang="he-IL" sz="2300" dirty="0" smtClean="0"/>
            </a:br>
            <a:r>
              <a:rPr lang="he-IL" sz="2300" dirty="0" smtClean="0"/>
              <a:t/>
            </a:r>
            <a:br>
              <a:rPr lang="he-IL" sz="2300" dirty="0" smtClean="0"/>
            </a:br>
            <a:endParaRPr lang="he-IL" sz="2300"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31</a:t>
            </a:fld>
            <a:endParaRPr lang="he-IL"/>
          </a:p>
        </p:txBody>
      </p:sp>
      <p:pic>
        <p:nvPicPr>
          <p:cNvPr id="2" name="תמונה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869160"/>
            <a:ext cx="2120664" cy="124589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562074"/>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457200" y="836712"/>
            <a:ext cx="8229600" cy="5884763"/>
          </a:xfrm>
        </p:spPr>
        <p:txBody>
          <a:bodyPr>
            <a:normAutofit fontScale="55000" lnSpcReduction="20000"/>
          </a:bodyPr>
          <a:lstStyle/>
          <a:p>
            <a:r>
              <a:rPr lang="he-IL" dirty="0"/>
              <a:t>מספר ניסויים קליניים התבצעו בסין ו</a:t>
            </a:r>
            <a:r>
              <a:rPr lang="he-IL" dirty="0" smtClean="0"/>
              <a:t>הוכיחו </a:t>
            </a:r>
            <a:r>
              <a:rPr lang="he-IL" dirty="0"/>
              <a:t>את יעילות הצמח בחלק מהאינדיקציות המסורתיות שלו מהרפואה הסינית. באחד הניסויים, שכלל 178 משתתפים שסבלו </a:t>
            </a:r>
            <a:r>
              <a:rPr lang="he-IL" b="1" dirty="0"/>
              <a:t>מעודף כולסטרול בדם</a:t>
            </a:r>
            <a:r>
              <a:rPr lang="he-IL" dirty="0"/>
              <a:t> וטופלו בתמצית מהצמח במינון המקביל ל 4-5 גרם צמח יבש, 3 פעמים ביום למשך 2-12 שבועות - </a:t>
            </a:r>
            <a:r>
              <a:rPr lang="he-IL" b="1" dirty="0"/>
              <a:t>נמצא שיפור משמעותי בשיעור של 38.2% מקרב המטופלים ושיפור ברמה בינונית ב- 23.6% מהם.</a:t>
            </a:r>
            <a:r>
              <a:rPr lang="he-IL" dirty="0"/>
              <a:t> ההפחתה הממוצעת ברמות הכולסטרול הייתה 39 1</a:t>
            </a:r>
            <a:r>
              <a:rPr lang="en-US" dirty="0"/>
              <a:t>mg/</a:t>
            </a:r>
            <a:r>
              <a:rPr lang="en-US" dirty="0" err="1"/>
              <a:t>dL</a:t>
            </a:r>
            <a:r>
              <a:rPr lang="en-US" dirty="0" smtClean="0"/>
              <a:t>.</a:t>
            </a:r>
          </a:p>
          <a:p>
            <a:pPr marL="0" indent="0">
              <a:buNone/>
            </a:pPr>
            <a:endParaRPr lang="he-IL" dirty="0"/>
          </a:p>
          <a:p>
            <a:r>
              <a:rPr lang="he-IL" dirty="0"/>
              <a:t>ניסוי שנערך </a:t>
            </a:r>
            <a:r>
              <a:rPr lang="he-IL" dirty="0" err="1"/>
              <a:t>בטייוואן</a:t>
            </a:r>
            <a:r>
              <a:rPr lang="he-IL" dirty="0"/>
              <a:t> (2007) מצא כי תמצית משורשי הצמח הייתה יעילה בטיפול </a:t>
            </a:r>
            <a:r>
              <a:rPr lang="he-IL" b="1" dirty="0"/>
              <a:t>בשחמת </a:t>
            </a:r>
            <a:r>
              <a:rPr lang="he-IL" b="1" dirty="0" smtClean="0"/>
              <a:t>הכבד</a:t>
            </a:r>
            <a:r>
              <a:rPr lang="he-IL" dirty="0" smtClean="0"/>
              <a:t>. </a:t>
            </a:r>
            <a:r>
              <a:rPr lang="he-IL" dirty="0"/>
              <a:t>התמצית מנעה את המשך התקדמות המחלה על ידי השפעה על מנגנונים שונים</a:t>
            </a:r>
            <a:r>
              <a:rPr lang="he-IL" dirty="0" smtClean="0"/>
              <a:t>.</a:t>
            </a:r>
            <a:endParaRPr lang="he-IL" dirty="0"/>
          </a:p>
          <a:p>
            <a:endParaRPr lang="he-IL" dirty="0"/>
          </a:p>
          <a:p>
            <a:r>
              <a:rPr lang="he-IL" dirty="0"/>
              <a:t>מחקר שנערך בסין (2006) בדק את מנגנון ההגנה של תמצית מהצמח </a:t>
            </a:r>
            <a:r>
              <a:rPr lang="he-IL" dirty="0" smtClean="0"/>
              <a:t>על </a:t>
            </a:r>
            <a:r>
              <a:rPr lang="he-IL" dirty="0"/>
              <a:t>מוחותיהן של חולדות שנחשפו לחומר </a:t>
            </a:r>
            <a:r>
              <a:rPr lang="he-IL" dirty="0" smtClean="0"/>
              <a:t>פוגע במוח</a:t>
            </a:r>
            <a:r>
              <a:rPr lang="he-IL" dirty="0"/>
              <a:t>.</a:t>
            </a:r>
            <a:r>
              <a:rPr lang="en-US" dirty="0" smtClean="0"/>
              <a:t> </a:t>
            </a:r>
            <a:r>
              <a:rPr lang="he-IL" dirty="0" smtClean="0"/>
              <a:t>בעקבות </a:t>
            </a:r>
            <a:r>
              <a:rPr lang="he-IL" dirty="0"/>
              <a:t>החשיפה לחומר חלה ירידה ברמות המוליכים העצביים </a:t>
            </a:r>
            <a:r>
              <a:rPr lang="he-IL" dirty="0" err="1"/>
              <a:t>אצטיל-כולין</a:t>
            </a:r>
            <a:r>
              <a:rPr lang="he-IL" dirty="0"/>
              <a:t> </a:t>
            </a:r>
            <a:r>
              <a:rPr lang="he-IL" dirty="0" smtClean="0"/>
              <a:t>החוץ-תאי </a:t>
            </a:r>
            <a:r>
              <a:rPr lang="he-IL" dirty="0"/>
              <a:t>וכן לעלייה ברמות </a:t>
            </a:r>
            <a:r>
              <a:rPr lang="he-IL" dirty="0" err="1"/>
              <a:t>הכולין</a:t>
            </a:r>
            <a:r>
              <a:rPr lang="he-IL" dirty="0"/>
              <a:t> </a:t>
            </a:r>
            <a:r>
              <a:rPr lang="he-IL" dirty="0" smtClean="0"/>
              <a:t>החוץ-תאי </a:t>
            </a:r>
            <a:r>
              <a:rPr lang="he-IL" dirty="0" err="1"/>
              <a:t>בסטריאטום</a:t>
            </a:r>
            <a:r>
              <a:rPr lang="he-IL" dirty="0"/>
              <a:t>. נמצא כי התמצית הצליחה, בנקודת זמן מסוימת, לגרום לרמות </a:t>
            </a:r>
            <a:r>
              <a:rPr lang="he-IL" dirty="0" err="1"/>
              <a:t>האצטיל-כולין</a:t>
            </a:r>
            <a:r>
              <a:rPr lang="he-IL" dirty="0"/>
              <a:t> </a:t>
            </a:r>
            <a:r>
              <a:rPr lang="he-IL" dirty="0" err="1"/>
              <a:t>והכולין</a:t>
            </a:r>
            <a:r>
              <a:rPr lang="he-IL" dirty="0"/>
              <a:t> החוץ תאיים לחזור לנורמה וכי השפעה זו הייתה זהה לזו של תרופה ספציפית </a:t>
            </a:r>
            <a:r>
              <a:rPr lang="en-US" dirty="0" smtClean="0"/>
              <a:t> (</a:t>
            </a:r>
            <a:r>
              <a:rPr lang="en-US" dirty="0" err="1" smtClean="0"/>
              <a:t>Duxil</a:t>
            </a:r>
            <a:r>
              <a:rPr lang="en-US" dirty="0" smtClean="0"/>
              <a:t>)</a:t>
            </a:r>
            <a:r>
              <a:rPr lang="he-IL" dirty="0" smtClean="0"/>
              <a:t>החוקרים </a:t>
            </a:r>
            <a:r>
              <a:rPr lang="he-IL" dirty="0"/>
              <a:t>הסיקו כי </a:t>
            </a:r>
            <a:r>
              <a:rPr lang="he-IL" b="1" dirty="0"/>
              <a:t>התמצית </a:t>
            </a:r>
            <a:r>
              <a:rPr lang="he-IL" b="1" dirty="0" smtClean="0"/>
              <a:t>משפרת את </a:t>
            </a:r>
            <a:r>
              <a:rPr lang="he-IL" b="1" dirty="0"/>
              <a:t>התפקוד העצבי </a:t>
            </a:r>
            <a:r>
              <a:rPr lang="he-IL" dirty="0" err="1"/>
              <a:t>הכולינרגי</a:t>
            </a:r>
            <a:r>
              <a:rPr lang="he-IL" dirty="0"/>
              <a:t> שנפגע ולהגן על המוח על ידי העלאת רמות </a:t>
            </a:r>
            <a:r>
              <a:rPr lang="he-IL" dirty="0" err="1"/>
              <a:t>האצטיל-כולין</a:t>
            </a:r>
            <a:r>
              <a:rPr lang="he-IL" dirty="0"/>
              <a:t> ושיפור הקליטה של </a:t>
            </a:r>
            <a:r>
              <a:rPr lang="he-IL" dirty="0" err="1"/>
              <a:t>כולין</a:t>
            </a:r>
            <a:r>
              <a:rPr lang="he-IL" dirty="0"/>
              <a:t>. עוד הסיקו החוקרים כי תוצאות הניסוי מעידות על כך </a:t>
            </a:r>
            <a:r>
              <a:rPr lang="he-IL" b="1" dirty="0"/>
              <a:t>שהצמח עשוי לשמש כתרופה להגנה על המוח לטיפול במחלות כגון שיטיון (דמנציה</a:t>
            </a:r>
            <a:r>
              <a:rPr lang="he-IL" b="1" dirty="0" smtClean="0"/>
              <a:t>).</a:t>
            </a:r>
          </a:p>
          <a:p>
            <a:pPr marL="0" indent="0" algn="l">
              <a:buNone/>
            </a:pPr>
            <a:r>
              <a:rPr lang="en-US" dirty="0"/>
              <a:t>1. Med Chem. 2007 Mar;3(2):121-6.</a:t>
            </a:r>
          </a:p>
          <a:p>
            <a:pPr marL="0" indent="0" algn="l">
              <a:buNone/>
            </a:pPr>
            <a:r>
              <a:rPr lang="en-US" dirty="0"/>
              <a:t>2. </a:t>
            </a:r>
            <a:r>
              <a:rPr lang="en-US" dirty="0" err="1"/>
              <a:t>Acta</a:t>
            </a:r>
            <a:r>
              <a:rPr lang="en-US" dirty="0"/>
              <a:t> Pol Pharm. 1999 Nov-Dec;56(6):459-62.</a:t>
            </a:r>
          </a:p>
          <a:p>
            <a:pPr marL="0" indent="0" algn="l">
              <a:buNone/>
            </a:pPr>
            <a:r>
              <a:rPr lang="en-US" dirty="0"/>
              <a:t>3. Planta Med. 1999 May;65(4):371-4</a:t>
            </a:r>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32</a:t>
            </a:fld>
            <a:endParaRPr lang="he-IL"/>
          </a:p>
        </p:txBody>
      </p:sp>
    </p:spTree>
    <p:extLst>
      <p:ext uri="{BB962C8B-B14F-4D97-AF65-F5344CB8AC3E}">
        <p14:creationId xmlns:p14="http://schemas.microsoft.com/office/powerpoint/2010/main" val="18952561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26875" y="403561"/>
            <a:ext cx="8229600" cy="1143000"/>
          </a:xfrm>
        </p:spPr>
        <p:txBody>
          <a:bodyPr/>
          <a:lstStyle/>
          <a:p>
            <a:r>
              <a:rPr lang="he-IL" dirty="0" smtClean="0"/>
              <a:t>סיכום </a:t>
            </a:r>
            <a:r>
              <a:rPr lang="he-IL" dirty="0" err="1" smtClean="0"/>
              <a:t>לקסטיביים</a:t>
            </a:r>
            <a:r>
              <a:rPr lang="he-IL" dirty="0" smtClean="0"/>
              <a:t> - </a:t>
            </a:r>
            <a:r>
              <a:rPr lang="en-US" dirty="0" smtClean="0"/>
              <a:t>Laxatives</a:t>
            </a:r>
            <a:endParaRPr lang="he-IL" dirty="0"/>
          </a:p>
        </p:txBody>
      </p:sp>
      <p:sp>
        <p:nvSpPr>
          <p:cNvPr id="3" name="מציין מיקום תוכן 2"/>
          <p:cNvSpPr>
            <a:spLocks noGrp="1"/>
          </p:cNvSpPr>
          <p:nvPr>
            <p:ph idx="1"/>
          </p:nvPr>
        </p:nvSpPr>
        <p:spPr>
          <a:xfrm>
            <a:off x="457200" y="1600200"/>
            <a:ext cx="8229600" cy="5121275"/>
          </a:xfrm>
        </p:spPr>
        <p:txBody>
          <a:bodyPr>
            <a:normAutofit fontScale="92500" lnSpcReduction="20000"/>
          </a:bodyPr>
          <a:lstStyle/>
          <a:p>
            <a:r>
              <a:rPr lang="he-IL" b="1" dirty="0" smtClean="0"/>
              <a:t>משלשלים אקטיביים –</a:t>
            </a:r>
            <a:r>
              <a:rPr lang="he-IL" dirty="0" smtClean="0"/>
              <a:t> לרוב מכילים חומרים בשם </a:t>
            </a:r>
            <a:r>
              <a:rPr lang="he-IL" dirty="0" err="1" smtClean="0"/>
              <a:t>אנתרקינוניים</a:t>
            </a:r>
            <a:r>
              <a:rPr lang="he-IL" dirty="0" smtClean="0"/>
              <a:t> (מגרים את קצוות המעיים) וניתן אותם רק במצבים קיצונים ולזמן קצר בלבד (אחרת יגרמו למעי עצל). ניתן למצוא ברשימה: אלוורה (קליפת הצמח), עלי סנה, ריבס רפואי </a:t>
            </a:r>
            <a:r>
              <a:rPr lang="he-IL" dirty="0" err="1" smtClean="0"/>
              <a:t>וכו</a:t>
            </a:r>
            <a:r>
              <a:rPr lang="he-IL" dirty="0" smtClean="0"/>
              <a:t>'.</a:t>
            </a:r>
          </a:p>
          <a:p>
            <a:r>
              <a:rPr lang="he-IL" b="1" dirty="0" smtClean="0"/>
              <a:t>משלשלים </a:t>
            </a:r>
            <a:r>
              <a:rPr lang="he-IL" b="1" dirty="0" err="1" smtClean="0"/>
              <a:t>כולרטיים</a:t>
            </a:r>
            <a:r>
              <a:rPr lang="he-IL" b="1" dirty="0" smtClean="0"/>
              <a:t> –</a:t>
            </a:r>
            <a:r>
              <a:rPr lang="he-IL" dirty="0" smtClean="0"/>
              <a:t> בקבוצה זאת נמצאים </a:t>
            </a:r>
            <a:r>
              <a:rPr lang="he-IL" dirty="0" err="1" smtClean="0"/>
              <a:t>מנקזי</a:t>
            </a:r>
            <a:r>
              <a:rPr lang="he-IL" dirty="0" smtClean="0"/>
              <a:t> המרה לרוב צמחים בעלי איכות מרה, קרה ויבשה:</a:t>
            </a:r>
          </a:p>
          <a:p>
            <a:pPr marL="0" indent="0" algn="r">
              <a:buNone/>
            </a:pPr>
            <a:r>
              <a:rPr lang="he-IL" dirty="0" smtClean="0"/>
              <a:t>   </a:t>
            </a:r>
            <a:r>
              <a:rPr lang="he-IL" dirty="0" err="1" smtClean="0"/>
              <a:t>ארקטיום</a:t>
            </a:r>
            <a:r>
              <a:rPr lang="he-IL" dirty="0" smtClean="0"/>
              <a:t>, לענה, סינרה, אירוס, מלון מר, שן הארי,        </a:t>
            </a:r>
            <a:r>
              <a:rPr lang="he-IL" dirty="0" err="1" smtClean="0"/>
              <a:t>ג'וגלנס</a:t>
            </a:r>
            <a:r>
              <a:rPr lang="he-IL" dirty="0" smtClean="0"/>
              <a:t>, </a:t>
            </a:r>
            <a:r>
              <a:rPr lang="he-IL" dirty="0" err="1" smtClean="0"/>
              <a:t>פוליגונום</a:t>
            </a:r>
            <a:r>
              <a:rPr lang="he-IL" dirty="0" smtClean="0"/>
              <a:t>, גדילן מצוי, </a:t>
            </a:r>
            <a:r>
              <a:rPr lang="he-IL" dirty="0" err="1" smtClean="0"/>
              <a:t>רומקס</a:t>
            </a:r>
            <a:r>
              <a:rPr lang="he-IL" dirty="0" smtClean="0"/>
              <a:t>, </a:t>
            </a:r>
            <a:r>
              <a:rPr lang="he-IL" dirty="0" err="1" smtClean="0"/>
              <a:t>ורבנה</a:t>
            </a:r>
            <a:r>
              <a:rPr lang="he-IL" dirty="0" smtClean="0"/>
              <a:t> </a:t>
            </a:r>
            <a:r>
              <a:rPr lang="he-IL" dirty="0" err="1" smtClean="0"/>
              <a:t>וכו</a:t>
            </a:r>
            <a:r>
              <a:rPr lang="he-IL" dirty="0" smtClean="0"/>
              <a:t>'.</a:t>
            </a:r>
          </a:p>
          <a:p>
            <a:r>
              <a:rPr lang="he-IL" b="1" dirty="0" smtClean="0"/>
              <a:t>משלשלי נפח – </a:t>
            </a:r>
            <a:r>
              <a:rPr lang="he-IL" dirty="0" smtClean="0"/>
              <a:t>בקבוצה זאת נמצא צמחים מגדילי נפח ומגבירי </a:t>
            </a:r>
            <a:r>
              <a:rPr lang="he-IL" dirty="0" err="1" smtClean="0"/>
              <a:t>פריסטלטיקת</a:t>
            </a:r>
            <a:r>
              <a:rPr lang="he-IL" dirty="0" smtClean="0"/>
              <a:t> מעיים, לרוב מכילים סיבים/</a:t>
            </a:r>
            <a:r>
              <a:rPr lang="he-IL" dirty="0" err="1" smtClean="0"/>
              <a:t>מוצילגיים</a:t>
            </a:r>
            <a:r>
              <a:rPr lang="he-IL" dirty="0" smtClean="0"/>
              <a:t>:  </a:t>
            </a:r>
            <a:r>
              <a:rPr lang="he-IL" dirty="0" err="1" smtClean="0"/>
              <a:t>פסיליום</a:t>
            </a:r>
            <a:r>
              <a:rPr lang="he-IL" dirty="0" smtClean="0"/>
              <a:t> (</a:t>
            </a:r>
            <a:r>
              <a:rPr lang="he-IL" dirty="0" err="1" smtClean="0"/>
              <a:t>פלנטגו</a:t>
            </a:r>
            <a:r>
              <a:rPr lang="he-IL" dirty="0" smtClean="0"/>
              <a:t>), פשתן, אולמוס, </a:t>
            </a:r>
            <a:r>
              <a:rPr lang="he-IL" dirty="0" err="1" smtClean="0"/>
              <a:t>אלטאה</a:t>
            </a:r>
            <a:r>
              <a:rPr lang="he-IL" dirty="0" smtClean="0"/>
              <a:t> </a:t>
            </a:r>
            <a:r>
              <a:rPr lang="he-IL" dirty="0" err="1" smtClean="0"/>
              <a:t>וכו</a:t>
            </a:r>
            <a:r>
              <a:rPr lang="he-IL" dirty="0" smtClean="0"/>
              <a:t>'.</a:t>
            </a:r>
            <a:endParaRPr lang="he-IL" dirty="0"/>
          </a:p>
        </p:txBody>
      </p:sp>
      <p:sp>
        <p:nvSpPr>
          <p:cNvPr id="4" name="מציין מיקום של מספר שקופית 3"/>
          <p:cNvSpPr>
            <a:spLocks noGrp="1"/>
          </p:cNvSpPr>
          <p:nvPr>
            <p:ph type="sldNum" sz="quarter" idx="12"/>
          </p:nvPr>
        </p:nvSpPr>
        <p:spPr/>
        <p:txBody>
          <a:bodyPr/>
          <a:lstStyle/>
          <a:p>
            <a:fld id="{C2447785-6171-42E5-98DC-742BB0AF202C}" type="slidenum">
              <a:rPr lang="he-IL" smtClean="0"/>
              <a:pPr/>
              <a:t>33</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1215191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5194</TotalTime>
  <Words>2301</Words>
  <Application>Microsoft Office PowerPoint</Application>
  <PresentationFormat>‫הצגה על המסך (4:3)</PresentationFormat>
  <Paragraphs>239</Paragraphs>
  <Slides>33</Slides>
  <Notes>1</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33</vt:i4>
      </vt:variant>
    </vt:vector>
  </HeadingPairs>
  <TitlesOfParts>
    <vt:vector size="39" baseType="lpstr">
      <vt:lpstr>Arial</vt:lpstr>
      <vt:lpstr>Calibri</vt:lpstr>
      <vt:lpstr>Century Gothic</vt:lpstr>
      <vt:lpstr>FbYaguar Bold</vt:lpstr>
      <vt:lpstr>Times New Roman</vt:lpstr>
      <vt:lpstr>ערכת נושא Office</vt:lpstr>
      <vt:lpstr>כבד וכיס מרה</vt:lpstr>
      <vt:lpstr>שם בוטני: Taraxacum Officinalis radix שם לועזי: Dandelion root שם עממי : שן הארי/שינן רפואי משפחה: מורכבים </vt:lpstr>
      <vt:lpstr>מצגת של PowerPoint</vt:lpstr>
      <vt:lpstr>מצגת של PowerPoint</vt:lpstr>
      <vt:lpstr>מצגת של PowerPoint</vt:lpstr>
      <vt:lpstr>שם בוטני: Cynara cardunculus שם לועזי: Artichoke שם עממי : קנרס תרבותי משפחה: מורכבים </vt:lpstr>
      <vt:lpstr>מצגת של PowerPoint</vt:lpstr>
      <vt:lpstr>מצגת של PowerPoint</vt:lpstr>
      <vt:lpstr>מצגת של PowerPoint</vt:lpstr>
      <vt:lpstr>מחקר</vt:lpstr>
      <vt:lpstr>שם בוטני:   Curcuma longa שם לועזי: Turmeric שם עממי : כורכום משפחה: זנגביליים </vt:lpstr>
      <vt:lpstr>מצגת של PowerPoint</vt:lpstr>
      <vt:lpstr>מצגת של PowerPoint</vt:lpstr>
      <vt:lpstr>מצגת של PowerPoint</vt:lpstr>
      <vt:lpstr>מצגת של PowerPoint</vt:lpstr>
      <vt:lpstr>מחקרים</vt:lpstr>
      <vt:lpstr>שם בוטני: Iris versicolor שם לועזי: Blue flag שם עממי : אירוס משפחה: אירוסים </vt:lpstr>
      <vt:lpstr>מצגת של PowerPoint</vt:lpstr>
      <vt:lpstr>מצגת של PowerPoint</vt:lpstr>
      <vt:lpstr>שם בוטני:  Commiphora mukul שם לועזי: guggul שם עממי : שרף גוגול משפחה: בושמיים </vt:lpstr>
      <vt:lpstr>מצגת של PowerPoint</vt:lpstr>
      <vt:lpstr>מצגת של PowerPoint</vt:lpstr>
      <vt:lpstr>מצגת של PowerPoint</vt:lpstr>
      <vt:lpstr>מחקר</vt:lpstr>
      <vt:lpstr>שם בוטני:   Silybum Marianum שם לועזי: Milk Thistle שם עממי : גדילן מצוי        משפחה: מורכבים </vt:lpstr>
      <vt:lpstr>מצגת של PowerPoint</vt:lpstr>
      <vt:lpstr>מצגת של PowerPoint</vt:lpstr>
      <vt:lpstr>מחקרים</vt:lpstr>
      <vt:lpstr>שם בוטני: Polygonum multiflorum שם לועזי: He Shou Wu שם עממי : ארכובית סינית משפחה: ארכובתיים </vt:lpstr>
      <vt:lpstr>מצגת של PowerPoint</vt:lpstr>
      <vt:lpstr>מצגת של PowerPoint</vt:lpstr>
      <vt:lpstr>מחקרים</vt:lpstr>
      <vt:lpstr>סיכום לקסטיביים - Laxatives</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כבד וכיס מרה</dc:title>
  <dc:creator>Levy</dc:creator>
  <cp:lastModifiedBy>User</cp:lastModifiedBy>
  <cp:revision>132</cp:revision>
  <dcterms:created xsi:type="dcterms:W3CDTF">2011-12-10T16:26:27Z</dcterms:created>
  <dcterms:modified xsi:type="dcterms:W3CDTF">2022-05-08T12:28:06Z</dcterms:modified>
</cp:coreProperties>
</file>