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48" r:id="rId1"/>
  </p:sldMasterIdLst>
  <p:notesMasterIdLst>
    <p:notesMasterId r:id="rId64"/>
  </p:notesMasterIdLst>
  <p:sldIdLst>
    <p:sldId id="322" r:id="rId2"/>
    <p:sldId id="265" r:id="rId3"/>
    <p:sldId id="257" r:id="rId4"/>
    <p:sldId id="263" r:id="rId5"/>
    <p:sldId id="264" r:id="rId6"/>
    <p:sldId id="259" r:id="rId7"/>
    <p:sldId id="266" r:id="rId8"/>
    <p:sldId id="267" r:id="rId9"/>
    <p:sldId id="258" r:id="rId10"/>
    <p:sldId id="268" r:id="rId11"/>
    <p:sldId id="269" r:id="rId12"/>
    <p:sldId id="270" r:id="rId13"/>
    <p:sldId id="271" r:id="rId14"/>
    <p:sldId id="272" r:id="rId15"/>
    <p:sldId id="273" r:id="rId16"/>
    <p:sldId id="274" r:id="rId17"/>
    <p:sldId id="275" r:id="rId18"/>
    <p:sldId id="276" r:id="rId19"/>
    <p:sldId id="277" r:id="rId20"/>
    <p:sldId id="262" r:id="rId21"/>
    <p:sldId id="260" r:id="rId22"/>
    <p:sldId id="317" r:id="rId23"/>
    <p:sldId id="318" r:id="rId24"/>
    <p:sldId id="319" r:id="rId25"/>
    <p:sldId id="314" r:id="rId26"/>
    <p:sldId id="281" r:id="rId27"/>
    <p:sldId id="282" r:id="rId28"/>
    <p:sldId id="284" r:id="rId29"/>
    <p:sldId id="283" r:id="rId30"/>
    <p:sldId id="285" r:id="rId31"/>
    <p:sldId id="286" r:id="rId32"/>
    <p:sldId id="320" r:id="rId33"/>
    <p:sldId id="323" r:id="rId34"/>
    <p:sldId id="331" r:id="rId35"/>
    <p:sldId id="289" r:id="rId36"/>
    <p:sldId id="321" r:id="rId37"/>
    <p:sldId id="291" r:id="rId38"/>
    <p:sldId id="292" r:id="rId39"/>
    <p:sldId id="293" r:id="rId40"/>
    <p:sldId id="315"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24" r:id="rId57"/>
    <p:sldId id="325" r:id="rId58"/>
    <p:sldId id="326" r:id="rId59"/>
    <p:sldId id="327" r:id="rId60"/>
    <p:sldId id="328" r:id="rId61"/>
    <p:sldId id="329" r:id="rId62"/>
    <p:sldId id="330" r:id="rId63"/>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סגנון ביניים 2 - הדגשה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2" d="100"/>
          <a:sy n="72" d="100"/>
        </p:scale>
        <p:origin x="1326" y="66"/>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1BFC28E-8316-4359-A8C2-C438BD2C1ED7}" type="datetimeFigureOut">
              <a:rPr lang="he-IL" smtClean="0"/>
              <a:pPr/>
              <a:t>י"ב/סיון/תשפ"ב</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447431E-8B46-4386-9F70-3CBBB068AB26}" type="slidenum">
              <a:rPr lang="he-IL" smtClean="0"/>
              <a:pPr/>
              <a:t>‹#›</a:t>
            </a:fld>
            <a:endParaRPr lang="he-IL"/>
          </a:p>
        </p:txBody>
      </p:sp>
    </p:spTree>
    <p:extLst>
      <p:ext uri="{BB962C8B-B14F-4D97-AF65-F5344CB8AC3E}">
        <p14:creationId xmlns:p14="http://schemas.microsoft.com/office/powerpoint/2010/main" val="48007477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a:p>
        </p:txBody>
      </p:sp>
      <p:sp>
        <p:nvSpPr>
          <p:cNvPr id="4" name="מציין מיקום של מספר שקופית 3"/>
          <p:cNvSpPr>
            <a:spLocks noGrp="1"/>
          </p:cNvSpPr>
          <p:nvPr>
            <p:ph type="sldNum" sz="quarter" idx="10"/>
          </p:nvPr>
        </p:nvSpPr>
        <p:spPr/>
        <p:txBody>
          <a:bodyPr/>
          <a:lstStyle/>
          <a:p>
            <a:fld id="{F508E0E9-FA74-483B-A54C-F41AA7E7E611}" type="slidenum">
              <a:rPr lang="he-IL" smtClean="0">
                <a:solidFill>
                  <a:prstClr val="black"/>
                </a:solidFill>
              </a:rPr>
              <a:pPr/>
              <a:t>1</a:t>
            </a:fld>
            <a:endParaRPr lang="he-IL">
              <a:solidFill>
                <a:prstClr val="black"/>
              </a:solidFill>
            </a:endParaRPr>
          </a:p>
        </p:txBody>
      </p:sp>
      <p:sp>
        <p:nvSpPr>
          <p:cNvPr id="5" name="מציין מיקום של תאריך 4"/>
          <p:cNvSpPr>
            <a:spLocks noGrp="1"/>
          </p:cNvSpPr>
          <p:nvPr>
            <p:ph type="dt" idx="11"/>
          </p:nvPr>
        </p:nvSpPr>
        <p:spPr/>
        <p:txBody>
          <a:bodyPr/>
          <a:lstStyle/>
          <a:p>
            <a:endParaRPr lang="he-IL">
              <a:solidFill>
                <a:prstClr val="black"/>
              </a:solidFill>
            </a:endParaRPr>
          </a:p>
        </p:txBody>
      </p:sp>
    </p:spTree>
    <p:extLst>
      <p:ext uri="{BB962C8B-B14F-4D97-AF65-F5344CB8AC3E}">
        <p14:creationId xmlns:p14="http://schemas.microsoft.com/office/powerpoint/2010/main" val="1929344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a:p>
        </p:txBody>
      </p:sp>
      <p:sp>
        <p:nvSpPr>
          <p:cNvPr id="4" name="מציין מיקום של מספר שקופית 3"/>
          <p:cNvSpPr>
            <a:spLocks noGrp="1"/>
          </p:cNvSpPr>
          <p:nvPr>
            <p:ph type="sldNum" sz="quarter" idx="10"/>
          </p:nvPr>
        </p:nvSpPr>
        <p:spPr/>
        <p:txBody>
          <a:bodyPr/>
          <a:lstStyle/>
          <a:p>
            <a:fld id="{6447431E-8B46-4386-9F70-3CBBB068AB26}" type="slidenum">
              <a:rPr lang="he-IL" smtClean="0"/>
              <a:pPr/>
              <a:t>2</a:t>
            </a:fld>
            <a:endParaRPr lang="he-IL"/>
          </a:p>
        </p:txBody>
      </p:sp>
    </p:spTree>
    <p:extLst>
      <p:ext uri="{BB962C8B-B14F-4D97-AF65-F5344CB8AC3E}">
        <p14:creationId xmlns:p14="http://schemas.microsoft.com/office/powerpoint/2010/main" val="1236502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567A3BC4-327A-4550-BC00-D1F8096F975A}" type="datetime8">
              <a:rPr lang="he-IL" smtClean="0"/>
              <a:pPr/>
              <a:t>11 יוני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AC15912-4D43-42F1-8880-C8B4083AD364}"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AC5EADF1-494B-4550-802D-46CB6C03B9A9}" type="datetime8">
              <a:rPr lang="he-IL" smtClean="0"/>
              <a:pPr/>
              <a:t>11 יוני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AC15912-4D43-42F1-8880-C8B4083AD364}"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18327086-D587-4493-B067-6C401962615C}" type="datetime8">
              <a:rPr lang="he-IL" smtClean="0"/>
              <a:pPr/>
              <a:t>11 יוני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AC15912-4D43-42F1-8880-C8B4083AD364}" type="slidenum">
              <a:rPr lang="he-IL" smtClean="0"/>
              <a:pPr/>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8DE9064C-D463-432E-8D0A-5EFD93F3DF27}" type="datetime8">
              <a:rPr lang="he-IL" smtClean="0"/>
              <a:pPr/>
              <a:t>11 יוני 22</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FAC15912-4D43-42F1-8880-C8B4083AD364}"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9D93744B-3F0B-4F41-BB4A-439DD5B0844E}" type="datetime8">
              <a:rPr lang="he-IL" smtClean="0"/>
              <a:pPr/>
              <a:t>11 יוני 22</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FAC15912-4D43-42F1-8880-C8B4083AD364}"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E37BBA0E-CC6F-4EB9-B8D7-37B36BE2905F}" type="datetime8">
              <a:rPr lang="he-IL" smtClean="0"/>
              <a:pPr/>
              <a:t>11 יוני 22</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FAC15912-4D43-42F1-8880-C8B4083AD364}"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E0D5F423-DADE-4DEA-BBA6-4E7780BB2026}" type="datetime8">
              <a:rPr lang="he-IL" smtClean="0"/>
              <a:pPr/>
              <a:t>11 יוני 22</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8B7DEB06-5CF3-42A3-9FD7-4C1A989B4D83}" type="datetime8">
              <a:rPr lang="he-IL" smtClean="0"/>
              <a:pPr/>
              <a:t>11 יוני 22</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FAC15912-4D43-42F1-8880-C8B4083AD364}"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B8524544-960F-4904-9901-C244BC13D7EA}" type="datetime8">
              <a:rPr lang="he-IL" smtClean="0"/>
              <a:pPr/>
              <a:t>11 יוני 22</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FAC15912-4D43-42F1-8880-C8B4083AD364}" type="slidenum">
              <a:rPr lang="he-IL" smtClean="0"/>
              <a:pPr/>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A6F4D4C-8DE5-441A-AF68-2C4EBB04FF48}" type="datetime8">
              <a:rPr lang="he-IL" smtClean="0"/>
              <a:pPr/>
              <a:t>11 יוני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AC15912-4D43-42F1-8880-C8B4083AD364}"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722AD05B-18B0-46DA-8C37-339071EC2EAA}" type="datetime8">
              <a:rPr lang="he-IL" smtClean="0"/>
              <a:pPr/>
              <a:t>11 יוני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AC15912-4D43-42F1-8880-C8B4083AD364}"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6C227F4-19F0-4DE3-BD5F-F1F00C7F1D38}" type="datetime8">
              <a:rPr lang="he-IL" smtClean="0"/>
              <a:pPr/>
              <a:t>11 יוני 22</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AC15912-4D43-42F1-8880-C8B4083AD364}"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752600" y="2487663"/>
            <a:ext cx="5829300" cy="1102519"/>
          </a:xfrm>
        </p:spPr>
        <p:txBody>
          <a:bodyPr>
            <a:normAutofit fontScale="90000"/>
          </a:bodyPr>
          <a:lstStyle/>
          <a:p>
            <a:r>
              <a:rPr lang="he-IL" sz="4050" dirty="0"/>
              <a:t/>
            </a:r>
            <a:br>
              <a:rPr lang="he-IL" sz="4050" dirty="0"/>
            </a:br>
            <a:r>
              <a:rPr lang="he-IL" sz="4050" dirty="0"/>
              <a:t/>
            </a:r>
            <a:br>
              <a:rPr lang="he-IL" sz="4050" dirty="0"/>
            </a:br>
            <a:r>
              <a:rPr lang="he-IL" dirty="0" smtClean="0"/>
              <a:t/>
            </a:r>
            <a:br>
              <a:rPr lang="he-IL" dirty="0" smtClean="0"/>
            </a:br>
            <a:r>
              <a:rPr lang="he-IL" dirty="0" smtClean="0"/>
              <a:t/>
            </a:r>
            <a:br>
              <a:rPr lang="he-IL" dirty="0" smtClean="0"/>
            </a:br>
            <a:r>
              <a:rPr lang="he-IL" dirty="0" smtClean="0"/>
              <a:t/>
            </a:r>
            <a:br>
              <a:rPr lang="he-IL" dirty="0" smtClean="0"/>
            </a:br>
            <a:r>
              <a:rPr lang="he-IL" dirty="0" smtClean="0"/>
              <a:t/>
            </a:r>
            <a:br>
              <a:rPr lang="he-IL" dirty="0" smtClean="0"/>
            </a:br>
            <a:r>
              <a:rPr lang="he-IL" dirty="0"/>
              <a:t/>
            </a:r>
            <a:br>
              <a:rPr lang="he-IL" dirty="0"/>
            </a:br>
            <a:r>
              <a:rPr lang="he-IL" dirty="0" smtClean="0"/>
              <a:t/>
            </a:r>
            <a:br>
              <a:rPr lang="he-IL" dirty="0" smtClean="0"/>
            </a:br>
            <a:r>
              <a:rPr lang="he-IL" dirty="0"/>
              <a:t/>
            </a:r>
            <a:br>
              <a:rPr lang="he-IL" dirty="0"/>
            </a:br>
            <a:r>
              <a:rPr lang="he-IL" dirty="0" smtClean="0"/>
              <a:t/>
            </a:r>
            <a:br>
              <a:rPr lang="he-IL" dirty="0" smtClean="0"/>
            </a:br>
            <a:r>
              <a:rPr lang="en-US" sz="1500" dirty="0"/>
              <a:t/>
            </a:r>
            <a:br>
              <a:rPr lang="en-US" sz="1500" dirty="0"/>
            </a:br>
            <a:r>
              <a:rPr lang="en-US" sz="1350" dirty="0"/>
              <a:t/>
            </a:r>
            <a:br>
              <a:rPr lang="en-US" sz="1350" dirty="0"/>
            </a:br>
            <a:r>
              <a:rPr lang="he-IL" sz="1500" dirty="0"/>
              <a:t> </a:t>
            </a:r>
            <a:r>
              <a:rPr lang="en-US" sz="1500" dirty="0"/>
              <a:t/>
            </a:r>
            <a:br>
              <a:rPr lang="en-US" sz="1500" dirty="0"/>
            </a:br>
            <a:endParaRPr lang="he-IL" sz="1800" dirty="0"/>
          </a:p>
        </p:txBody>
      </p:sp>
      <p:sp>
        <p:nvSpPr>
          <p:cNvPr id="5" name="TextBox 4"/>
          <p:cNvSpPr txBox="1"/>
          <p:nvPr/>
        </p:nvSpPr>
        <p:spPr>
          <a:xfrm>
            <a:off x="8478738" y="857250"/>
            <a:ext cx="594066" cy="213585"/>
          </a:xfrm>
          <a:prstGeom prst="rect">
            <a:avLst/>
          </a:prstGeom>
          <a:noFill/>
        </p:spPr>
        <p:txBody>
          <a:bodyPr wrap="square" rtlCol="1">
            <a:spAutoFit/>
          </a:bodyPr>
          <a:lstStyle/>
          <a:p>
            <a:r>
              <a:rPr lang="he-IL" sz="788" dirty="0">
                <a:solidFill>
                  <a:prstClr val="black"/>
                </a:solidFill>
              </a:rPr>
              <a:t>בס"ד</a:t>
            </a:r>
          </a:p>
        </p:txBody>
      </p:sp>
      <p:sp>
        <p:nvSpPr>
          <p:cNvPr id="6" name="מלבן 5"/>
          <p:cNvSpPr/>
          <p:nvPr/>
        </p:nvSpPr>
        <p:spPr>
          <a:xfrm>
            <a:off x="2182927" y="1916832"/>
            <a:ext cx="5130569" cy="1915909"/>
          </a:xfrm>
          <a:prstGeom prst="rect">
            <a:avLst/>
          </a:prstGeom>
          <a:noFill/>
        </p:spPr>
        <p:txBody>
          <a:bodyPr wrap="square" lIns="68580" tIns="34290" rIns="68580" bIns="34290">
            <a:spAutoFit/>
          </a:bodyPr>
          <a:lstStyle/>
          <a:p>
            <a:pPr algn="ctr"/>
            <a:r>
              <a:rPr lang="he-IL" sz="6000" b="1" dirty="0" smtClean="0">
                <a:ln w="19050">
                  <a:solidFill>
                    <a:srgbClr val="1F497D">
                      <a:tint val="1000"/>
                    </a:srgbClr>
                  </a:solidFill>
                  <a:prstDash val="solid"/>
                </a:ln>
                <a:solidFill>
                  <a:srgbClr val="9BBB59"/>
                </a:solidFill>
                <a:effectLst>
                  <a:outerShdw blurRad="50000" dist="50800" dir="7500000" algn="tl">
                    <a:srgbClr val="000000">
                      <a:shade val="5000"/>
                      <a:alpha val="35000"/>
                    </a:srgbClr>
                  </a:outerShdw>
                </a:effectLst>
              </a:rPr>
              <a:t>צמחים </a:t>
            </a:r>
            <a:r>
              <a:rPr lang="he-IL" sz="6000" b="1" dirty="0" err="1" smtClean="0">
                <a:ln w="19050">
                  <a:solidFill>
                    <a:srgbClr val="1F497D">
                      <a:tint val="1000"/>
                    </a:srgbClr>
                  </a:solidFill>
                  <a:prstDash val="solid"/>
                </a:ln>
                <a:solidFill>
                  <a:srgbClr val="9BBB59"/>
                </a:solidFill>
                <a:effectLst>
                  <a:outerShdw blurRad="50000" dist="50800" dir="7500000" algn="tl">
                    <a:srgbClr val="000000">
                      <a:shade val="5000"/>
                      <a:alpha val="35000"/>
                    </a:srgbClr>
                  </a:outerShdw>
                </a:effectLst>
              </a:rPr>
              <a:t>אדפטוגניים</a:t>
            </a:r>
            <a:endParaRPr lang="he-IL" sz="6000" b="1" dirty="0">
              <a:ln w="19050">
                <a:solidFill>
                  <a:srgbClr val="1F497D">
                    <a:tint val="1000"/>
                  </a:srgbClr>
                </a:solidFill>
                <a:prstDash val="solid"/>
              </a:ln>
              <a:solidFill>
                <a:srgbClr val="9BBB59"/>
              </a:solidFill>
              <a:effectLst>
                <a:outerShdw blurRad="50000" dist="50800" dir="7500000" algn="tl">
                  <a:srgbClr val="000000">
                    <a:shade val="5000"/>
                    <a:alpha val="35000"/>
                  </a:srgbClr>
                </a:outerShdw>
              </a:effectLst>
            </a:endParaRPr>
          </a:p>
        </p:txBody>
      </p:sp>
      <p:sp>
        <p:nvSpPr>
          <p:cNvPr id="4" name="TextBox 3"/>
          <p:cNvSpPr txBox="1"/>
          <p:nvPr/>
        </p:nvSpPr>
        <p:spPr>
          <a:xfrm>
            <a:off x="2590800" y="4631934"/>
            <a:ext cx="4314825" cy="877163"/>
          </a:xfrm>
          <a:prstGeom prst="rect">
            <a:avLst/>
          </a:prstGeom>
          <a:noFill/>
        </p:spPr>
        <p:txBody>
          <a:bodyPr wrap="square" rtlCol="1">
            <a:spAutoFit/>
          </a:bodyPr>
          <a:lstStyle/>
          <a:p>
            <a:pPr algn="ctr"/>
            <a:r>
              <a:rPr lang="he-IL" sz="1350" dirty="0"/>
              <a:t>אמיר לוי, נטורופת</a:t>
            </a:r>
            <a:r>
              <a:rPr lang="en-US" sz="1350" dirty="0"/>
              <a:t> (N.D) </a:t>
            </a:r>
            <a:r>
              <a:rPr lang="he-IL" sz="1350" dirty="0" err="1"/>
              <a:t>והרבליסט</a:t>
            </a:r>
            <a:r>
              <a:rPr lang="he-IL" sz="1350" dirty="0"/>
              <a:t> קליני (</a:t>
            </a:r>
            <a:r>
              <a:rPr lang="en-US" sz="1350" dirty="0"/>
              <a:t> (</a:t>
            </a:r>
            <a:r>
              <a:rPr lang="en-US" sz="1350" dirty="0" err="1"/>
              <a:t>Cl.H</a:t>
            </a:r>
            <a:r>
              <a:rPr lang="he-IL" sz="1350"/>
              <a:t/>
            </a:r>
            <a:br>
              <a:rPr lang="he-IL" sz="1350"/>
            </a:br>
            <a:r>
              <a:rPr lang="he-IL" sz="1200" dirty="0"/>
              <a:t/>
            </a:r>
            <a:br>
              <a:rPr lang="he-IL" sz="1200" dirty="0"/>
            </a:br>
            <a:r>
              <a:rPr lang="he-IL" sz="1200" dirty="0"/>
              <a:t/>
            </a:r>
            <a:br>
              <a:rPr lang="he-IL" sz="1200" dirty="0"/>
            </a:br>
            <a:endParaRPr lang="he-IL" sz="1350" dirty="0"/>
          </a:p>
        </p:txBody>
      </p:sp>
      <p:pic>
        <p:nvPicPr>
          <p:cNvPr id="3" name="תמונה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38" y="39748"/>
            <a:ext cx="2365822" cy="2597164"/>
          </a:xfrm>
          <a:prstGeom prst="rect">
            <a:avLst/>
          </a:prstGeom>
        </p:spPr>
      </p:pic>
    </p:spTree>
    <p:extLst>
      <p:ext uri="{BB962C8B-B14F-4D97-AF65-F5344CB8AC3E}">
        <p14:creationId xmlns:p14="http://schemas.microsoft.com/office/powerpoint/2010/main" val="10990005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
        <p:nvSpPr>
          <p:cNvPr id="2" name="כותרת 1"/>
          <p:cNvSpPr>
            <a:spLocks noGrp="1"/>
          </p:cNvSpPr>
          <p:nvPr>
            <p:ph type="title"/>
          </p:nvPr>
        </p:nvSpPr>
        <p:spPr>
          <a:xfrm>
            <a:off x="457200" y="274638"/>
            <a:ext cx="8229600" cy="490066"/>
          </a:xfrm>
        </p:spPr>
        <p:txBody>
          <a:bodyPr>
            <a:normAutofit fontScale="90000"/>
          </a:bodyPr>
          <a:lstStyle/>
          <a:p>
            <a:r>
              <a:rPr lang="he-IL" dirty="0" smtClean="0"/>
              <a:t>רשימת </a:t>
            </a:r>
            <a:r>
              <a:rPr lang="he-IL" dirty="0" err="1" smtClean="0"/>
              <a:t>האדפטוגנים</a:t>
            </a:r>
            <a:endParaRPr lang="he-IL" dirty="0"/>
          </a:p>
        </p:txBody>
      </p:sp>
      <p:sp>
        <p:nvSpPr>
          <p:cNvPr id="6" name="מציין מיקום תוכן 5"/>
          <p:cNvSpPr>
            <a:spLocks noGrp="1"/>
          </p:cNvSpPr>
          <p:nvPr>
            <p:ph idx="1"/>
          </p:nvPr>
        </p:nvSpPr>
        <p:spPr>
          <a:xfrm>
            <a:off x="179512" y="1412776"/>
            <a:ext cx="4464496" cy="5184576"/>
          </a:xfrm>
        </p:spPr>
        <p:txBody>
          <a:bodyPr>
            <a:normAutofit/>
          </a:bodyPr>
          <a:lstStyle/>
          <a:p>
            <a:pPr lvl="0" algn="l" rtl="0">
              <a:buFont typeface="+mj-lt"/>
              <a:buAutoNum type="arabicPeriod"/>
            </a:pPr>
            <a:r>
              <a:rPr lang="en-US" sz="2400" dirty="0" err="1">
                <a:solidFill>
                  <a:prstClr val="black"/>
                </a:solidFill>
              </a:rPr>
              <a:t>Astragalus</a:t>
            </a:r>
            <a:r>
              <a:rPr lang="en-US" sz="2400" dirty="0">
                <a:solidFill>
                  <a:prstClr val="black"/>
                </a:solidFill>
              </a:rPr>
              <a:t> </a:t>
            </a:r>
            <a:r>
              <a:rPr lang="en-US" sz="2400" dirty="0" err="1">
                <a:solidFill>
                  <a:prstClr val="black"/>
                </a:solidFill>
              </a:rPr>
              <a:t>membranaceus</a:t>
            </a:r>
            <a:endParaRPr lang="he-IL" sz="2400" dirty="0">
              <a:solidFill>
                <a:prstClr val="black"/>
              </a:solidFill>
            </a:endParaRPr>
          </a:p>
          <a:p>
            <a:pPr lvl="0" algn="l" rtl="0">
              <a:buFont typeface="+mj-lt"/>
              <a:buAutoNum type="arabicPeriod"/>
            </a:pPr>
            <a:r>
              <a:rPr lang="en-US" sz="2400" dirty="0">
                <a:solidFill>
                  <a:prstClr val="black"/>
                </a:solidFill>
              </a:rPr>
              <a:t>Asparagus </a:t>
            </a:r>
            <a:r>
              <a:rPr lang="en-US" sz="2400" dirty="0" err="1">
                <a:solidFill>
                  <a:prstClr val="black"/>
                </a:solidFill>
              </a:rPr>
              <a:t>recemosus</a:t>
            </a:r>
            <a:r>
              <a:rPr lang="en-US" sz="2400" dirty="0">
                <a:solidFill>
                  <a:prstClr val="black"/>
                </a:solidFill>
              </a:rPr>
              <a:t> (</a:t>
            </a:r>
            <a:r>
              <a:rPr lang="en-US" sz="2400" dirty="0" err="1">
                <a:solidFill>
                  <a:prstClr val="black"/>
                </a:solidFill>
              </a:rPr>
              <a:t>Shatavari</a:t>
            </a:r>
            <a:r>
              <a:rPr lang="en-US" sz="2400" dirty="0">
                <a:solidFill>
                  <a:prstClr val="black"/>
                </a:solidFill>
              </a:rPr>
              <a:t>)</a:t>
            </a:r>
          </a:p>
          <a:p>
            <a:pPr lvl="0" algn="l" rtl="0">
              <a:buFont typeface="+mj-lt"/>
              <a:buAutoNum type="arabicPeriod"/>
            </a:pPr>
            <a:r>
              <a:rPr lang="en-US" sz="2400" dirty="0" err="1">
                <a:solidFill>
                  <a:prstClr val="black"/>
                </a:solidFill>
              </a:rPr>
              <a:t>Bacopa</a:t>
            </a:r>
            <a:r>
              <a:rPr lang="en-US" sz="2400" dirty="0">
                <a:solidFill>
                  <a:prstClr val="black"/>
                </a:solidFill>
              </a:rPr>
              <a:t> </a:t>
            </a:r>
            <a:r>
              <a:rPr lang="en-US" sz="2400" dirty="0" err="1">
                <a:solidFill>
                  <a:prstClr val="black"/>
                </a:solidFill>
              </a:rPr>
              <a:t>monnieri</a:t>
            </a:r>
            <a:endParaRPr lang="en-US" sz="2400" dirty="0">
              <a:solidFill>
                <a:prstClr val="black"/>
              </a:solidFill>
            </a:endParaRPr>
          </a:p>
          <a:p>
            <a:pPr lvl="0" algn="l" rtl="0">
              <a:buFont typeface="+mj-lt"/>
              <a:buAutoNum type="arabicPeriod"/>
            </a:pPr>
            <a:r>
              <a:rPr lang="en-US" sz="2400" dirty="0" err="1">
                <a:solidFill>
                  <a:prstClr val="black"/>
                </a:solidFill>
              </a:rPr>
              <a:t>Bupleurum</a:t>
            </a:r>
            <a:r>
              <a:rPr lang="en-US" sz="2400" dirty="0">
                <a:solidFill>
                  <a:prstClr val="black"/>
                </a:solidFill>
              </a:rPr>
              <a:t> </a:t>
            </a:r>
            <a:r>
              <a:rPr lang="en-US" sz="2400" dirty="0" err="1">
                <a:solidFill>
                  <a:prstClr val="black"/>
                </a:solidFill>
              </a:rPr>
              <a:t>Chinensis</a:t>
            </a:r>
            <a:endParaRPr lang="en-US" sz="2400" dirty="0">
              <a:solidFill>
                <a:prstClr val="black"/>
              </a:solidFill>
            </a:endParaRPr>
          </a:p>
          <a:p>
            <a:pPr lvl="0" algn="l" rtl="0">
              <a:buFont typeface="+mj-lt"/>
              <a:buAutoNum type="arabicPeriod"/>
            </a:pPr>
            <a:r>
              <a:rPr lang="en-US" sz="2400" dirty="0" err="1">
                <a:solidFill>
                  <a:prstClr val="black"/>
                </a:solidFill>
              </a:rPr>
              <a:t>Centella</a:t>
            </a:r>
            <a:r>
              <a:rPr lang="en-US" sz="2400" dirty="0">
                <a:solidFill>
                  <a:prstClr val="black"/>
                </a:solidFill>
              </a:rPr>
              <a:t> </a:t>
            </a:r>
            <a:r>
              <a:rPr lang="en-US" sz="2400" dirty="0" err="1">
                <a:solidFill>
                  <a:prstClr val="black"/>
                </a:solidFill>
              </a:rPr>
              <a:t>asiatica</a:t>
            </a:r>
            <a:endParaRPr lang="en-US" sz="2400" dirty="0">
              <a:solidFill>
                <a:prstClr val="black"/>
              </a:solidFill>
            </a:endParaRPr>
          </a:p>
          <a:p>
            <a:pPr lvl="0" algn="l" rtl="0">
              <a:buFont typeface="+mj-lt"/>
              <a:buAutoNum type="arabicPeriod"/>
            </a:pPr>
            <a:r>
              <a:rPr lang="en-US" sz="2400" dirty="0" err="1" smtClean="0">
                <a:solidFill>
                  <a:prstClr val="black"/>
                </a:solidFill>
              </a:rPr>
              <a:t>Codonopsis</a:t>
            </a:r>
            <a:r>
              <a:rPr lang="en-US" sz="2400" dirty="0" smtClean="0">
                <a:solidFill>
                  <a:prstClr val="black"/>
                </a:solidFill>
              </a:rPr>
              <a:t> </a:t>
            </a:r>
            <a:r>
              <a:rPr lang="en-US" sz="2400" dirty="0" err="1">
                <a:solidFill>
                  <a:prstClr val="black"/>
                </a:solidFill>
              </a:rPr>
              <a:t>pilosula</a:t>
            </a:r>
            <a:r>
              <a:rPr lang="en-US" sz="2400" dirty="0">
                <a:solidFill>
                  <a:prstClr val="black"/>
                </a:solidFill>
              </a:rPr>
              <a:t> </a:t>
            </a:r>
          </a:p>
          <a:p>
            <a:pPr lvl="0" algn="l" rtl="0">
              <a:buFont typeface="+mj-lt"/>
              <a:buAutoNum type="arabicPeriod"/>
            </a:pPr>
            <a:r>
              <a:rPr lang="en-US" sz="2400" dirty="0" err="1">
                <a:solidFill>
                  <a:prstClr val="black"/>
                </a:solidFill>
              </a:rPr>
              <a:t>Cordyceps</a:t>
            </a:r>
            <a:r>
              <a:rPr lang="en-US" sz="2400" dirty="0">
                <a:solidFill>
                  <a:prstClr val="black"/>
                </a:solidFill>
              </a:rPr>
              <a:t> </a:t>
            </a:r>
            <a:r>
              <a:rPr lang="en-US" sz="2400" dirty="0" err="1">
                <a:solidFill>
                  <a:prstClr val="black"/>
                </a:solidFill>
              </a:rPr>
              <a:t>sinensis</a:t>
            </a:r>
            <a:endParaRPr lang="en-US" sz="2400" dirty="0">
              <a:solidFill>
                <a:prstClr val="black"/>
              </a:solidFill>
            </a:endParaRPr>
          </a:p>
          <a:p>
            <a:pPr lvl="0" algn="l" rtl="0">
              <a:buFont typeface="+mj-lt"/>
              <a:buAutoNum type="arabicPeriod"/>
            </a:pPr>
            <a:r>
              <a:rPr lang="en-US" sz="2400" dirty="0" err="1" smtClean="0">
                <a:solidFill>
                  <a:prstClr val="black"/>
                </a:solidFill>
              </a:rPr>
              <a:t>Coriolus</a:t>
            </a:r>
            <a:r>
              <a:rPr lang="en-US" sz="2400" dirty="0" smtClean="0">
                <a:solidFill>
                  <a:prstClr val="black"/>
                </a:solidFill>
              </a:rPr>
              <a:t> </a:t>
            </a:r>
            <a:r>
              <a:rPr lang="en-US" sz="2400" dirty="0">
                <a:solidFill>
                  <a:prstClr val="black"/>
                </a:solidFill>
              </a:rPr>
              <a:t>versicolor</a:t>
            </a:r>
            <a:endParaRPr lang="he-IL" sz="2400" dirty="0">
              <a:solidFill>
                <a:prstClr val="black"/>
              </a:solidFill>
            </a:endParaRPr>
          </a:p>
          <a:p>
            <a:pPr lvl="0" algn="l" rtl="0">
              <a:buFont typeface="+mj-lt"/>
              <a:buAutoNum type="arabicPeriod"/>
            </a:pPr>
            <a:r>
              <a:rPr lang="en-US" sz="2400" dirty="0" err="1" smtClean="0">
                <a:solidFill>
                  <a:prstClr val="black"/>
                </a:solidFill>
              </a:rPr>
              <a:t>Eleutherococcus</a:t>
            </a:r>
            <a:r>
              <a:rPr lang="en-US" sz="2400" dirty="0" smtClean="0">
                <a:solidFill>
                  <a:prstClr val="black"/>
                </a:solidFill>
              </a:rPr>
              <a:t> </a:t>
            </a:r>
            <a:r>
              <a:rPr lang="en-US" sz="2400" dirty="0" err="1">
                <a:solidFill>
                  <a:prstClr val="black"/>
                </a:solidFill>
              </a:rPr>
              <a:t>senticosus</a:t>
            </a:r>
            <a:endParaRPr lang="en-US" sz="2400" dirty="0">
              <a:solidFill>
                <a:prstClr val="black"/>
              </a:solidFill>
            </a:endParaRPr>
          </a:p>
          <a:p>
            <a:pPr lvl="0" algn="l" rtl="0">
              <a:buFont typeface="+mj-lt"/>
              <a:buAutoNum type="arabicPeriod"/>
            </a:pPr>
            <a:r>
              <a:rPr lang="en-US" sz="2400" dirty="0">
                <a:solidFill>
                  <a:prstClr val="black"/>
                </a:solidFill>
              </a:rPr>
              <a:t> </a:t>
            </a:r>
            <a:r>
              <a:rPr lang="en-US" sz="2400" dirty="0" err="1">
                <a:solidFill>
                  <a:prstClr val="black"/>
                </a:solidFill>
              </a:rPr>
              <a:t>Ganoderma</a:t>
            </a:r>
            <a:r>
              <a:rPr lang="en-US" sz="2400" dirty="0">
                <a:solidFill>
                  <a:prstClr val="black"/>
                </a:solidFill>
              </a:rPr>
              <a:t> </a:t>
            </a:r>
            <a:r>
              <a:rPr lang="en-US" sz="2400" dirty="0" err="1">
                <a:solidFill>
                  <a:prstClr val="black"/>
                </a:solidFill>
              </a:rPr>
              <a:t>lucidum</a:t>
            </a:r>
            <a:endParaRPr lang="en-US" sz="2400" dirty="0">
              <a:solidFill>
                <a:prstClr val="black"/>
              </a:solidFill>
            </a:endParaRPr>
          </a:p>
          <a:p>
            <a:endParaRPr lang="he-IL" sz="2400" dirty="0"/>
          </a:p>
        </p:txBody>
      </p:sp>
      <p:sp>
        <p:nvSpPr>
          <p:cNvPr id="7" name="מציין מיקום תוכן 5"/>
          <p:cNvSpPr txBox="1">
            <a:spLocks/>
          </p:cNvSpPr>
          <p:nvPr/>
        </p:nvSpPr>
        <p:spPr>
          <a:xfrm>
            <a:off x="4572000" y="1446555"/>
            <a:ext cx="4464496" cy="5184576"/>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l" rtl="0">
              <a:buNone/>
            </a:pPr>
            <a:r>
              <a:rPr lang="en-US" sz="2400" dirty="0" smtClean="0"/>
              <a:t>11. </a:t>
            </a:r>
            <a:r>
              <a:rPr lang="en-US" sz="2400" dirty="0" err="1" smtClean="0"/>
              <a:t>Glycyrrhiza</a:t>
            </a:r>
            <a:r>
              <a:rPr lang="en-US" sz="2400" dirty="0" smtClean="0"/>
              <a:t> </a:t>
            </a:r>
            <a:r>
              <a:rPr lang="en-US" sz="2400" dirty="0" err="1"/>
              <a:t>glabra</a:t>
            </a:r>
            <a:r>
              <a:rPr lang="en-US" sz="2400" dirty="0"/>
              <a:t> </a:t>
            </a:r>
          </a:p>
          <a:p>
            <a:pPr marL="0" indent="0" algn="l" rtl="0">
              <a:buNone/>
            </a:pPr>
            <a:r>
              <a:rPr lang="en-US" sz="2400" dirty="0" smtClean="0"/>
              <a:t>12. </a:t>
            </a:r>
            <a:r>
              <a:rPr lang="en-US" sz="2400" dirty="0" err="1" smtClean="0"/>
              <a:t>Grifola</a:t>
            </a:r>
            <a:r>
              <a:rPr lang="en-US" sz="2400" dirty="0" smtClean="0"/>
              <a:t> </a:t>
            </a:r>
            <a:r>
              <a:rPr lang="en-US" sz="2400" dirty="0" err="1"/>
              <a:t>frondosa</a:t>
            </a:r>
            <a:endParaRPr lang="en-US" sz="2400" dirty="0"/>
          </a:p>
          <a:p>
            <a:pPr marL="0" indent="0" algn="l" rtl="0">
              <a:buNone/>
            </a:pPr>
            <a:r>
              <a:rPr lang="en-US" sz="2400" dirty="0" smtClean="0"/>
              <a:t>13. </a:t>
            </a:r>
            <a:r>
              <a:rPr lang="en-US" sz="2400" dirty="0" err="1" smtClean="0"/>
              <a:t>Lepidium</a:t>
            </a:r>
            <a:r>
              <a:rPr lang="en-US" sz="2400" dirty="0" smtClean="0"/>
              <a:t> </a:t>
            </a:r>
            <a:r>
              <a:rPr lang="en-US" sz="2400" dirty="0" err="1"/>
              <a:t>meyenii</a:t>
            </a:r>
            <a:endParaRPr lang="en-US" sz="2400" dirty="0"/>
          </a:p>
          <a:p>
            <a:pPr marL="0" indent="0" algn="l" rtl="0">
              <a:buNone/>
            </a:pPr>
            <a:r>
              <a:rPr lang="en-US" sz="2400" dirty="0" smtClean="0"/>
              <a:t>14. </a:t>
            </a:r>
            <a:r>
              <a:rPr lang="en-US" sz="2400" dirty="0" err="1" smtClean="0"/>
              <a:t>Panax</a:t>
            </a:r>
            <a:r>
              <a:rPr lang="en-US" sz="2400" dirty="0" smtClean="0"/>
              <a:t> </a:t>
            </a:r>
            <a:r>
              <a:rPr lang="en-US" sz="2400" dirty="0"/>
              <a:t>ginseng</a:t>
            </a:r>
          </a:p>
          <a:p>
            <a:pPr marL="0" indent="0" algn="l" rtl="0">
              <a:buNone/>
            </a:pPr>
            <a:r>
              <a:rPr lang="en-US" sz="2400" dirty="0" smtClean="0"/>
              <a:t>15. </a:t>
            </a:r>
            <a:r>
              <a:rPr lang="en-US" sz="2400" dirty="0" err="1" smtClean="0"/>
              <a:t>Panax</a:t>
            </a:r>
            <a:r>
              <a:rPr lang="en-US" sz="2400" dirty="0" smtClean="0"/>
              <a:t> </a:t>
            </a:r>
            <a:r>
              <a:rPr lang="en-US" sz="2400" dirty="0" err="1"/>
              <a:t>quinquefolium</a:t>
            </a:r>
            <a:endParaRPr lang="en-US" sz="2400" dirty="0"/>
          </a:p>
          <a:p>
            <a:pPr marL="0" indent="0" algn="l" rtl="0">
              <a:buNone/>
            </a:pPr>
            <a:r>
              <a:rPr lang="en-US" sz="2400" dirty="0" smtClean="0"/>
              <a:t>16. </a:t>
            </a:r>
            <a:r>
              <a:rPr lang="en-US" sz="2400" dirty="0" err="1" smtClean="0"/>
              <a:t>Poria</a:t>
            </a:r>
            <a:r>
              <a:rPr lang="en-US" sz="2400" dirty="0" smtClean="0"/>
              <a:t> </a:t>
            </a:r>
            <a:r>
              <a:rPr lang="en-US" sz="2400" dirty="0" err="1"/>
              <a:t>cocos</a:t>
            </a:r>
            <a:endParaRPr lang="en-US" sz="2400" dirty="0"/>
          </a:p>
          <a:p>
            <a:pPr marL="0" indent="0" algn="l" rtl="0">
              <a:buNone/>
            </a:pPr>
            <a:r>
              <a:rPr lang="en-US" sz="2400" dirty="0" smtClean="0"/>
              <a:t>17. </a:t>
            </a:r>
            <a:r>
              <a:rPr lang="en-US" sz="2400" dirty="0" err="1" smtClean="0"/>
              <a:t>Rehmania</a:t>
            </a:r>
            <a:r>
              <a:rPr lang="en-US" sz="2400" dirty="0" smtClean="0"/>
              <a:t> </a:t>
            </a:r>
            <a:r>
              <a:rPr lang="en-US" sz="2400" dirty="0" err="1"/>
              <a:t>glutinosa</a:t>
            </a:r>
            <a:r>
              <a:rPr lang="en-US" sz="2400" dirty="0"/>
              <a:t> </a:t>
            </a:r>
          </a:p>
          <a:p>
            <a:pPr marL="0" indent="0" algn="l" rtl="0">
              <a:buNone/>
            </a:pPr>
            <a:r>
              <a:rPr lang="en-US" sz="2400" dirty="0" smtClean="0"/>
              <a:t>18. </a:t>
            </a:r>
            <a:r>
              <a:rPr lang="en-US" sz="2400" dirty="0" err="1" smtClean="0"/>
              <a:t>Rhodiola</a:t>
            </a:r>
            <a:r>
              <a:rPr lang="en-US" sz="2400" dirty="0" smtClean="0"/>
              <a:t> </a:t>
            </a:r>
            <a:r>
              <a:rPr lang="en-US" sz="2400" dirty="0" err="1"/>
              <a:t>rosea</a:t>
            </a:r>
            <a:r>
              <a:rPr lang="en-US" sz="2400" dirty="0"/>
              <a:t> </a:t>
            </a:r>
            <a:r>
              <a:rPr lang="he-IL" sz="2400" dirty="0"/>
              <a:t> </a:t>
            </a:r>
          </a:p>
          <a:p>
            <a:pPr marL="0" indent="0" algn="l" rtl="0">
              <a:buNone/>
            </a:pPr>
            <a:r>
              <a:rPr lang="en-US" sz="2400" dirty="0" smtClean="0"/>
              <a:t>19. </a:t>
            </a:r>
            <a:r>
              <a:rPr lang="en-US" sz="2400" dirty="0" err="1" smtClean="0"/>
              <a:t>Tribulus</a:t>
            </a:r>
            <a:r>
              <a:rPr lang="en-US" sz="2400" dirty="0" smtClean="0"/>
              <a:t> </a:t>
            </a:r>
            <a:r>
              <a:rPr lang="en-US" sz="2400" dirty="0" err="1"/>
              <a:t>Terrestris</a:t>
            </a:r>
            <a:endParaRPr lang="en-US" sz="2400" dirty="0"/>
          </a:p>
          <a:p>
            <a:pPr marL="0" indent="0" algn="l" rtl="0">
              <a:buNone/>
            </a:pPr>
            <a:r>
              <a:rPr lang="en-US" sz="2400" dirty="0" smtClean="0"/>
              <a:t>20. </a:t>
            </a:r>
            <a:r>
              <a:rPr lang="en-US" sz="2400" dirty="0" err="1" smtClean="0"/>
              <a:t>Withania</a:t>
            </a:r>
            <a:r>
              <a:rPr lang="en-US" sz="2400" dirty="0" smtClean="0"/>
              <a:t> </a:t>
            </a:r>
            <a:r>
              <a:rPr lang="en-US" sz="2400" dirty="0" err="1" smtClean="0"/>
              <a:t>somnifera</a:t>
            </a:r>
            <a:endParaRPr lang="en-US" sz="2400" dirty="0" smtClean="0"/>
          </a:p>
          <a:p>
            <a:pPr marL="0" indent="0" algn="l" rtl="0">
              <a:buNone/>
            </a:pPr>
            <a:r>
              <a:rPr lang="en-US" sz="2400" dirty="0" smtClean="0"/>
              <a:t>      (</a:t>
            </a:r>
            <a:r>
              <a:rPr lang="en-US" sz="2400" dirty="0" err="1"/>
              <a:t>Ashwagandha</a:t>
            </a:r>
            <a:r>
              <a:rPr lang="en-US" sz="2400" dirty="0"/>
              <a:t>)</a:t>
            </a:r>
          </a:p>
          <a:p>
            <a:endParaRPr lang="he-IL"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
        <p:nvSpPr>
          <p:cNvPr id="2" name="כותרת 1"/>
          <p:cNvSpPr>
            <a:spLocks noGrp="1"/>
          </p:cNvSpPr>
          <p:nvPr>
            <p:ph type="title"/>
          </p:nvPr>
        </p:nvSpPr>
        <p:spPr>
          <a:xfrm>
            <a:off x="734888" y="476672"/>
            <a:ext cx="8229600" cy="850106"/>
          </a:xfrm>
        </p:spPr>
        <p:txBody>
          <a:bodyPr>
            <a:noAutofit/>
          </a:bodyPr>
          <a:lstStyle/>
          <a:p>
            <a:r>
              <a:rPr lang="he-IL" dirty="0" smtClean="0"/>
              <a:t>מאתן-</a:t>
            </a:r>
            <a:r>
              <a:rPr lang="en-US" dirty="0" err="1" smtClean="0"/>
              <a:t>Adaptogen</a:t>
            </a:r>
            <a:r>
              <a:rPr lang="en-US" dirty="0" smtClean="0"/>
              <a:t/>
            </a:r>
            <a:br>
              <a:rPr lang="en-US" dirty="0" smtClean="0"/>
            </a:br>
            <a:endParaRPr lang="he-IL" dirty="0"/>
          </a:p>
        </p:txBody>
      </p:sp>
      <p:sp>
        <p:nvSpPr>
          <p:cNvPr id="3" name="מציין מיקום תוכן 2"/>
          <p:cNvSpPr>
            <a:spLocks noGrp="1"/>
          </p:cNvSpPr>
          <p:nvPr>
            <p:ph idx="1"/>
          </p:nvPr>
        </p:nvSpPr>
        <p:spPr>
          <a:xfrm>
            <a:off x="35496" y="1224136"/>
            <a:ext cx="9108504" cy="5949280"/>
          </a:xfrm>
        </p:spPr>
        <p:txBody>
          <a:bodyPr>
            <a:noAutofit/>
          </a:bodyPr>
          <a:lstStyle/>
          <a:p>
            <a:r>
              <a:rPr lang="he-IL" sz="2300" b="1" dirty="0" err="1" smtClean="0"/>
              <a:t>אדפטוגן</a:t>
            </a:r>
            <a:r>
              <a:rPr lang="he-IL" sz="2300" dirty="0" smtClean="0"/>
              <a:t> = שיפור העמידות (פיזית ומנטלית) ויכולת ההסתגלות.</a:t>
            </a:r>
            <a:br>
              <a:rPr lang="he-IL" sz="2300" dirty="0" smtClean="0"/>
            </a:br>
            <a:r>
              <a:rPr lang="he-IL" sz="2300" dirty="0" smtClean="0"/>
              <a:t>לצמחים בקטגוריה זו השפעה על בלוטת האדרנל (יותרת הכליה) הם משפרים את מה שמוגדר כתגובה </a:t>
            </a:r>
            <a:r>
              <a:rPr lang="he-IL" sz="2300" dirty="0" err="1" smtClean="0"/>
              <a:t>האדרנלית</a:t>
            </a:r>
            <a:r>
              <a:rPr lang="he-IL" sz="2300" dirty="0" smtClean="0"/>
              <a:t> למצבי דחק (סטרס) מתמשכים, הגורמים להתשה של בלוטה זו. </a:t>
            </a:r>
            <a:r>
              <a:rPr lang="he-IL" sz="2300" dirty="0"/>
              <a:t>לתרכובות אלו מבנה מולקולרי דומה מאוד למבנה של הורמוני האדרנל ויש להם השפעה מורכבת על בלוטה זו, אותה ניתן להגדיר כהשפעה תומכת ומאזנת.</a:t>
            </a:r>
            <a:br>
              <a:rPr lang="he-IL" sz="2300" dirty="0"/>
            </a:br>
            <a:r>
              <a:rPr lang="he-IL" sz="2300" dirty="0" smtClean="0"/>
              <a:t>חשוב לדעת ששחיקה של האדרנל גורמת בהדרגה לירידה בתנגודת הטבעית של הגוף, לפגיעה בציר ההורמונלי ולהופעתם של ליקויים כרוניים, המאופיינים במקרים רבים בתהליכים דלקתיים כרוניים וברגישות מוגברת להשפעתם של גורמים מזהמים פתוגניים. </a:t>
            </a:r>
          </a:p>
          <a:p>
            <a:r>
              <a:rPr lang="he-IL" sz="2300" dirty="0" smtClean="0"/>
              <a:t>המשותף מבחינה כימית לצמחים </a:t>
            </a:r>
            <a:r>
              <a:rPr lang="he-IL" sz="2300" dirty="0" err="1" smtClean="0"/>
              <a:t>האדפטוגנים</a:t>
            </a:r>
            <a:r>
              <a:rPr lang="he-IL" sz="2300" dirty="0" smtClean="0"/>
              <a:t> מתגלם בתרכובות </a:t>
            </a:r>
            <a:r>
              <a:rPr lang="he-IL" sz="2300" dirty="0" err="1" smtClean="0"/>
              <a:t>פיטו</a:t>
            </a:r>
            <a:r>
              <a:rPr lang="he-IL" sz="2300" dirty="0" smtClean="0"/>
              <a:t>-כימיות הנקראות </a:t>
            </a:r>
            <a:r>
              <a:rPr lang="he-IL" sz="2300" b="1" dirty="0" err="1" smtClean="0"/>
              <a:t>ספונינים</a:t>
            </a:r>
            <a:r>
              <a:rPr lang="he-IL" sz="2300" b="1" dirty="0" smtClean="0"/>
              <a:t> </a:t>
            </a:r>
            <a:r>
              <a:rPr lang="he-IL" sz="2300" b="1" dirty="0" err="1"/>
              <a:t>סטרואידיאליים</a:t>
            </a:r>
            <a:r>
              <a:rPr lang="he-IL" sz="2300" b="1" dirty="0"/>
              <a:t> </a:t>
            </a:r>
            <a:r>
              <a:rPr lang="he-IL" sz="2300" dirty="0" smtClean="0"/>
              <a:t>(בעלי 4 טבעות) אשר מכילים ומתנהגים כמו </a:t>
            </a:r>
            <a:r>
              <a:rPr lang="he-IL" sz="2300" dirty="0" err="1" smtClean="0"/>
              <a:t>פיטוסטרולים</a:t>
            </a:r>
            <a:r>
              <a:rPr lang="he-IL" sz="2300" dirty="0" smtClean="0"/>
              <a:t>, הורמוני המין, קורטיזון, ויטמין </a:t>
            </a:r>
            <a:r>
              <a:rPr lang="en-US" sz="2300" dirty="0" smtClean="0"/>
              <a:t>D</a:t>
            </a:r>
            <a:r>
              <a:rPr lang="he-IL" sz="2300" dirty="0" smtClean="0"/>
              <a:t> ועוד.</a:t>
            </a:r>
          </a:p>
          <a:p>
            <a:r>
              <a:rPr lang="he-IL" sz="2300" b="1" dirty="0" err="1" smtClean="0"/>
              <a:t>וספונינים</a:t>
            </a:r>
            <a:r>
              <a:rPr lang="he-IL" sz="2300" b="1" dirty="0" smtClean="0"/>
              <a:t> </a:t>
            </a:r>
            <a:r>
              <a:rPr lang="he-IL" sz="2300" b="1" dirty="0" err="1" smtClean="0"/>
              <a:t>טריטרפנואידיים</a:t>
            </a:r>
            <a:r>
              <a:rPr lang="he-IL" sz="2300" b="1" dirty="0" smtClean="0"/>
              <a:t> </a:t>
            </a:r>
            <a:r>
              <a:rPr lang="he-IL" sz="2300" dirty="0" smtClean="0"/>
              <a:t>(בעלי 5 טבעות) אשר להם יכולת מעוררת חיסון ונוגדת דלקת.</a:t>
            </a:r>
            <a:br>
              <a:rPr lang="he-IL" sz="2300" dirty="0" smtClean="0"/>
            </a:br>
            <a:endParaRPr lang="he-IL" sz="2300" dirty="0"/>
          </a:p>
        </p:txBody>
      </p:sp>
      <p:sp>
        <p:nvSpPr>
          <p:cNvPr id="5" name="מציין מיקום של מספר שקופית 4"/>
          <p:cNvSpPr>
            <a:spLocks noGrp="1"/>
          </p:cNvSpPr>
          <p:nvPr>
            <p:ph type="sldNum" sz="quarter" idx="12"/>
          </p:nvPr>
        </p:nvSpPr>
        <p:spPr/>
        <p:txBody>
          <a:bodyPr/>
          <a:lstStyle/>
          <a:p>
            <a:fld id="{FAC15912-4D43-42F1-8880-C8B4083AD364}" type="slidenum">
              <a:rPr lang="he-IL" smtClean="0"/>
              <a:pPr/>
              <a:t>3</a:t>
            </a:fld>
            <a:endParaRPr lang="he-IL"/>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187624" y="691753"/>
            <a:ext cx="7067128" cy="1143000"/>
          </a:xfrm>
        </p:spPr>
        <p:txBody>
          <a:bodyPr>
            <a:normAutofit fontScale="90000"/>
          </a:bodyPr>
          <a:lstStyle/>
          <a:p>
            <a:r>
              <a:rPr lang="he-IL" sz="3600" dirty="0"/>
              <a:t>שם </a:t>
            </a:r>
            <a:r>
              <a:rPr lang="he-IL" sz="3600" dirty="0" smtClean="0"/>
              <a:t>בוטני</a:t>
            </a:r>
            <a:r>
              <a:rPr lang="en-US" sz="3600" dirty="0" smtClean="0"/>
              <a:t> </a:t>
            </a:r>
            <a:r>
              <a:rPr lang="en-US" sz="3600" dirty="0" err="1"/>
              <a:t>Panax</a:t>
            </a:r>
            <a:r>
              <a:rPr lang="en-US" sz="3600" dirty="0"/>
              <a:t> ginseng </a:t>
            </a:r>
            <a:br>
              <a:rPr lang="en-US" sz="3600" dirty="0"/>
            </a:br>
            <a:r>
              <a:rPr lang="he-IL" sz="3600" dirty="0"/>
              <a:t>שם לועזי</a:t>
            </a:r>
            <a:r>
              <a:rPr lang="he-IL" sz="3600" dirty="0" smtClean="0"/>
              <a:t>: </a:t>
            </a:r>
            <a:r>
              <a:rPr lang="en-US" sz="3600" dirty="0" smtClean="0"/>
              <a:t>Ren </a:t>
            </a:r>
            <a:r>
              <a:rPr lang="en-US" sz="3600" dirty="0" err="1" smtClean="0"/>
              <a:t>shen</a:t>
            </a:r>
            <a:r>
              <a:rPr lang="en-US" sz="3600" dirty="0"/>
              <a:t/>
            </a:r>
            <a:br>
              <a:rPr lang="en-US" sz="3600" dirty="0"/>
            </a:br>
            <a:r>
              <a:rPr lang="he-IL" sz="3600" dirty="0"/>
              <a:t>שם עממי </a:t>
            </a:r>
            <a:r>
              <a:rPr lang="he-IL" sz="3600" dirty="0" smtClean="0"/>
              <a:t>:</a:t>
            </a:r>
            <a:r>
              <a:rPr lang="he-IL" sz="3600" dirty="0"/>
              <a:t> ג'ינסנג קוריאני </a:t>
            </a:r>
            <a:r>
              <a:rPr lang="en-US" sz="3600" dirty="0"/>
              <a:t/>
            </a:r>
            <a:br>
              <a:rPr lang="en-US" sz="3600" dirty="0"/>
            </a:br>
            <a:r>
              <a:rPr lang="he-IL" sz="3600" dirty="0"/>
              <a:t>משפחה: </a:t>
            </a:r>
            <a:r>
              <a:rPr lang="he-IL" sz="3600" dirty="0" err="1" smtClean="0"/>
              <a:t>קיסוסיים</a:t>
            </a:r>
            <a:r>
              <a:rPr lang="he-IL" dirty="0" smtClean="0"/>
              <a:t/>
            </a:r>
            <a:br>
              <a:rPr lang="he-IL" dirty="0" smtClean="0"/>
            </a:br>
            <a:endParaRPr lang="he-IL" dirty="0"/>
          </a:p>
        </p:txBody>
      </p:sp>
      <p:sp>
        <p:nvSpPr>
          <p:cNvPr id="7" name="TextBox 6"/>
          <p:cNvSpPr txBox="1"/>
          <p:nvPr/>
        </p:nvSpPr>
        <p:spPr>
          <a:xfrm>
            <a:off x="0" y="2076618"/>
            <a:ext cx="9134804" cy="4524315"/>
          </a:xfrm>
          <a:prstGeom prst="rect">
            <a:avLst/>
          </a:prstGeom>
          <a:noFill/>
        </p:spPr>
        <p:txBody>
          <a:bodyPr wrap="square" rtlCol="1">
            <a:spAutoFit/>
          </a:bodyPr>
          <a:lstStyle/>
          <a:p>
            <a:r>
              <a:rPr lang="he-IL" sz="2400" dirty="0" smtClean="0"/>
              <a:t>שורשו </a:t>
            </a:r>
            <a:r>
              <a:rPr lang="he-IL" sz="2400" dirty="0"/>
              <a:t>של הצמח </a:t>
            </a:r>
            <a:r>
              <a:rPr lang="en-US" sz="2400" dirty="0" err="1"/>
              <a:t>Panax</a:t>
            </a:r>
            <a:r>
              <a:rPr lang="en-US" sz="2400" dirty="0"/>
              <a:t> ginseng </a:t>
            </a:r>
            <a:r>
              <a:rPr lang="he-IL" sz="2400" dirty="0" smtClean="0"/>
              <a:t> הוא </a:t>
            </a:r>
            <a:r>
              <a:rPr lang="he-IL" sz="2400" dirty="0"/>
              <a:t>אחד מצמחי המרפא הנמכרים והנפוצים ביותר בעולם כיום. לג'ינסנג היסטוריה ארוכה המתועדת בשורשי הרפואה הסינית החל משושלת הקיסר האן לפני כאלפיים שנה. לדוגמה בזמן השושלת (שנת 206 לפני הספירה) נכתבו טקסטים רפואיים על צמח הקרוי </a:t>
            </a:r>
            <a:r>
              <a:rPr lang="en-US" sz="2400" dirty="0"/>
              <a:t>Sheng </a:t>
            </a:r>
            <a:r>
              <a:rPr lang="he-IL" sz="2400" dirty="0" smtClean="0"/>
              <a:t> מאוחר </a:t>
            </a:r>
            <a:r>
              <a:rPr lang="he-IL" sz="2400" dirty="0"/>
              <a:t>יותר נודע הצמח כ </a:t>
            </a:r>
            <a:r>
              <a:rPr lang="en-US" sz="2400" dirty="0"/>
              <a:t>Jen </a:t>
            </a:r>
            <a:r>
              <a:rPr lang="en-US" sz="2400" dirty="0" smtClean="0"/>
              <a:t>Shen</a:t>
            </a:r>
            <a:r>
              <a:rPr lang="he-IL" sz="2400" dirty="0" smtClean="0"/>
              <a:t> שמשמעו </a:t>
            </a:r>
            <a:r>
              <a:rPr lang="he-IL" sz="2400" dirty="0"/>
              <a:t>"שורש גן העדן" או ג'ין סן שמשמעו "צמח האדם" וזאת בגלל צורת השורש המזכירה גוף אנושי. ב 1883 נוסף לשם המין גם שם הסוג </a:t>
            </a:r>
            <a:r>
              <a:rPr lang="en-US" sz="2400" dirty="0" err="1"/>
              <a:t>Panax</a:t>
            </a:r>
            <a:r>
              <a:rPr lang="en-US" sz="2400" dirty="0"/>
              <a:t> </a:t>
            </a:r>
            <a:r>
              <a:rPr lang="en-US" sz="2400" dirty="0" smtClean="0"/>
              <a:t>-</a:t>
            </a:r>
            <a:r>
              <a:rPr lang="he-IL" sz="2400" dirty="0" smtClean="0"/>
              <a:t> משמעות</a:t>
            </a:r>
            <a:r>
              <a:rPr lang="en-US" sz="2400" dirty="0" smtClean="0"/>
              <a:t>Pan </a:t>
            </a:r>
            <a:r>
              <a:rPr lang="he-IL" sz="2400" dirty="0" smtClean="0"/>
              <a:t> היא </a:t>
            </a:r>
            <a:r>
              <a:rPr lang="he-IL" sz="2400" dirty="0"/>
              <a:t>"כל" ומשמעות </a:t>
            </a:r>
            <a:r>
              <a:rPr lang="en-US" sz="2400" dirty="0" err="1"/>
              <a:t>Axos</a:t>
            </a:r>
            <a:r>
              <a:rPr lang="en-US" sz="2400" dirty="0"/>
              <a:t> </a:t>
            </a:r>
            <a:r>
              <a:rPr lang="he-IL" sz="2400" dirty="0" smtClean="0"/>
              <a:t> היא </a:t>
            </a:r>
            <a:r>
              <a:rPr lang="he-IL" sz="2400" dirty="0"/>
              <a:t>"מרפא". משמעותו של </a:t>
            </a:r>
            <a:r>
              <a:rPr lang="en-US" sz="2400" dirty="0" err="1"/>
              <a:t>Panax</a:t>
            </a:r>
            <a:r>
              <a:rPr lang="en-US" sz="2400" dirty="0"/>
              <a:t> ginseng </a:t>
            </a:r>
            <a:r>
              <a:rPr lang="he-IL" sz="2400" dirty="0" smtClean="0"/>
              <a:t> אם </a:t>
            </a:r>
            <a:r>
              <a:rPr lang="he-IL" sz="2400" dirty="0"/>
              <a:t>כך הוא "צמח האדם המרפא כל".</a:t>
            </a:r>
            <a:endParaRPr lang="he-IL" sz="2400" dirty="0" smtClean="0"/>
          </a:p>
          <a:p>
            <a:endParaRPr lang="he-IL" sz="2400" dirty="0" smtClean="0"/>
          </a:p>
          <a:p>
            <a:endParaRPr lang="he-IL" sz="2400" dirty="0" smtClean="0"/>
          </a:p>
          <a:p>
            <a:endParaRPr lang="he-IL" sz="2400" dirty="0"/>
          </a:p>
        </p:txBody>
      </p:sp>
      <p:pic>
        <p:nvPicPr>
          <p:cNvPr id="3" name="Picture 2" descr="C:\Users\Levy\Pictures\לימודים\imagesCAT47JIM.jpg"/>
          <p:cNvPicPr>
            <a:picLocks noChangeAspect="1" noChangeArrowheads="1"/>
          </p:cNvPicPr>
          <p:nvPr/>
        </p:nvPicPr>
        <p:blipFill>
          <a:blip r:embed="rId2" cstate="print"/>
          <a:srcRect/>
          <a:stretch>
            <a:fillRect/>
          </a:stretch>
        </p:blipFill>
        <p:spPr bwMode="auto">
          <a:xfrm>
            <a:off x="7668344" y="-1358"/>
            <a:ext cx="1475656" cy="1386223"/>
          </a:xfrm>
          <a:prstGeom prst="rect">
            <a:avLst/>
          </a:prstGeom>
          <a:noFill/>
        </p:spPr>
      </p:pic>
      <p:sp>
        <p:nvSpPr>
          <p:cNvPr id="9" name="מציין מיקום של מספר שקופית 8"/>
          <p:cNvSpPr>
            <a:spLocks noGrp="1"/>
          </p:cNvSpPr>
          <p:nvPr>
            <p:ph type="sldNum" sz="quarter" idx="12"/>
          </p:nvPr>
        </p:nvSpPr>
        <p:spPr/>
        <p:txBody>
          <a:bodyPr/>
          <a:lstStyle/>
          <a:p>
            <a:fld id="{FAC15912-4D43-42F1-8880-C8B4083AD364}" type="slidenum">
              <a:rPr lang="he-IL" smtClean="0"/>
              <a:pPr/>
              <a:t>4</a:t>
            </a:fld>
            <a:endParaRPr lang="he-IL"/>
          </a:p>
        </p:txBody>
      </p:sp>
      <p:pic>
        <p:nvPicPr>
          <p:cNvPr id="11" name="Picture 2" descr="C:\Users\Levy\Pictures\תמונות מהטיול לסין\תמונות מהטיול לסין 199.jpg"/>
          <p:cNvPicPr>
            <a:picLocks noChangeAspect="1" noChangeArrowheads="1"/>
          </p:cNvPicPr>
          <p:nvPr/>
        </p:nvPicPr>
        <p:blipFill>
          <a:blip r:embed="rId3" cstate="print"/>
          <a:srcRect/>
          <a:stretch>
            <a:fillRect/>
          </a:stretch>
        </p:blipFill>
        <p:spPr bwMode="auto">
          <a:xfrm rot="5400000">
            <a:off x="7752459" y="5489922"/>
            <a:ext cx="1298229" cy="1466461"/>
          </a:xfrm>
          <a:prstGeom prst="rect">
            <a:avLst/>
          </a:prstGeom>
          <a:noFill/>
        </p:spPr>
      </p:pic>
      <p:sp>
        <p:nvSpPr>
          <p:cNvPr id="4" name="TextBox 3"/>
          <p:cNvSpPr txBox="1"/>
          <p:nvPr/>
        </p:nvSpPr>
        <p:spPr>
          <a:xfrm>
            <a:off x="1997968" y="5413161"/>
            <a:ext cx="5472608" cy="1323439"/>
          </a:xfrm>
          <a:prstGeom prst="rect">
            <a:avLst/>
          </a:prstGeom>
          <a:noFill/>
        </p:spPr>
        <p:txBody>
          <a:bodyPr wrap="square" rtlCol="1">
            <a:spAutoFit/>
          </a:bodyPr>
          <a:lstStyle/>
          <a:p>
            <a:r>
              <a:rPr lang="he-IL" sz="2000" dirty="0"/>
              <a:t>יש המייחסים לו </a:t>
            </a:r>
            <a:r>
              <a:rPr lang="he-IL" sz="2000" dirty="0" smtClean="0"/>
              <a:t>גם את </a:t>
            </a:r>
            <a:r>
              <a:rPr lang="he-IL" sz="2000" dirty="0"/>
              <a:t>השם צמח "1000 הפנים" וזאת על יכולתו לעזור בסימפטומים רבים.</a:t>
            </a:r>
          </a:p>
          <a:p>
            <a:r>
              <a:rPr lang="he-IL" sz="2000" dirty="0"/>
              <a:t>באופן כללי הג'ינסנג' מיועד לאנשים מגיל 40+ ופחות לצעירים, וזאת מהחשש שהוא יגרום לשחיקת האדרנל.</a:t>
            </a:r>
          </a:p>
        </p:txBody>
      </p:sp>
      <p:pic>
        <p:nvPicPr>
          <p:cNvPr id="8" name="תמונה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
        <p:nvSpPr>
          <p:cNvPr id="3" name="מציין מיקום תוכן 2"/>
          <p:cNvSpPr>
            <a:spLocks noGrp="1"/>
          </p:cNvSpPr>
          <p:nvPr>
            <p:ph idx="1"/>
          </p:nvPr>
        </p:nvSpPr>
        <p:spPr>
          <a:xfrm>
            <a:off x="457200" y="476672"/>
            <a:ext cx="8229600" cy="5433467"/>
          </a:xfrm>
        </p:spPr>
        <p:txBody>
          <a:bodyPr>
            <a:noAutofit/>
          </a:bodyPr>
          <a:lstStyle/>
          <a:p>
            <a:pPr>
              <a:buNone/>
            </a:pPr>
            <a:r>
              <a:rPr lang="he-IL" sz="2400" dirty="0" smtClean="0"/>
              <a:t/>
            </a:r>
            <a:br>
              <a:rPr lang="he-IL" sz="2400" dirty="0" smtClean="0"/>
            </a:br>
            <a:r>
              <a:rPr lang="he-IL" sz="2400" b="1" dirty="0" smtClean="0"/>
              <a:t>פעילות הצמח:</a:t>
            </a:r>
            <a:endParaRPr lang="en-US" sz="2400" b="1" dirty="0" smtClean="0"/>
          </a:p>
          <a:p>
            <a:pPr lvl="0"/>
            <a:r>
              <a:rPr lang="he-IL" sz="2400" b="1" dirty="0" err="1" smtClean="0"/>
              <a:t>אדפטוגן</a:t>
            </a:r>
            <a:r>
              <a:rPr lang="he-IL" sz="2400" b="1" dirty="0" smtClean="0"/>
              <a:t> (מאתן) – </a:t>
            </a:r>
            <a:r>
              <a:rPr lang="he-IL" sz="2400" dirty="0" smtClean="0"/>
              <a:t>מחזק ומזין את מערכות הגוף והעצבים פיזית </a:t>
            </a:r>
            <a:r>
              <a:rPr lang="he-IL" sz="2400" dirty="0" err="1" smtClean="0"/>
              <a:t>ומנטלית</a:t>
            </a:r>
            <a:r>
              <a:rPr lang="he-IL" sz="2400" dirty="0" smtClean="0"/>
              <a:t>.</a:t>
            </a:r>
            <a:endParaRPr lang="en-US" sz="2400" dirty="0" smtClean="0"/>
          </a:p>
          <a:p>
            <a:pPr lvl="0"/>
            <a:r>
              <a:rPr lang="he-IL" sz="2400" b="1" dirty="0" smtClean="0"/>
              <a:t>אפרודיזיאק – </a:t>
            </a:r>
            <a:r>
              <a:rPr lang="he-IL" sz="2400" dirty="0" smtClean="0"/>
              <a:t>ממריץ ומעורר מינית.</a:t>
            </a:r>
            <a:endParaRPr lang="en-US" sz="2400" dirty="0" smtClean="0"/>
          </a:p>
          <a:p>
            <a:pPr lvl="0"/>
            <a:r>
              <a:rPr lang="he-IL" sz="2400" b="1" dirty="0" smtClean="0"/>
              <a:t>אנטי </a:t>
            </a:r>
            <a:r>
              <a:rPr lang="he-IL" sz="2400" b="1" dirty="0" err="1" smtClean="0"/>
              <a:t>דיפרסנט</a:t>
            </a:r>
            <a:r>
              <a:rPr lang="he-IL" sz="2400" b="1" dirty="0" smtClean="0"/>
              <a:t> </a:t>
            </a:r>
            <a:r>
              <a:rPr lang="he-IL" sz="2400" dirty="0" smtClean="0"/>
              <a:t>– נוגד דיכאון.</a:t>
            </a:r>
            <a:endParaRPr lang="en-US" sz="2400" dirty="0" smtClean="0"/>
          </a:p>
          <a:p>
            <a:pPr lvl="0"/>
            <a:r>
              <a:rPr lang="he-IL" sz="2400" b="1" dirty="0" smtClean="0"/>
              <a:t>משפר </a:t>
            </a:r>
            <a:r>
              <a:rPr lang="he-IL" sz="2400" b="1" dirty="0" err="1" smtClean="0"/>
              <a:t>קוגנטיבי</a:t>
            </a:r>
            <a:r>
              <a:rPr lang="he-IL" sz="2400" b="1" dirty="0" smtClean="0"/>
              <a:t> </a:t>
            </a:r>
            <a:r>
              <a:rPr lang="he-IL" sz="2400" dirty="0" smtClean="0"/>
              <a:t>– זיכרון וריכוז.</a:t>
            </a:r>
            <a:endParaRPr lang="en-US" sz="2400" dirty="0" smtClean="0"/>
          </a:p>
          <a:p>
            <a:pPr lvl="0"/>
            <a:r>
              <a:rPr lang="he-IL" sz="2400" b="1" dirty="0" smtClean="0"/>
              <a:t>טיפוס חסר - </a:t>
            </a:r>
            <a:r>
              <a:rPr lang="he-IL" sz="2400" dirty="0" smtClean="0"/>
              <a:t>מתאים למצבי אנמיה, חולשה, קור תמידי, עייפות כרונית לטיפול ומניעה.</a:t>
            </a:r>
            <a:endParaRPr lang="en-US" sz="2400" dirty="0" smtClean="0"/>
          </a:p>
          <a:p>
            <a:pPr lvl="0"/>
            <a:r>
              <a:rPr lang="he-IL" sz="2400" b="1" dirty="0" smtClean="0"/>
              <a:t>משפר/מחזק מערכת חיסונית </a:t>
            </a:r>
            <a:r>
              <a:rPr lang="he-IL" sz="2400" dirty="0" smtClean="0"/>
              <a:t>– ניתן לאורך זמן עם צמחים נוספים.</a:t>
            </a:r>
            <a:endParaRPr lang="en-US" sz="2400" dirty="0" smtClean="0"/>
          </a:p>
          <a:p>
            <a:pPr lvl="0"/>
            <a:r>
              <a:rPr lang="he-IL" sz="2400" b="1" dirty="0" smtClean="0"/>
              <a:t>מחזק מערכת עיכול חלשה </a:t>
            </a:r>
            <a:r>
              <a:rPr lang="he-IL" sz="2400" dirty="0" smtClean="0"/>
              <a:t>– יציאות מרובות וכרוניות, </a:t>
            </a:r>
            <a:r>
              <a:rPr lang="he-IL" sz="2400" dirty="0" err="1" smtClean="0"/>
              <a:t>גאזים</a:t>
            </a:r>
            <a:r>
              <a:rPr lang="he-IL" sz="2400" dirty="0" smtClean="0"/>
              <a:t>, חוסר תיאבון, בעיות עיכול.</a:t>
            </a:r>
            <a:endParaRPr lang="en-US" sz="2400" dirty="0" smtClean="0"/>
          </a:p>
          <a:p>
            <a:pPr lvl="0"/>
            <a:r>
              <a:rPr lang="he-IL" sz="2400" b="1" dirty="0" smtClean="0"/>
              <a:t>אנטי דיאבטי - </a:t>
            </a:r>
            <a:r>
              <a:rPr lang="he-IL" sz="2400" dirty="0" smtClean="0"/>
              <a:t>מסייע באיזון הסוכר בדם (מומלץ לשלבו עם צמחים נוספים). </a:t>
            </a:r>
            <a:endParaRPr lang="en-US" sz="2400" dirty="0" smtClean="0"/>
          </a:p>
          <a:p>
            <a:pPr>
              <a:buNone/>
            </a:pPr>
            <a:r>
              <a:rPr lang="he-IL" sz="2400" dirty="0" smtClean="0"/>
              <a:t/>
            </a:r>
            <a:br>
              <a:rPr lang="he-IL" sz="2400" dirty="0" smtClean="0"/>
            </a:br>
            <a:r>
              <a:rPr lang="he-IL" sz="2400" dirty="0" smtClean="0"/>
              <a:t/>
            </a:r>
            <a:br>
              <a:rPr lang="he-IL" sz="2400" dirty="0" smtClean="0"/>
            </a:br>
            <a:endParaRPr lang="he-IL" sz="2400" dirty="0"/>
          </a:p>
        </p:txBody>
      </p:sp>
      <p:sp>
        <p:nvSpPr>
          <p:cNvPr id="5" name="מציין מיקום של מספר שקופית 4"/>
          <p:cNvSpPr>
            <a:spLocks noGrp="1"/>
          </p:cNvSpPr>
          <p:nvPr>
            <p:ph type="sldNum" sz="quarter" idx="12"/>
          </p:nvPr>
        </p:nvSpPr>
        <p:spPr/>
        <p:txBody>
          <a:bodyPr/>
          <a:lstStyle/>
          <a:p>
            <a:fld id="{FAC15912-4D43-42F1-8880-C8B4083AD364}" type="slidenum">
              <a:rPr lang="he-IL" smtClean="0"/>
              <a:pPr/>
              <a:t>5</a:t>
            </a:fld>
            <a:endParaRPr lang="he-IL"/>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תוכן 3"/>
          <p:cNvSpPr>
            <a:spLocks noGrp="1"/>
          </p:cNvSpPr>
          <p:nvPr>
            <p:ph idx="1"/>
          </p:nvPr>
        </p:nvSpPr>
        <p:spPr>
          <a:xfrm>
            <a:off x="179512" y="1282988"/>
            <a:ext cx="8784976" cy="4843175"/>
          </a:xfrm>
        </p:spPr>
        <p:txBody>
          <a:bodyPr>
            <a:noAutofit/>
          </a:bodyPr>
          <a:lstStyle/>
          <a:p>
            <a:r>
              <a:rPr lang="he-IL" sz="2200" b="1" dirty="0" smtClean="0"/>
              <a:t>רגישות, תופעות לוואי, תגובות ביניים, התוויות נגד ורעילות</a:t>
            </a:r>
            <a:r>
              <a:rPr lang="he-IL" sz="2200" dirty="0" smtClean="0"/>
              <a:t/>
            </a:r>
            <a:br>
              <a:rPr lang="he-IL" sz="2200" dirty="0" smtClean="0"/>
            </a:br>
            <a:r>
              <a:rPr lang="he-IL" sz="2200" dirty="0" smtClean="0"/>
              <a:t>מינון גבוה עלול לגרום לתופעות לוואי הכוללות יתר לחץ דם, עצבנות, תחושת אופוריה, הפרעות שינה (אינסומניה), גירוי בעור ושלשול בוקר.</a:t>
            </a:r>
            <a:br>
              <a:rPr lang="he-IL" sz="2200" dirty="0" smtClean="0"/>
            </a:br>
            <a:r>
              <a:rPr lang="he-IL" sz="2200" dirty="0" smtClean="0"/>
              <a:t>עקב תכונותיו </a:t>
            </a:r>
            <a:r>
              <a:rPr lang="he-IL" sz="2200" dirty="0" err="1" smtClean="0"/>
              <a:t>ההיפוגליקמיות</a:t>
            </a:r>
            <a:r>
              <a:rPr lang="he-IL" sz="2200" dirty="0" smtClean="0"/>
              <a:t> של הצמח יש לנקוט זהירות בשימוש באנשים הנוטלים תרופות לאיזון רמות הסוכר בדם; כמו כן יש לנקוט זהירות בשילוב עם תרופות נוגדות קרישה, מתוך חשד להפחתת פעילות התרופות; עקב חשד למעורבות של הצמח במנגנונים המשמשים לפירוק ולספיגה של תרופות (</a:t>
            </a:r>
            <a:r>
              <a:rPr lang="he-IL" sz="2200" dirty="0" err="1" smtClean="0"/>
              <a:t>ציטוכרום</a:t>
            </a:r>
            <a:r>
              <a:rPr lang="he-IL" sz="2200" dirty="0" smtClean="0"/>
              <a:t> </a:t>
            </a:r>
            <a:r>
              <a:rPr lang="en-US" sz="2200" dirty="0" smtClean="0"/>
              <a:t>P-450 </a:t>
            </a:r>
            <a:r>
              <a:rPr lang="he-IL" sz="2200" dirty="0" smtClean="0"/>
              <a:t>) יש לנקוט זהירות בשילובו עם תרופות בעלות טווח פעולה צר, כגון תרופות כימותרפיות או תרופות המדכאות את מערכת החיסון. הצמח אסור בשימוש לסובלים מיתר לחץ דם; הצמח אסור לשימוש במצבים של זיהומים אקוטיים, התקף </a:t>
            </a:r>
            <a:r>
              <a:rPr lang="he-IL" sz="2200" dirty="0" err="1" smtClean="0"/>
              <a:t>אסטמתי</a:t>
            </a:r>
            <a:r>
              <a:rPr lang="he-IL" sz="2200" dirty="0" smtClean="0"/>
              <a:t>, סימני חום, דימום מהאף; הצמח לא מומלץ בשימוש בשילוב עם חומרים ממריצים דוגמת קפאין או </a:t>
            </a:r>
            <a:r>
              <a:rPr lang="he-IL" sz="2200" dirty="0" err="1" smtClean="0"/>
              <a:t>אמפיטמינים</a:t>
            </a:r>
            <a:r>
              <a:rPr lang="he-IL" sz="2200" dirty="0" smtClean="0"/>
              <a:t>;            לא נתגלתה רעילות של הצמח גם במינונים גבוהים (30 גרם לקילו).</a:t>
            </a:r>
            <a:br>
              <a:rPr lang="he-IL" sz="2200" dirty="0" smtClean="0"/>
            </a:br>
            <a:r>
              <a:rPr lang="he-IL" sz="2200" b="1" dirty="0" smtClean="0"/>
              <a:t>הריון: </a:t>
            </a:r>
            <a:r>
              <a:rPr lang="he-IL" sz="2200" dirty="0" smtClean="0"/>
              <a:t>הצמח מתאים לשימוש בתקופה זו, אך לא נמהר להשתמש בו.</a:t>
            </a:r>
            <a:br>
              <a:rPr lang="he-IL" sz="2200" dirty="0" smtClean="0"/>
            </a:br>
            <a:r>
              <a:rPr lang="he-IL" sz="2200" b="1" dirty="0" smtClean="0"/>
              <a:t>הנקה: </a:t>
            </a:r>
            <a:r>
              <a:rPr lang="he-IL" sz="2200" dirty="0" smtClean="0"/>
              <a:t>הצמח מתאים לשימוש בתקופה זו.</a:t>
            </a:r>
            <a:br>
              <a:rPr lang="he-IL" sz="2200" dirty="0" smtClean="0"/>
            </a:br>
            <a:r>
              <a:rPr lang="he-IL" sz="2200" dirty="0" smtClean="0"/>
              <a:t/>
            </a:r>
            <a:br>
              <a:rPr lang="he-IL" sz="2200" dirty="0" smtClean="0"/>
            </a:br>
            <a:endParaRPr lang="he-IL" sz="2200" dirty="0" smtClean="0"/>
          </a:p>
          <a:p>
            <a:endParaRPr lang="he-IL" sz="2200" dirty="0"/>
          </a:p>
        </p:txBody>
      </p:sp>
      <p:sp>
        <p:nvSpPr>
          <p:cNvPr id="6" name="מציין מיקום של מספר שקופית 5"/>
          <p:cNvSpPr>
            <a:spLocks noGrp="1"/>
          </p:cNvSpPr>
          <p:nvPr>
            <p:ph type="sldNum" sz="quarter" idx="12"/>
          </p:nvPr>
        </p:nvSpPr>
        <p:spPr/>
        <p:txBody>
          <a:bodyPr/>
          <a:lstStyle/>
          <a:p>
            <a:fld id="{FAC15912-4D43-42F1-8880-C8B4083AD364}" type="slidenum">
              <a:rPr lang="he-IL" smtClean="0"/>
              <a:pPr/>
              <a:t>6</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6264696"/>
          </a:xfrm>
        </p:spPr>
        <p:txBody>
          <a:bodyPr>
            <a:noAutofit/>
          </a:bodyPr>
          <a:lstStyle/>
          <a:p>
            <a:r>
              <a:rPr lang="he-IL" sz="2400" b="1" dirty="0" smtClean="0"/>
              <a:t>איכויות</a:t>
            </a:r>
            <a:r>
              <a:rPr lang="he-IL" sz="2400" dirty="0" smtClean="0"/>
              <a:t/>
            </a:r>
            <a:br>
              <a:rPr lang="he-IL" sz="2400" dirty="0" smtClean="0"/>
            </a:br>
            <a:r>
              <a:rPr lang="he-IL" sz="2400" dirty="0" smtClean="0"/>
              <a:t>מתקתק, חמים, יבש.</a:t>
            </a:r>
            <a:br>
              <a:rPr lang="he-IL" sz="2400" dirty="0" smtClean="0"/>
            </a:br>
            <a:r>
              <a:rPr lang="he-IL" sz="2400" dirty="0" smtClean="0"/>
              <a:t/>
            </a:r>
            <a:br>
              <a:rPr lang="he-IL" sz="2400" dirty="0" smtClean="0"/>
            </a:br>
            <a:r>
              <a:rPr lang="he-IL" sz="2400" b="1" dirty="0" smtClean="0"/>
              <a:t>ראיה מסורתית</a:t>
            </a:r>
            <a:r>
              <a:rPr lang="he-IL" sz="2400" dirty="0" smtClean="0"/>
              <a:t/>
            </a:r>
            <a:br>
              <a:rPr lang="he-IL" sz="2400" dirty="0" smtClean="0"/>
            </a:br>
            <a:r>
              <a:rPr lang="he-IL" sz="2400" dirty="0" smtClean="0"/>
              <a:t>מעצים את הצ'י.</a:t>
            </a:r>
            <a:br>
              <a:rPr lang="he-IL" sz="2400" dirty="0" smtClean="0"/>
            </a:br>
            <a:r>
              <a:rPr lang="he-IL" sz="2400" dirty="0" smtClean="0"/>
              <a:t>- חוסר </a:t>
            </a:r>
            <a:r>
              <a:rPr lang="he-IL" sz="2400" dirty="0" err="1" smtClean="0"/>
              <a:t>צ'י</a:t>
            </a:r>
            <a:r>
              <a:rPr lang="he-IL" sz="2400" dirty="0" smtClean="0"/>
              <a:t> של הטחול: חוסר תיאבון, עייפות וחולשה, שלשול כרוני, איבוד משקל, תת-תזונה, צניחת איברים.</a:t>
            </a:r>
            <a:br>
              <a:rPr lang="he-IL" sz="2400" dirty="0" smtClean="0"/>
            </a:br>
            <a:r>
              <a:rPr lang="he-IL" sz="2400" dirty="0" smtClean="0"/>
              <a:t>- חוסר </a:t>
            </a:r>
            <a:r>
              <a:rPr lang="he-IL" sz="2400" dirty="0" err="1" smtClean="0"/>
              <a:t>צ'י</a:t>
            </a:r>
            <a:r>
              <a:rPr lang="he-IL" sz="2400" dirty="0" smtClean="0"/>
              <a:t> של הריאה: קוצר נשימה (בעיקר במאמץ), צפצופים, שיעול, עייפות. </a:t>
            </a:r>
            <a:br>
              <a:rPr lang="he-IL" sz="2400" dirty="0" smtClean="0"/>
            </a:br>
            <a:r>
              <a:rPr lang="he-IL" sz="2400" dirty="0" smtClean="0"/>
              <a:t>- חולשה עקב מתח מתמשך, מחלה מתמשכת, לידה, תת-תזונה וחוסר תיאבון.</a:t>
            </a:r>
            <a:br>
              <a:rPr lang="he-IL" sz="2400" dirty="0" smtClean="0"/>
            </a:br>
            <a:r>
              <a:rPr lang="he-IL" sz="2400" dirty="0" smtClean="0"/>
              <a:t>מעצים את </a:t>
            </a:r>
            <a:r>
              <a:rPr lang="he-IL" sz="2400" dirty="0" err="1" smtClean="0"/>
              <a:t>צ'י</a:t>
            </a:r>
            <a:r>
              <a:rPr lang="he-IL" sz="2400" dirty="0" smtClean="0"/>
              <a:t> ויאנג הכליות.</a:t>
            </a:r>
            <a:br>
              <a:rPr lang="he-IL" sz="2400" dirty="0" smtClean="0"/>
            </a:br>
            <a:r>
              <a:rPr lang="he-IL" sz="2400" dirty="0" smtClean="0"/>
              <a:t>- חוסר צ'י ויאנג הכליות: חוסר חשק מיני, אימפוטנציה, חולשה וקור של הגב התחתון והברכיים.</a:t>
            </a:r>
            <a:br>
              <a:rPr lang="he-IL" sz="2400" dirty="0" smtClean="0"/>
            </a:br>
            <a:r>
              <a:rPr lang="he-IL" sz="2400" dirty="0" smtClean="0"/>
              <a:t>תומך </a:t>
            </a:r>
            <a:r>
              <a:rPr lang="he-IL" sz="2400" dirty="0" err="1" smtClean="0"/>
              <a:t>בצ'י</a:t>
            </a:r>
            <a:r>
              <a:rPr lang="he-IL" sz="2400" dirty="0" smtClean="0"/>
              <a:t> ודם הלב ומרגיע את הנפש.</a:t>
            </a:r>
            <a:br>
              <a:rPr lang="he-IL" sz="2400" dirty="0" smtClean="0"/>
            </a:br>
            <a:r>
              <a:rPr lang="he-IL" sz="2400" dirty="0" smtClean="0"/>
              <a:t>- לטיפול </a:t>
            </a:r>
            <a:r>
              <a:rPr lang="he-IL" sz="2400" dirty="0" err="1" smtClean="0"/>
              <a:t>בפלפיטציות</a:t>
            </a:r>
            <a:r>
              <a:rPr lang="he-IL" sz="2400" dirty="0" smtClean="0"/>
              <a:t>, חרדות, הפרעות שינה, שכחנות וחוסר שקט כתוצאה מחוסר </a:t>
            </a:r>
            <a:r>
              <a:rPr lang="he-IL" sz="2400" dirty="0" err="1" smtClean="0"/>
              <a:t>צ'י</a:t>
            </a:r>
            <a:r>
              <a:rPr lang="he-IL" sz="2400" dirty="0" smtClean="0"/>
              <a:t> ודם.</a:t>
            </a:r>
            <a:br>
              <a:rPr lang="he-IL" sz="2400" dirty="0" smtClean="0"/>
            </a:br>
            <a:r>
              <a:rPr lang="he-IL" sz="2400" dirty="0" smtClean="0"/>
              <a:t/>
            </a:r>
            <a:br>
              <a:rPr lang="he-IL" sz="2400" dirty="0" smtClean="0"/>
            </a:br>
            <a:endParaRPr lang="he-IL" sz="2400" dirty="0" smtClean="0"/>
          </a:p>
          <a:p>
            <a:endParaRPr lang="he-IL" sz="2400" dirty="0"/>
          </a:p>
        </p:txBody>
      </p:sp>
      <p:pic>
        <p:nvPicPr>
          <p:cNvPr id="4098" name="Picture 2" descr="C:\Users\Levy\Pictures\לימודים\imagesCASB2JSV.jpg"/>
          <p:cNvPicPr>
            <a:picLocks noChangeAspect="1" noChangeArrowheads="1"/>
          </p:cNvPicPr>
          <p:nvPr/>
        </p:nvPicPr>
        <p:blipFill>
          <a:blip r:embed="rId2" cstate="print"/>
          <a:srcRect/>
          <a:stretch>
            <a:fillRect/>
          </a:stretch>
        </p:blipFill>
        <p:spPr bwMode="auto">
          <a:xfrm>
            <a:off x="-324544" y="0"/>
            <a:ext cx="1656184" cy="1943100"/>
          </a:xfrm>
          <a:prstGeom prst="rect">
            <a:avLst/>
          </a:prstGeom>
          <a:noFill/>
        </p:spPr>
      </p:pic>
      <p:sp>
        <p:nvSpPr>
          <p:cNvPr id="6" name="מציין מיקום של מספר שקופית 5"/>
          <p:cNvSpPr>
            <a:spLocks noGrp="1"/>
          </p:cNvSpPr>
          <p:nvPr>
            <p:ph type="sldNum" sz="quarter" idx="12"/>
          </p:nvPr>
        </p:nvSpPr>
        <p:spPr/>
        <p:txBody>
          <a:bodyPr/>
          <a:lstStyle/>
          <a:p>
            <a:fld id="{FAC15912-4D43-42F1-8880-C8B4083AD364}" type="slidenum">
              <a:rPr lang="he-IL" smtClean="0"/>
              <a:pPr/>
              <a:t>7</a:t>
            </a:fld>
            <a:endParaRPr lang="he-IL"/>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51520" y="1282988"/>
            <a:ext cx="8712968" cy="4843175"/>
          </a:xfrm>
        </p:spPr>
        <p:txBody>
          <a:bodyPr>
            <a:normAutofit/>
          </a:bodyPr>
          <a:lstStyle/>
          <a:p>
            <a:r>
              <a:rPr lang="he-IL" sz="2400" dirty="0" smtClean="0"/>
              <a:t>חלק בשימוש רפואי: שורש</a:t>
            </a:r>
          </a:p>
          <a:p>
            <a:r>
              <a:rPr lang="he-IL" sz="2400" dirty="0" smtClean="0"/>
              <a:t>אופני שימוש ומינונים:</a:t>
            </a:r>
          </a:p>
          <a:p>
            <a:pPr>
              <a:buNone/>
            </a:pPr>
            <a:r>
              <a:rPr lang="he-IL" sz="2400" dirty="0" smtClean="0"/>
              <a:t>    טינקטורה: 1:3, 45% אלכוהול, 5 מ"ל פעמיים ביום או בשעת הצורך</a:t>
            </a:r>
            <a:r>
              <a:rPr lang="en-US" sz="2400" dirty="0" smtClean="0"/>
              <a:t>.</a:t>
            </a:r>
            <a:br>
              <a:rPr lang="en-US" sz="2400" dirty="0" smtClean="0"/>
            </a:br>
            <a:r>
              <a:rPr lang="he-IL" sz="2400" dirty="0" smtClean="0"/>
              <a:t>תמצית יבשה : 80% </a:t>
            </a:r>
            <a:r>
              <a:rPr lang="he-IL" sz="2400" dirty="0" err="1" smtClean="0"/>
              <a:t>ספונינים</a:t>
            </a:r>
            <a:r>
              <a:rPr lang="he-IL" sz="2400" dirty="0" smtClean="0"/>
              <a:t>, 100-200 מ"ג פעמיים ביום.</a:t>
            </a:r>
            <a:r>
              <a:rPr lang="en-US" sz="2400" dirty="0" smtClean="0"/>
              <a:t/>
            </a:r>
            <a:br>
              <a:rPr lang="en-US" sz="2400" dirty="0" smtClean="0"/>
            </a:br>
            <a:r>
              <a:rPr lang="he-IL" sz="2400" dirty="0" smtClean="0"/>
              <a:t>בישול: </a:t>
            </a:r>
            <a:r>
              <a:rPr lang="en-US" sz="2400" dirty="0" smtClean="0"/>
              <a:t>3-5 </a:t>
            </a:r>
            <a:r>
              <a:rPr lang="he-IL" sz="2400" dirty="0" smtClean="0"/>
              <a:t> גרם שורש לחצי ליטר מים.</a:t>
            </a:r>
            <a:r>
              <a:rPr lang="en-US" sz="2400" dirty="0" smtClean="0"/>
              <a:t/>
            </a:r>
            <a:br>
              <a:rPr lang="en-US" sz="2400" dirty="0" smtClean="0"/>
            </a:br>
            <a:r>
              <a:rPr lang="he-IL" sz="2400" dirty="0" smtClean="0"/>
              <a:t>כחלק מפורמולה: 25%-30%.</a:t>
            </a:r>
            <a:br>
              <a:rPr lang="he-IL" sz="2400" dirty="0" smtClean="0"/>
            </a:br>
            <a:r>
              <a:rPr lang="he-IL" sz="2400" dirty="0" smtClean="0"/>
              <a:t/>
            </a:r>
            <a:br>
              <a:rPr lang="he-IL" sz="2400" dirty="0" smtClean="0"/>
            </a:br>
            <a:endParaRPr lang="he-IL" sz="2400" dirty="0"/>
          </a:p>
        </p:txBody>
      </p:sp>
      <p:sp>
        <p:nvSpPr>
          <p:cNvPr id="7" name="מציין מיקום של מספר שקופית 6"/>
          <p:cNvSpPr>
            <a:spLocks noGrp="1"/>
          </p:cNvSpPr>
          <p:nvPr>
            <p:ph type="sldNum" sz="quarter" idx="12"/>
          </p:nvPr>
        </p:nvSpPr>
        <p:spPr/>
        <p:txBody>
          <a:bodyPr/>
          <a:lstStyle/>
          <a:p>
            <a:fld id="{FAC15912-4D43-42F1-8880-C8B4083AD364}" type="slidenum">
              <a:rPr lang="he-IL" smtClean="0"/>
              <a:pPr/>
              <a:t>8</a:t>
            </a:fld>
            <a:endParaRPr lang="he-IL"/>
          </a:p>
        </p:txBody>
      </p:sp>
      <p:pic>
        <p:nvPicPr>
          <p:cNvPr id="4" name="תמונה 3"/>
          <p:cNvPicPr>
            <a:picLocks noChangeAspect="1"/>
          </p:cNvPicPr>
          <p:nvPr/>
        </p:nvPicPr>
        <p:blipFill>
          <a:blip r:embed="rId2"/>
          <a:stretch>
            <a:fillRect/>
          </a:stretch>
        </p:blipFill>
        <p:spPr>
          <a:xfrm>
            <a:off x="1524000" y="4028431"/>
            <a:ext cx="2327920" cy="2327920"/>
          </a:xfrm>
          <a:prstGeom prst="rect">
            <a:avLst/>
          </a:prstGeom>
        </p:spPr>
      </p:pic>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תמונה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
        <p:nvSpPr>
          <p:cNvPr id="2" name="כותרת 1"/>
          <p:cNvSpPr>
            <a:spLocks noGrp="1"/>
          </p:cNvSpPr>
          <p:nvPr>
            <p:ph type="title"/>
          </p:nvPr>
        </p:nvSpPr>
        <p:spPr>
          <a:xfrm>
            <a:off x="1738132" y="619118"/>
            <a:ext cx="7298364" cy="1143000"/>
          </a:xfrm>
        </p:spPr>
        <p:txBody>
          <a:bodyPr>
            <a:normAutofit fontScale="90000"/>
          </a:bodyPr>
          <a:lstStyle/>
          <a:p>
            <a:r>
              <a:rPr lang="he-IL" b="1" dirty="0" smtClean="0"/>
              <a:t>יש </a:t>
            </a:r>
            <a:r>
              <a:rPr lang="he-IL" b="1" dirty="0"/>
              <a:t>3 איכויות של הג'ינסנג הקוריאני:</a:t>
            </a:r>
            <a:br>
              <a:rPr lang="he-IL" b="1" dirty="0"/>
            </a:br>
            <a:endParaRPr lang="he-IL" b="1" dirty="0"/>
          </a:p>
        </p:txBody>
      </p:sp>
      <p:sp>
        <p:nvSpPr>
          <p:cNvPr id="6" name="מציין מיקום של מספר שקופית 5"/>
          <p:cNvSpPr>
            <a:spLocks noGrp="1"/>
          </p:cNvSpPr>
          <p:nvPr>
            <p:ph type="sldNum" sz="quarter" idx="12"/>
          </p:nvPr>
        </p:nvSpPr>
        <p:spPr/>
        <p:txBody>
          <a:bodyPr/>
          <a:lstStyle/>
          <a:p>
            <a:fld id="{FAC15912-4D43-42F1-8880-C8B4083AD364}" type="slidenum">
              <a:rPr lang="he-IL" smtClean="0"/>
              <a:pPr/>
              <a:t>9</a:t>
            </a:fld>
            <a:endParaRPr lang="he-IL"/>
          </a:p>
        </p:txBody>
      </p:sp>
      <p:sp>
        <p:nvSpPr>
          <p:cNvPr id="3" name="TextBox 2"/>
          <p:cNvSpPr txBox="1"/>
          <p:nvPr/>
        </p:nvSpPr>
        <p:spPr>
          <a:xfrm>
            <a:off x="318052" y="1190618"/>
            <a:ext cx="8712968" cy="3477875"/>
          </a:xfrm>
          <a:prstGeom prst="rect">
            <a:avLst/>
          </a:prstGeom>
          <a:noFill/>
        </p:spPr>
        <p:txBody>
          <a:bodyPr wrap="square" rtlCol="1">
            <a:spAutoFit/>
          </a:bodyPr>
          <a:lstStyle/>
          <a:p>
            <a:r>
              <a:rPr lang="he-IL" sz="2000" dirty="0" smtClean="0"/>
              <a:t>1.  נקטף ומיובש לפני שמגיע לגיל 4 שנים – (מרבית השורשים בשוק נקטפים            לפני גיל 4 שנים).</a:t>
            </a:r>
          </a:p>
          <a:p>
            <a:endParaRPr lang="he-IL" sz="2000" dirty="0"/>
          </a:p>
          <a:p>
            <a:r>
              <a:rPr lang="he-IL" sz="2000" dirty="0" smtClean="0"/>
              <a:t>2. נקטף ונקלף בין 4-6 שנים – נקרא </a:t>
            </a:r>
            <a:r>
              <a:rPr lang="en-US" sz="2000" b="1" dirty="0" smtClean="0"/>
              <a:t>White ginseng</a:t>
            </a:r>
          </a:p>
          <a:p>
            <a:r>
              <a:rPr lang="he-IL" sz="2000" dirty="0" smtClean="0"/>
              <a:t>נחשב לאיכותי ועוצמתי יותר, גם יקר יותר.</a:t>
            </a:r>
          </a:p>
          <a:p>
            <a:endParaRPr lang="he-IL" sz="2000" dirty="0"/>
          </a:p>
          <a:p>
            <a:r>
              <a:rPr lang="he-IL" sz="2000" dirty="0" smtClean="0"/>
              <a:t>3. נקטף לאחר 6 שנים ועובר אידוי – נקרא </a:t>
            </a:r>
            <a:r>
              <a:rPr lang="en-US" sz="2000" b="1" dirty="0" smtClean="0"/>
              <a:t>Red ginseng</a:t>
            </a:r>
            <a:r>
              <a:rPr lang="he-IL" sz="2000" b="1" dirty="0" smtClean="0"/>
              <a:t> </a:t>
            </a:r>
            <a:r>
              <a:rPr lang="he-IL" sz="2000" dirty="0" smtClean="0"/>
              <a:t>נחשב לאיכות הגבוהה ביותר וגם היקר ביותר.</a:t>
            </a:r>
          </a:p>
          <a:p>
            <a:endParaRPr lang="he-IL" sz="2000" dirty="0" smtClean="0"/>
          </a:p>
          <a:p>
            <a:r>
              <a:rPr lang="he-IL" sz="2000" dirty="0" smtClean="0"/>
              <a:t>*ככול </a:t>
            </a:r>
            <a:r>
              <a:rPr lang="he-IL" sz="2000" dirty="0" err="1" smtClean="0"/>
              <a:t>שהג'נסנג</a:t>
            </a:r>
            <a:r>
              <a:rPr lang="he-IL" sz="2000" dirty="0" smtClean="0"/>
              <a:t> יותר בוגר כך הוא מכיל יותר חומר פעיל - </a:t>
            </a:r>
            <a:r>
              <a:rPr lang="he-IL" sz="2000" dirty="0" err="1" smtClean="0"/>
              <a:t>הג'ינסנוסידים</a:t>
            </a:r>
            <a:r>
              <a:rPr lang="he-IL" sz="2000" dirty="0" smtClean="0"/>
              <a:t> יכולים להגיע עד לרמה של פי 3 מאשר בשורש צעיר !!!</a:t>
            </a:r>
            <a:endParaRPr lang="he-IL" sz="2000" dirty="0"/>
          </a:p>
        </p:txBody>
      </p:sp>
      <p:pic>
        <p:nvPicPr>
          <p:cNvPr id="1026" name="Picture 2" descr="תוצאת תמונה עבור ‪Red ginse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4815398"/>
            <a:ext cx="2354994" cy="218317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תוצאת תמונה עבור ‪White ginse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5239" y="4815397"/>
            <a:ext cx="2724150" cy="202656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Levy\Pictures\תמונות מהטיול לסין\תמונות מהטיול לסין 413.jpg"/>
          <p:cNvPicPr>
            <a:picLocks noChangeAspect="1" noChangeArrowheads="1"/>
          </p:cNvPicPr>
          <p:nvPr/>
        </p:nvPicPr>
        <p:blipFill>
          <a:blip r:embed="rId5" cstate="print"/>
          <a:srcRect/>
          <a:stretch>
            <a:fillRect/>
          </a:stretch>
        </p:blipFill>
        <p:spPr bwMode="auto">
          <a:xfrm>
            <a:off x="7135305" y="4815398"/>
            <a:ext cx="2008695" cy="2026569"/>
          </a:xfrm>
          <a:prstGeom prst="rect">
            <a:avLst/>
          </a:prstGeom>
          <a:noFill/>
        </p:spPr>
      </p:pic>
      <p:sp>
        <p:nvSpPr>
          <p:cNvPr id="7" name="TextBox 6"/>
          <p:cNvSpPr txBox="1"/>
          <p:nvPr/>
        </p:nvSpPr>
        <p:spPr>
          <a:xfrm>
            <a:off x="5220072" y="5032918"/>
            <a:ext cx="675301" cy="523220"/>
          </a:xfrm>
          <a:prstGeom prst="rect">
            <a:avLst/>
          </a:prstGeom>
          <a:noFill/>
        </p:spPr>
        <p:txBody>
          <a:bodyPr wrap="square" rtlCol="1">
            <a:spAutoFit/>
          </a:bodyPr>
          <a:lstStyle/>
          <a:p>
            <a:r>
              <a:rPr lang="he-IL" sz="2800" dirty="0" smtClean="0">
                <a:solidFill>
                  <a:srgbClr val="FF0000"/>
                </a:solidFill>
              </a:rPr>
              <a:t>2</a:t>
            </a:r>
            <a:endParaRPr lang="he-IL" sz="2800" dirty="0">
              <a:solidFill>
                <a:srgbClr val="FF0000"/>
              </a:solidFill>
            </a:endParaRPr>
          </a:p>
        </p:txBody>
      </p:sp>
      <p:sp>
        <p:nvSpPr>
          <p:cNvPr id="11" name="TextBox 10"/>
          <p:cNvSpPr txBox="1"/>
          <p:nvPr/>
        </p:nvSpPr>
        <p:spPr>
          <a:xfrm>
            <a:off x="8468699" y="5035541"/>
            <a:ext cx="675301" cy="523220"/>
          </a:xfrm>
          <a:prstGeom prst="rect">
            <a:avLst/>
          </a:prstGeom>
          <a:noFill/>
        </p:spPr>
        <p:txBody>
          <a:bodyPr wrap="square" rtlCol="1">
            <a:spAutoFit/>
          </a:bodyPr>
          <a:lstStyle/>
          <a:p>
            <a:r>
              <a:rPr lang="he-IL" sz="2800" dirty="0" smtClean="0">
                <a:solidFill>
                  <a:srgbClr val="FF0000"/>
                </a:solidFill>
              </a:rPr>
              <a:t>1</a:t>
            </a:r>
            <a:endParaRPr lang="he-IL" sz="2800" dirty="0">
              <a:solidFill>
                <a:srgbClr val="FF0000"/>
              </a:solidFill>
            </a:endParaRPr>
          </a:p>
        </p:txBody>
      </p:sp>
      <p:sp>
        <p:nvSpPr>
          <p:cNvPr id="12" name="TextBox 11"/>
          <p:cNvSpPr txBox="1"/>
          <p:nvPr/>
        </p:nvSpPr>
        <p:spPr>
          <a:xfrm>
            <a:off x="1453354" y="5032918"/>
            <a:ext cx="675301" cy="523220"/>
          </a:xfrm>
          <a:prstGeom prst="rect">
            <a:avLst/>
          </a:prstGeom>
          <a:noFill/>
        </p:spPr>
        <p:txBody>
          <a:bodyPr wrap="square" rtlCol="1">
            <a:spAutoFit/>
          </a:bodyPr>
          <a:lstStyle/>
          <a:p>
            <a:r>
              <a:rPr lang="he-IL" sz="2800" dirty="0" smtClean="0">
                <a:solidFill>
                  <a:srgbClr val="FF0000"/>
                </a:solidFill>
              </a:rPr>
              <a:t>3</a:t>
            </a:r>
            <a:endParaRPr lang="he-IL" sz="2800" dirty="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634082"/>
          </a:xfrm>
        </p:spPr>
        <p:txBody>
          <a:bodyPr>
            <a:normAutofit fontScale="90000"/>
          </a:bodyPr>
          <a:lstStyle/>
          <a:p>
            <a:r>
              <a:rPr lang="he-IL" dirty="0" smtClean="0"/>
              <a:t>מחקרים</a:t>
            </a:r>
            <a:endParaRPr lang="he-IL" dirty="0"/>
          </a:p>
        </p:txBody>
      </p:sp>
      <p:sp>
        <p:nvSpPr>
          <p:cNvPr id="3" name="מציין מיקום תוכן 2"/>
          <p:cNvSpPr>
            <a:spLocks noGrp="1"/>
          </p:cNvSpPr>
          <p:nvPr>
            <p:ph idx="1"/>
          </p:nvPr>
        </p:nvSpPr>
        <p:spPr>
          <a:xfrm>
            <a:off x="179512" y="1412776"/>
            <a:ext cx="8856984" cy="5445224"/>
          </a:xfrm>
        </p:spPr>
        <p:txBody>
          <a:bodyPr>
            <a:noAutofit/>
          </a:bodyPr>
          <a:lstStyle/>
          <a:p>
            <a:r>
              <a:rPr lang="he-IL" sz="2400" dirty="0" smtClean="0"/>
              <a:t>ניסוי קליני שנערך בפינלנד (1995), כלל 36 משתתפים והיה מבוקר בפלסבו. המטופלים קיבלו במשך 8 שבועות פלסבו, 100 מ"ג תמצית מהצמח או 200 מ"ג תמצית מהצמח. התוצאות הראו כי הצמח העלה את </a:t>
            </a:r>
            <a:r>
              <a:rPr lang="he-IL" sz="2400" b="1" dirty="0" smtClean="0"/>
              <a:t>מצב הרוח</a:t>
            </a:r>
            <a:r>
              <a:rPr lang="he-IL" sz="2400" dirty="0" smtClean="0"/>
              <a:t>, שיפר את הביצועים </a:t>
            </a:r>
            <a:r>
              <a:rPr lang="he-IL" sz="2400" dirty="0" err="1" smtClean="0"/>
              <a:t>הקוגנטיביים</a:t>
            </a:r>
            <a:r>
              <a:rPr lang="he-IL" sz="2400" dirty="0" smtClean="0"/>
              <a:t> </a:t>
            </a:r>
            <a:r>
              <a:rPr lang="he-IL" sz="2400" b="1" dirty="0" smtClean="0"/>
              <a:t>והפחית את רמות הגלוקוז </a:t>
            </a:r>
            <a:r>
              <a:rPr lang="he-IL" sz="2400" dirty="0" smtClean="0"/>
              <a:t>בדם לאחר צום כמו גם את </a:t>
            </a:r>
            <a:r>
              <a:rPr lang="he-IL" sz="2400" b="1" dirty="0" smtClean="0"/>
              <a:t>משקל הגוף</a:t>
            </a:r>
            <a:r>
              <a:rPr lang="he-IL" sz="2400" dirty="0" smtClean="0"/>
              <a:t>. המינון הגבוה יותר הביא גם לשיפור </a:t>
            </a:r>
            <a:r>
              <a:rPr lang="he-IL" sz="2400" b="1" dirty="0" smtClean="0"/>
              <a:t>בפעילות הפיזית</a:t>
            </a:r>
            <a:r>
              <a:rPr lang="he-IL" sz="2400" dirty="0" smtClean="0"/>
              <a:t>.</a:t>
            </a:r>
          </a:p>
          <a:p>
            <a:r>
              <a:rPr lang="he-IL" sz="2400" dirty="0" smtClean="0"/>
              <a:t>ניסוי קליני בריטי (2001) מצא כי במינון של 400 מ"ג, צריכה חד פעמית של תמצית מהצמח מובילה לשיפור באיכות </a:t>
            </a:r>
            <a:r>
              <a:rPr lang="he-IL" sz="2400" b="1" dirty="0" smtClean="0"/>
              <a:t>הזיכרון והריכוז </a:t>
            </a:r>
            <a:r>
              <a:rPr lang="he-IL" sz="2400" dirty="0" smtClean="0"/>
              <a:t>למשך מספר שעות לאחר מכן. בנוסף דווח על ירידה במהירות התגובה בתום 6 שעות מהצריכה. הניסוי כלל 20 משתתפים צעירים ובריאים, נערך בתנאי סמיון כפול וכלל קבוצת ביקורת שקיבלה פלסבו.</a:t>
            </a:r>
          </a:p>
          <a:p>
            <a:endParaRPr lang="he-IL" sz="2400" dirty="0"/>
          </a:p>
        </p:txBody>
      </p:sp>
      <p:sp>
        <p:nvSpPr>
          <p:cNvPr id="5" name="מציין מיקום של מספר שקופית 4"/>
          <p:cNvSpPr>
            <a:spLocks noGrp="1"/>
          </p:cNvSpPr>
          <p:nvPr>
            <p:ph type="sldNum" sz="quarter" idx="12"/>
          </p:nvPr>
        </p:nvSpPr>
        <p:spPr/>
        <p:txBody>
          <a:bodyPr/>
          <a:lstStyle/>
          <a:p>
            <a:fld id="{FAC15912-4D43-42F1-8880-C8B4083AD364}" type="slidenum">
              <a:rPr lang="he-IL" smtClean="0"/>
              <a:pPr/>
              <a:t>10</a:t>
            </a:fld>
            <a:endParaRPr lang="he-IL"/>
          </a:p>
        </p:txBody>
      </p:sp>
      <p:pic>
        <p:nvPicPr>
          <p:cNvPr id="7" name="Picture 2" descr="C:\Users\Levy\Pictures\לימודים\imagesCANCCKSN.jpg"/>
          <p:cNvPicPr>
            <a:picLocks noChangeAspect="1" noChangeArrowheads="1"/>
          </p:cNvPicPr>
          <p:nvPr/>
        </p:nvPicPr>
        <p:blipFill>
          <a:blip r:embed="rId2" cstate="print"/>
          <a:srcRect/>
          <a:stretch>
            <a:fillRect/>
          </a:stretch>
        </p:blipFill>
        <p:spPr bwMode="auto">
          <a:xfrm>
            <a:off x="0" y="5294866"/>
            <a:ext cx="1819275" cy="2082552"/>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46856" y="994718"/>
            <a:ext cx="8229600" cy="2074242"/>
          </a:xfrm>
        </p:spPr>
        <p:txBody>
          <a:bodyPr>
            <a:noAutofit/>
          </a:bodyPr>
          <a:lstStyle/>
          <a:p>
            <a:r>
              <a:rPr lang="he-IL" sz="3200" b="1" dirty="0"/>
              <a:t>שם בוטני</a:t>
            </a:r>
            <a:r>
              <a:rPr lang="en-US" sz="3200" b="1" dirty="0"/>
              <a:t> </a:t>
            </a:r>
            <a:r>
              <a:rPr lang="en-US" sz="3200" b="1" dirty="0" err="1"/>
              <a:t>Eleutherococcus</a:t>
            </a:r>
            <a:r>
              <a:rPr lang="en-US" sz="3200" b="1" dirty="0"/>
              <a:t> </a:t>
            </a:r>
            <a:r>
              <a:rPr lang="en-US" sz="3200" b="1" dirty="0" err="1" smtClean="0"/>
              <a:t>senticosus</a:t>
            </a:r>
            <a:r>
              <a:rPr lang="en-US" sz="3200" b="1" dirty="0" smtClean="0"/>
              <a:t> : </a:t>
            </a:r>
            <a:r>
              <a:rPr lang="en-US" sz="3200" b="1" dirty="0"/>
              <a:t/>
            </a:r>
            <a:br>
              <a:rPr lang="en-US" sz="3200" b="1" dirty="0"/>
            </a:br>
            <a:r>
              <a:rPr lang="he-IL" sz="3200" b="1" dirty="0"/>
              <a:t>שם לועזי: </a:t>
            </a:r>
            <a:r>
              <a:rPr lang="en-US" sz="3200" b="1" dirty="0" err="1"/>
              <a:t>Sibirian</a:t>
            </a:r>
            <a:r>
              <a:rPr lang="en-US" sz="3200" b="1" dirty="0"/>
              <a:t> Ginseng</a:t>
            </a:r>
            <a:br>
              <a:rPr lang="en-US" sz="3200" b="1" dirty="0"/>
            </a:br>
            <a:r>
              <a:rPr lang="he-IL" sz="3200" b="1" dirty="0"/>
              <a:t>שם עממי : ג'ינסנג </a:t>
            </a:r>
            <a:r>
              <a:rPr lang="he-IL" sz="3200" b="1" dirty="0" smtClean="0"/>
              <a:t>סיבירי </a:t>
            </a:r>
            <a:r>
              <a:rPr lang="en-US" sz="3200" b="1" dirty="0"/>
              <a:t/>
            </a:r>
            <a:br>
              <a:rPr lang="en-US" sz="3200" b="1" dirty="0"/>
            </a:br>
            <a:r>
              <a:rPr lang="he-IL" sz="3200" b="1" dirty="0"/>
              <a:t>משפחה: </a:t>
            </a:r>
            <a:r>
              <a:rPr lang="he-IL" sz="3200" b="1" dirty="0" err="1"/>
              <a:t>קיסוסיים</a:t>
            </a:r>
            <a:r>
              <a:rPr lang="he-IL" sz="3200" b="1" dirty="0" smtClean="0"/>
              <a:t/>
            </a:r>
            <a:br>
              <a:rPr lang="he-IL" sz="3200" b="1" dirty="0" smtClean="0"/>
            </a:br>
            <a:endParaRPr lang="he-IL" sz="3200" b="1" dirty="0"/>
          </a:p>
        </p:txBody>
      </p:sp>
      <p:sp>
        <p:nvSpPr>
          <p:cNvPr id="3" name="מציין מיקום תוכן 2"/>
          <p:cNvSpPr>
            <a:spLocks noGrp="1"/>
          </p:cNvSpPr>
          <p:nvPr>
            <p:ph idx="1"/>
          </p:nvPr>
        </p:nvSpPr>
        <p:spPr>
          <a:xfrm>
            <a:off x="828092" y="3068960"/>
            <a:ext cx="8229600" cy="3661038"/>
          </a:xfrm>
        </p:spPr>
        <p:txBody>
          <a:bodyPr>
            <a:noAutofit/>
          </a:bodyPr>
          <a:lstStyle/>
          <a:p>
            <a:r>
              <a:rPr lang="he-IL" sz="2400" dirty="0" smtClean="0"/>
              <a:t>זהו צמח אסייתי הגדל בעיקר בסיביר (גבול רוסיה וסין). </a:t>
            </a:r>
          </a:p>
          <a:p>
            <a:r>
              <a:rPr lang="he-IL" sz="2400" dirty="0" smtClean="0"/>
              <a:t>למרות שאופי פעילותו של הג'ינסנג </a:t>
            </a:r>
            <a:r>
              <a:rPr lang="he-IL" sz="2400" dirty="0" err="1" smtClean="0"/>
              <a:t>הסיבירי</a:t>
            </a:r>
            <a:r>
              <a:rPr lang="he-IL" sz="2400" dirty="0" smtClean="0"/>
              <a:t> דומה במהותו לזה של הג'ינסנג הקוריאני, הרי שצמח זה נחשב למתון יותר וממריץ פחות, ולכן מתאים יותר לטיפול באנשים צעירים. </a:t>
            </a:r>
          </a:p>
          <a:p>
            <a:r>
              <a:rPr lang="he-IL" sz="2400" dirty="0" smtClean="0"/>
              <a:t>ברפואת הצמחים המודרנית מקובל הצמח </a:t>
            </a:r>
            <a:r>
              <a:rPr lang="he-IL" sz="2400" dirty="0" err="1" smtClean="0"/>
              <a:t>כאדפטוגן</a:t>
            </a:r>
            <a:r>
              <a:rPr lang="he-IL" sz="2400" dirty="0" smtClean="0"/>
              <a:t>, והוא מותווה לטיפול בתופעות של מתח ושל תשישות מתמשכים והוא מיועד לטיפול של מספר חודשים.</a:t>
            </a:r>
          </a:p>
          <a:p>
            <a:pPr>
              <a:buNone/>
            </a:pPr>
            <a:r>
              <a:rPr lang="he-IL" sz="2400" dirty="0" smtClean="0"/>
              <a:t/>
            </a:r>
            <a:br>
              <a:rPr lang="he-IL" sz="2400" dirty="0" smtClean="0"/>
            </a:br>
            <a:endParaRPr lang="he-IL" sz="2400" dirty="0"/>
          </a:p>
        </p:txBody>
      </p:sp>
      <p:pic>
        <p:nvPicPr>
          <p:cNvPr id="5123" name="Picture 3" descr="C:\Users\Levy\Pictures\לימודים\pic1x65x345T125.jpg"/>
          <p:cNvPicPr>
            <a:picLocks noChangeAspect="1" noChangeArrowheads="1"/>
          </p:cNvPicPr>
          <p:nvPr/>
        </p:nvPicPr>
        <p:blipFill>
          <a:blip r:embed="rId2" cstate="print"/>
          <a:srcRect/>
          <a:stretch>
            <a:fillRect/>
          </a:stretch>
        </p:blipFill>
        <p:spPr bwMode="auto">
          <a:xfrm>
            <a:off x="7812359" y="-7505"/>
            <a:ext cx="1338215" cy="1338215"/>
          </a:xfrm>
          <a:prstGeom prst="rect">
            <a:avLst/>
          </a:prstGeom>
          <a:noFill/>
        </p:spPr>
      </p:pic>
      <p:sp>
        <p:nvSpPr>
          <p:cNvPr id="7" name="מציין מיקום של מספר שקופית 6"/>
          <p:cNvSpPr>
            <a:spLocks noGrp="1"/>
          </p:cNvSpPr>
          <p:nvPr>
            <p:ph type="sldNum" sz="quarter" idx="12"/>
          </p:nvPr>
        </p:nvSpPr>
        <p:spPr/>
        <p:txBody>
          <a:bodyPr/>
          <a:lstStyle/>
          <a:p>
            <a:fld id="{FAC15912-4D43-42F1-8880-C8B4083AD364}" type="slidenum">
              <a:rPr lang="he-IL" smtClean="0"/>
              <a:pPr/>
              <a:t>11</a:t>
            </a:fld>
            <a:endParaRPr lang="he-IL"/>
          </a:p>
        </p:txBody>
      </p:sp>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692696"/>
            <a:ext cx="8229600" cy="6028779"/>
          </a:xfrm>
        </p:spPr>
        <p:txBody>
          <a:bodyPr>
            <a:normAutofit fontScale="77500" lnSpcReduction="20000"/>
          </a:bodyPr>
          <a:lstStyle/>
          <a:p>
            <a:pPr>
              <a:buNone/>
            </a:pPr>
            <a:r>
              <a:rPr lang="he-IL" b="1" dirty="0" smtClean="0"/>
              <a:t>פעילות הצמח:</a:t>
            </a:r>
          </a:p>
          <a:p>
            <a:pPr>
              <a:buNone/>
            </a:pPr>
            <a:endParaRPr lang="en-US" b="1" dirty="0" smtClean="0"/>
          </a:p>
          <a:p>
            <a:pPr lvl="0"/>
            <a:r>
              <a:rPr lang="he-IL" b="1" dirty="0" err="1" smtClean="0"/>
              <a:t>אדפטוגן</a:t>
            </a:r>
            <a:r>
              <a:rPr lang="he-IL" b="1" dirty="0" smtClean="0"/>
              <a:t> (מאתן) – </a:t>
            </a:r>
            <a:r>
              <a:rPr lang="he-IL" dirty="0" smtClean="0"/>
              <a:t>מחזק ומזין את מערכות הגוף והעצבים פיזית </a:t>
            </a:r>
            <a:r>
              <a:rPr lang="he-IL" dirty="0" err="1" smtClean="0"/>
              <a:t>ומנטלית</a:t>
            </a:r>
            <a:r>
              <a:rPr lang="he-IL" dirty="0" smtClean="0"/>
              <a:t>.</a:t>
            </a:r>
            <a:endParaRPr lang="en-US" dirty="0" smtClean="0"/>
          </a:p>
          <a:p>
            <a:pPr lvl="0"/>
            <a:r>
              <a:rPr lang="he-IL" b="1" dirty="0" smtClean="0"/>
              <a:t>אנטי </a:t>
            </a:r>
            <a:r>
              <a:rPr lang="he-IL" b="1" dirty="0" err="1" smtClean="0"/>
              <a:t>דיפרסנט</a:t>
            </a:r>
            <a:r>
              <a:rPr lang="he-IL" b="1" dirty="0" smtClean="0"/>
              <a:t> – </a:t>
            </a:r>
            <a:r>
              <a:rPr lang="he-IL" dirty="0" smtClean="0"/>
              <a:t>נוגד דיכאון.</a:t>
            </a:r>
            <a:endParaRPr lang="en-US" dirty="0" smtClean="0"/>
          </a:p>
          <a:p>
            <a:pPr lvl="0"/>
            <a:r>
              <a:rPr lang="he-IL" b="1" dirty="0" smtClean="0"/>
              <a:t>משפר </a:t>
            </a:r>
            <a:r>
              <a:rPr lang="he-IL" b="1" dirty="0" err="1" smtClean="0"/>
              <a:t>קוגנטיבי</a:t>
            </a:r>
            <a:r>
              <a:rPr lang="he-IL" b="1" dirty="0" smtClean="0"/>
              <a:t> – </a:t>
            </a:r>
            <a:r>
              <a:rPr lang="he-IL" dirty="0" smtClean="0"/>
              <a:t>זיכרון וריכוז, עבודה תחת לחץ (סטרס כרוני).</a:t>
            </a:r>
            <a:endParaRPr lang="en-US" dirty="0" smtClean="0"/>
          </a:p>
          <a:p>
            <a:pPr lvl="0"/>
            <a:r>
              <a:rPr lang="he-IL" b="1" dirty="0" smtClean="0"/>
              <a:t>טיפוס חסר </a:t>
            </a:r>
            <a:r>
              <a:rPr lang="he-IL" dirty="0" smtClean="0"/>
              <a:t>- מתאים למצבי אנמיה, חולשה, קור תמידי, עייפות כרונית, </a:t>
            </a:r>
            <a:r>
              <a:rPr lang="he-IL" dirty="0" err="1" smtClean="0"/>
              <a:t>פיברו</a:t>
            </a:r>
            <a:r>
              <a:rPr lang="he-IL" dirty="0" smtClean="0"/>
              <a:t>' לטיפול ומניעה.</a:t>
            </a:r>
            <a:endParaRPr lang="en-US" dirty="0" smtClean="0"/>
          </a:p>
          <a:p>
            <a:pPr lvl="0"/>
            <a:r>
              <a:rPr lang="he-IL" b="1" dirty="0" smtClean="0"/>
              <a:t>משפר/מחזק מערכת חיסונית </a:t>
            </a:r>
            <a:r>
              <a:rPr lang="he-IL" dirty="0" smtClean="0"/>
              <a:t>– ניתן לאורך זמן עם צמחים נוספים.</a:t>
            </a:r>
            <a:endParaRPr lang="en-US" dirty="0" smtClean="0"/>
          </a:p>
          <a:p>
            <a:pPr lvl="0"/>
            <a:r>
              <a:rPr lang="he-IL" b="1" dirty="0" smtClean="0"/>
              <a:t>מחזק מערכת עיכול חלשה </a:t>
            </a:r>
            <a:r>
              <a:rPr lang="he-IL" dirty="0" smtClean="0"/>
              <a:t>– יציאות מרובות וכרוניות, </a:t>
            </a:r>
            <a:r>
              <a:rPr lang="he-IL" dirty="0" err="1" smtClean="0"/>
              <a:t>גאזים</a:t>
            </a:r>
            <a:r>
              <a:rPr lang="he-IL" dirty="0" smtClean="0"/>
              <a:t>, חוסר תיאבון, בעיות עיכול.</a:t>
            </a:r>
            <a:endParaRPr lang="en-US" dirty="0" smtClean="0"/>
          </a:p>
          <a:p>
            <a:pPr lvl="0"/>
            <a:r>
              <a:rPr lang="he-IL" b="1" dirty="0" smtClean="0"/>
              <a:t>אנטי דיאבטי - </a:t>
            </a:r>
            <a:r>
              <a:rPr lang="he-IL" dirty="0" smtClean="0"/>
              <a:t>מסייע באיזון הסוכר בדם (מומלץ לשלבו עם צמחים נוספים). </a:t>
            </a:r>
            <a:br>
              <a:rPr lang="he-IL" dirty="0" smtClean="0"/>
            </a:br>
            <a:r>
              <a:rPr lang="he-IL" dirty="0" smtClean="0"/>
              <a:t/>
            </a:r>
            <a:br>
              <a:rPr lang="he-IL" dirty="0" smtClean="0"/>
            </a:br>
            <a:endParaRPr lang="he-IL" dirty="0"/>
          </a:p>
        </p:txBody>
      </p:sp>
      <p:sp>
        <p:nvSpPr>
          <p:cNvPr id="5" name="מציין מיקום של מספר שקופית 4"/>
          <p:cNvSpPr>
            <a:spLocks noGrp="1"/>
          </p:cNvSpPr>
          <p:nvPr>
            <p:ph type="sldNum" sz="quarter" idx="12"/>
          </p:nvPr>
        </p:nvSpPr>
        <p:spPr/>
        <p:txBody>
          <a:bodyPr/>
          <a:lstStyle/>
          <a:p>
            <a:fld id="{FAC15912-4D43-42F1-8880-C8B4083AD364}" type="slidenum">
              <a:rPr lang="he-IL" smtClean="0"/>
              <a:pPr/>
              <a:t>12</a:t>
            </a:fld>
            <a:endParaRPr lang="he-IL"/>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1302221"/>
            <a:ext cx="8229600" cy="5236691"/>
          </a:xfrm>
        </p:spPr>
        <p:txBody>
          <a:bodyPr>
            <a:noAutofit/>
          </a:bodyPr>
          <a:lstStyle/>
          <a:p>
            <a:r>
              <a:rPr lang="he-IL" sz="2300" b="1" dirty="0" smtClean="0"/>
              <a:t>רגישות, תופעות לוואי, תגובות ביניים, התוויות נגד ורעילות</a:t>
            </a:r>
            <a:r>
              <a:rPr lang="he-IL" sz="2300" dirty="0" smtClean="0"/>
              <a:t/>
            </a:r>
            <a:br>
              <a:rPr lang="he-IL" sz="2300" dirty="0" smtClean="0"/>
            </a:br>
            <a:r>
              <a:rPr lang="he-IL" sz="2300" dirty="0" smtClean="0"/>
              <a:t>מינון גבוה עלול לגרום לתופעות לוואי הכוללות יתר לחץ דם, עצבנות, תחושת אופוריה, הפרעות שינה (אינסומניה), גירוי בעור.</a:t>
            </a:r>
            <a:br>
              <a:rPr lang="he-IL" sz="2300" dirty="0" smtClean="0"/>
            </a:br>
            <a:r>
              <a:rPr lang="he-IL" sz="2300" dirty="0" smtClean="0"/>
              <a:t>עקב תכונותיו </a:t>
            </a:r>
            <a:r>
              <a:rPr lang="he-IL" sz="2300" dirty="0" err="1" smtClean="0"/>
              <a:t>ההיפוגליקמיות</a:t>
            </a:r>
            <a:r>
              <a:rPr lang="he-IL" sz="2300" dirty="0" smtClean="0"/>
              <a:t> של הצמח יש לנקוט זהירות בשימוש באנשים הנוטלים תרופות לאיזון רמות הסוכר בדם; כמו כן יש לנקוט זהירות בשילוב עם תרופות נוגדות קרישה, מתוך חשד להפחתת פעילות התרופות; עקב חשד למעורבות של הצמח במנגנונים המשמשים לפירוק ולספיגה של תרופות (</a:t>
            </a:r>
            <a:r>
              <a:rPr lang="he-IL" sz="2300" dirty="0" err="1" smtClean="0"/>
              <a:t>ציטוכרום</a:t>
            </a:r>
            <a:r>
              <a:rPr lang="he-IL" sz="2300" dirty="0" smtClean="0"/>
              <a:t> </a:t>
            </a:r>
            <a:r>
              <a:rPr lang="en-US" sz="2300" dirty="0" smtClean="0"/>
              <a:t>P-450 </a:t>
            </a:r>
            <a:r>
              <a:rPr lang="he-IL" sz="2300" dirty="0" smtClean="0"/>
              <a:t>) יש לנקוט זהירות בשילובו עם תרופות בעלות טווח פעולה צר, כגון תרופות כימותרפיות או תרופות המדכאות את מערכת החיסון. הצמח אסור בשימוש לסובלים מיתר לחץ דם; הצמח אסור לשימוש במצבים של זיהומים אקוטיים, התקף </a:t>
            </a:r>
            <a:r>
              <a:rPr lang="he-IL" sz="2300" dirty="0" err="1" smtClean="0"/>
              <a:t>אסטמתי</a:t>
            </a:r>
            <a:r>
              <a:rPr lang="he-IL" sz="2300" dirty="0" smtClean="0"/>
              <a:t>, סימני חום, דימום מהאף; הצמח לא מומלץ בשימוש בשילוב עם חומרים ממריצים דוגמת קפאין או </a:t>
            </a:r>
            <a:r>
              <a:rPr lang="he-IL" sz="2300" dirty="0" err="1" smtClean="0"/>
              <a:t>אמפיטמינים</a:t>
            </a:r>
            <a:r>
              <a:rPr lang="he-IL" sz="2300" dirty="0" smtClean="0"/>
              <a:t>; לא נתגלתה רעילות של הצמח גם במינונים גבוהים (30 גרם לקילו).</a:t>
            </a:r>
            <a:br>
              <a:rPr lang="he-IL" sz="2300" dirty="0" smtClean="0"/>
            </a:br>
            <a:r>
              <a:rPr lang="he-IL" sz="2300" dirty="0" smtClean="0"/>
              <a:t/>
            </a:r>
            <a:br>
              <a:rPr lang="he-IL" sz="2300" dirty="0" smtClean="0"/>
            </a:br>
            <a:r>
              <a:rPr lang="he-IL" sz="2300" dirty="0" smtClean="0"/>
              <a:t/>
            </a:r>
            <a:br>
              <a:rPr lang="he-IL" sz="2300" dirty="0" smtClean="0"/>
            </a:br>
            <a:r>
              <a:rPr lang="he-IL" sz="2300" dirty="0" smtClean="0"/>
              <a:t/>
            </a:r>
            <a:br>
              <a:rPr lang="he-IL" sz="2300" dirty="0" smtClean="0"/>
            </a:br>
            <a:endParaRPr lang="he-IL" sz="2300" dirty="0" smtClean="0"/>
          </a:p>
          <a:p>
            <a:endParaRPr lang="he-IL" sz="2300" dirty="0" smtClean="0"/>
          </a:p>
          <a:p>
            <a:endParaRPr lang="he-IL" sz="2300" dirty="0"/>
          </a:p>
        </p:txBody>
      </p:sp>
      <p:sp>
        <p:nvSpPr>
          <p:cNvPr id="5" name="מציין מיקום של מספר שקופית 4"/>
          <p:cNvSpPr>
            <a:spLocks noGrp="1"/>
          </p:cNvSpPr>
          <p:nvPr>
            <p:ph type="sldNum" sz="quarter" idx="12"/>
          </p:nvPr>
        </p:nvSpPr>
        <p:spPr/>
        <p:txBody>
          <a:bodyPr/>
          <a:lstStyle/>
          <a:p>
            <a:fld id="{FAC15912-4D43-42F1-8880-C8B4083AD364}" type="slidenum">
              <a:rPr lang="he-IL" smtClean="0"/>
              <a:pPr/>
              <a:t>13</a:t>
            </a:fld>
            <a:endParaRPr lang="he-IL"/>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548680"/>
            <a:ext cx="8229600" cy="6048672"/>
          </a:xfrm>
        </p:spPr>
        <p:txBody>
          <a:bodyPr>
            <a:normAutofit fontScale="77500" lnSpcReduction="20000"/>
          </a:bodyPr>
          <a:lstStyle/>
          <a:p>
            <a:r>
              <a:rPr lang="he-IL" b="1" dirty="0"/>
              <a:t>הריון: </a:t>
            </a:r>
            <a:r>
              <a:rPr lang="he-IL" dirty="0"/>
              <a:t>הצמח מתאים לשימוש בתקופה זו.</a:t>
            </a:r>
            <a:br>
              <a:rPr lang="he-IL" dirty="0"/>
            </a:br>
            <a:r>
              <a:rPr lang="he-IL" b="1" dirty="0"/>
              <a:t>הנקה: </a:t>
            </a:r>
            <a:r>
              <a:rPr lang="he-IL" dirty="0"/>
              <a:t>הצמח מתאים לשימוש בתקופה זו</a:t>
            </a:r>
            <a:r>
              <a:rPr lang="he-IL" dirty="0" smtClean="0"/>
              <a:t>.</a:t>
            </a:r>
          </a:p>
          <a:p>
            <a:pPr marL="0" indent="0">
              <a:buNone/>
            </a:pPr>
            <a:endParaRPr lang="he-IL" b="1" dirty="0" smtClean="0"/>
          </a:p>
          <a:p>
            <a:r>
              <a:rPr lang="he-IL" b="1" dirty="0" smtClean="0"/>
              <a:t>איכויות</a:t>
            </a:r>
            <a:r>
              <a:rPr lang="he-IL" dirty="0" smtClean="0"/>
              <a:t/>
            </a:r>
            <a:br>
              <a:rPr lang="he-IL" dirty="0" smtClean="0"/>
            </a:br>
            <a:r>
              <a:rPr lang="he-IL" dirty="0" smtClean="0"/>
              <a:t>מתקתק, חמים, מיבש.</a:t>
            </a:r>
            <a:br>
              <a:rPr lang="he-IL" dirty="0" smtClean="0"/>
            </a:br>
            <a:r>
              <a:rPr lang="he-IL" dirty="0" smtClean="0"/>
              <a:t/>
            </a:r>
            <a:br>
              <a:rPr lang="he-IL" dirty="0" smtClean="0"/>
            </a:br>
            <a:r>
              <a:rPr lang="he-IL" b="1" dirty="0" smtClean="0"/>
              <a:t>השפעה מסורתית</a:t>
            </a:r>
            <a:r>
              <a:rPr lang="he-IL" dirty="0" smtClean="0"/>
              <a:t/>
            </a:r>
            <a:br>
              <a:rPr lang="he-IL" dirty="0" smtClean="0"/>
            </a:br>
            <a:r>
              <a:rPr lang="he-IL" dirty="0" smtClean="0"/>
              <a:t>מגרש רוח/לחות ומזין את הכבד והכליות:</a:t>
            </a:r>
            <a:br>
              <a:rPr lang="he-IL" dirty="0" smtClean="0"/>
            </a:br>
            <a:r>
              <a:rPr lang="he-IL" dirty="0" smtClean="0"/>
              <a:t>- למצבים כרוניים של חסימות רוח/לחות עם חוסר של הכליות והכבד ותקיעות </a:t>
            </a:r>
            <a:r>
              <a:rPr lang="he-IL" dirty="0" err="1" smtClean="0"/>
              <a:t>צ'י</a:t>
            </a:r>
            <a:r>
              <a:rPr lang="he-IL" dirty="0" smtClean="0"/>
              <a:t> ודם: כאבי מפרקים, בצקות, עוויתות של שרירים, כאב גב תחתון. </a:t>
            </a:r>
            <a:br>
              <a:rPr lang="he-IL" dirty="0" smtClean="0"/>
            </a:br>
            <a:r>
              <a:rPr lang="he-IL" dirty="0" smtClean="0"/>
              <a:t/>
            </a:r>
            <a:br>
              <a:rPr lang="he-IL" dirty="0" smtClean="0"/>
            </a:br>
            <a:r>
              <a:rPr lang="he-IL" dirty="0" smtClean="0"/>
              <a:t>מעצים את </a:t>
            </a:r>
            <a:r>
              <a:rPr lang="he-IL" dirty="0" err="1" smtClean="0"/>
              <a:t>צ'י</a:t>
            </a:r>
            <a:r>
              <a:rPr lang="he-IL" dirty="0" smtClean="0"/>
              <a:t> הטחול והריאה:</a:t>
            </a:r>
            <a:br>
              <a:rPr lang="he-IL" dirty="0" smtClean="0"/>
            </a:br>
            <a:r>
              <a:rPr lang="he-IL" dirty="0" smtClean="0"/>
              <a:t>- חוסר </a:t>
            </a:r>
            <a:r>
              <a:rPr lang="he-IL" dirty="0" err="1" smtClean="0"/>
              <a:t>צ'י</a:t>
            </a:r>
            <a:r>
              <a:rPr lang="he-IL" dirty="0" smtClean="0"/>
              <a:t> הטחול: חולשה, חוסר תיאבון, ירידה במשקל, רמות גבוהות של סוכר בדם.</a:t>
            </a:r>
            <a:br>
              <a:rPr lang="he-IL" dirty="0" smtClean="0"/>
            </a:br>
            <a:r>
              <a:rPr lang="he-IL" dirty="0" smtClean="0"/>
              <a:t>- חוסר </a:t>
            </a:r>
            <a:r>
              <a:rPr lang="he-IL" dirty="0" err="1" smtClean="0"/>
              <a:t>צ'י</a:t>
            </a:r>
            <a:r>
              <a:rPr lang="he-IL" dirty="0" smtClean="0"/>
              <a:t> הריאה: קוצר נשימה, חולשה חיסונית, הזעה ספונטנית.</a:t>
            </a:r>
            <a:br>
              <a:rPr lang="he-IL" dirty="0" smtClean="0"/>
            </a:br>
            <a:r>
              <a:rPr lang="he-IL" dirty="0" smtClean="0"/>
              <a:t/>
            </a:r>
            <a:br>
              <a:rPr lang="he-IL" dirty="0" smtClean="0"/>
            </a:br>
            <a:endParaRPr lang="he-IL" dirty="0" smtClean="0"/>
          </a:p>
          <a:p>
            <a:endParaRPr lang="he-IL" dirty="0"/>
          </a:p>
        </p:txBody>
      </p:sp>
      <p:sp>
        <p:nvSpPr>
          <p:cNvPr id="5" name="מציין מיקום של מספר שקופית 4"/>
          <p:cNvSpPr>
            <a:spLocks noGrp="1"/>
          </p:cNvSpPr>
          <p:nvPr>
            <p:ph type="sldNum" sz="quarter" idx="12"/>
          </p:nvPr>
        </p:nvSpPr>
        <p:spPr/>
        <p:txBody>
          <a:bodyPr/>
          <a:lstStyle/>
          <a:p>
            <a:r>
              <a:rPr lang="he-IL" dirty="0" smtClean="0"/>
              <a:t>14</a:t>
            </a:r>
            <a:endParaRPr lang="he-IL" dirty="0"/>
          </a:p>
        </p:txBody>
      </p:sp>
      <p:pic>
        <p:nvPicPr>
          <p:cNvPr id="4" name="Picture 2" descr="C:\Users\Levy\Pictures\תמונות מהטיול לסין\תמונות מהטיול לסין 416.jpg"/>
          <p:cNvPicPr>
            <a:picLocks noChangeAspect="1" noChangeArrowheads="1"/>
          </p:cNvPicPr>
          <p:nvPr/>
        </p:nvPicPr>
        <p:blipFill>
          <a:blip r:embed="rId2" cstate="print"/>
          <a:srcRect/>
          <a:stretch>
            <a:fillRect/>
          </a:stretch>
        </p:blipFill>
        <p:spPr bwMode="auto">
          <a:xfrm rot="5400000">
            <a:off x="-49258" y="5284742"/>
            <a:ext cx="1634348" cy="1512168"/>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תמונה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
        <p:nvSpPr>
          <p:cNvPr id="3" name="מציין מיקום תוכן 2"/>
          <p:cNvSpPr>
            <a:spLocks noGrp="1"/>
          </p:cNvSpPr>
          <p:nvPr>
            <p:ph idx="1"/>
          </p:nvPr>
        </p:nvSpPr>
        <p:spPr>
          <a:xfrm>
            <a:off x="457200" y="404664"/>
            <a:ext cx="8229600" cy="6048672"/>
          </a:xfrm>
        </p:spPr>
        <p:txBody>
          <a:bodyPr>
            <a:normAutofit fontScale="85000" lnSpcReduction="20000"/>
          </a:bodyPr>
          <a:lstStyle/>
          <a:p>
            <a:r>
              <a:rPr lang="he-IL" sz="2800" dirty="0" smtClean="0"/>
              <a:t>חלק רפואי בשימוש: שורש</a:t>
            </a:r>
          </a:p>
          <a:p>
            <a:r>
              <a:rPr lang="he-IL" sz="2800" dirty="0" smtClean="0"/>
              <a:t>מינונים ואופני לקיחה:</a:t>
            </a:r>
          </a:p>
          <a:p>
            <a:r>
              <a:rPr lang="he-IL" sz="2800" dirty="0" smtClean="0"/>
              <a:t>טינקטורה: 1:3, 45% אלכוהול, 5 מ"ל בוקר וערב.</a:t>
            </a:r>
            <a:r>
              <a:rPr lang="en-US" sz="2800" dirty="0" smtClean="0"/>
              <a:t/>
            </a:r>
            <a:br>
              <a:rPr lang="en-US" sz="2800" dirty="0" smtClean="0"/>
            </a:br>
            <a:r>
              <a:rPr lang="he-IL" sz="2800" dirty="0" smtClean="0"/>
              <a:t>תמצית יבשה: 9% </a:t>
            </a:r>
            <a:r>
              <a:rPr lang="he-IL" sz="2800" dirty="0" err="1" smtClean="0"/>
              <a:t>אליאוטרוזידים</a:t>
            </a:r>
            <a:r>
              <a:rPr lang="he-IL" sz="2800" dirty="0" smtClean="0"/>
              <a:t>, 250-500 מ"ג פעמיים ביום.</a:t>
            </a:r>
            <a:r>
              <a:rPr lang="en-US" sz="2800" dirty="0" smtClean="0"/>
              <a:t/>
            </a:r>
            <a:br>
              <a:rPr lang="en-US" sz="2800" dirty="0" smtClean="0"/>
            </a:br>
            <a:r>
              <a:rPr lang="he-IL" sz="2800" dirty="0" smtClean="0"/>
              <a:t>בישול: 5-15 גרם לחצי ליטר מים.</a:t>
            </a:r>
            <a:r>
              <a:rPr lang="en-US" sz="2800" dirty="0" smtClean="0"/>
              <a:t/>
            </a:r>
            <a:br>
              <a:rPr lang="en-US" sz="2800" dirty="0" smtClean="0"/>
            </a:br>
            <a:r>
              <a:rPr lang="he-IL" sz="2800" dirty="0" smtClean="0"/>
              <a:t>כחלק מפורמולה: 25%-30%.</a:t>
            </a:r>
          </a:p>
          <a:p>
            <a:pPr>
              <a:buNone/>
            </a:pPr>
            <a:endParaRPr lang="he-IL" sz="2800" dirty="0" smtClean="0"/>
          </a:p>
          <a:p>
            <a:r>
              <a:rPr lang="he-IL" sz="2800" dirty="0" smtClean="0"/>
              <a:t>מחקר מעניין...</a:t>
            </a:r>
          </a:p>
          <a:p>
            <a:pPr>
              <a:buNone/>
            </a:pPr>
            <a:r>
              <a:rPr lang="he-IL" sz="2800" dirty="0" smtClean="0"/>
              <a:t>בניסוי מבוקר במהלכו נטלו כ-1000 פועלים במפעל בסיביר תמצית של הצמח, נצפתה ירידה בשיעור 40% בשיעורי ההיעדרות מעבודה, והפחתה בשיעור 50% במספר ימי המחלה במהלך השנה בה נערך הניסוי!</a:t>
            </a:r>
          </a:p>
          <a:p>
            <a:pPr algn="l">
              <a:buNone/>
            </a:pPr>
            <a:r>
              <a:rPr lang="en-US" sz="2800" dirty="0" smtClean="0"/>
              <a:t>Farnsworth, N.R. et al. (1985) Econ Med Plant Res, </a:t>
            </a:r>
            <a:r>
              <a:rPr lang="en-US" sz="2800" dirty="0" err="1" smtClean="0"/>
              <a:t>Vol</a:t>
            </a:r>
            <a:r>
              <a:rPr lang="en-US" sz="2800" dirty="0" smtClean="0"/>
              <a:t> 1. Academic Press P.178</a:t>
            </a:r>
            <a:br>
              <a:rPr lang="en-US" sz="2800" dirty="0" smtClean="0"/>
            </a:br>
            <a:r>
              <a:rPr lang="he-IL" sz="2800" dirty="0" smtClean="0"/>
              <a:t/>
            </a:r>
            <a:br>
              <a:rPr lang="he-IL" sz="2800" dirty="0" smtClean="0"/>
            </a:br>
            <a:r>
              <a:rPr lang="he-IL" sz="2800" dirty="0" smtClean="0"/>
              <a:t/>
            </a:r>
            <a:br>
              <a:rPr lang="he-IL" sz="2800" dirty="0" smtClean="0"/>
            </a:br>
            <a:endParaRPr lang="he-IL" sz="2800" dirty="0"/>
          </a:p>
        </p:txBody>
      </p:sp>
      <p:sp>
        <p:nvSpPr>
          <p:cNvPr id="6" name="מציין מיקום של מספר שקופית 5"/>
          <p:cNvSpPr>
            <a:spLocks noGrp="1"/>
          </p:cNvSpPr>
          <p:nvPr>
            <p:ph type="sldNum" sz="quarter" idx="12"/>
          </p:nvPr>
        </p:nvSpPr>
        <p:spPr/>
        <p:txBody>
          <a:bodyPr/>
          <a:lstStyle/>
          <a:p>
            <a:fld id="{FAC15912-4D43-42F1-8880-C8B4083AD364}" type="slidenum">
              <a:rPr lang="he-IL" smtClean="0"/>
              <a:pPr/>
              <a:t>15</a:t>
            </a:fld>
            <a:endParaRPr lang="he-IL"/>
          </a:p>
        </p:txBody>
      </p:sp>
      <p:pic>
        <p:nvPicPr>
          <p:cNvPr id="5" name="Picture 2" descr="C:\Users\Levy\Pictures\לימודים\imagesCARF4ZXU.jpg"/>
          <p:cNvPicPr>
            <a:picLocks noChangeAspect="1" noChangeArrowheads="1"/>
          </p:cNvPicPr>
          <p:nvPr/>
        </p:nvPicPr>
        <p:blipFill>
          <a:blip r:embed="rId3" cstate="print"/>
          <a:srcRect/>
          <a:stretch>
            <a:fillRect/>
          </a:stretch>
        </p:blipFill>
        <p:spPr bwMode="auto">
          <a:xfrm>
            <a:off x="0" y="5459286"/>
            <a:ext cx="1656184" cy="1380153"/>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670992" y="1267963"/>
            <a:ext cx="8229600" cy="1143000"/>
          </a:xfrm>
        </p:spPr>
        <p:txBody>
          <a:bodyPr>
            <a:normAutofit fontScale="90000"/>
          </a:bodyPr>
          <a:lstStyle/>
          <a:p>
            <a:r>
              <a:rPr lang="he-IL" dirty="0"/>
              <a:t>שם בוטני</a:t>
            </a:r>
            <a:r>
              <a:rPr lang="en-US" dirty="0"/>
              <a:t> </a:t>
            </a:r>
            <a:r>
              <a:rPr lang="en-US" dirty="0" err="1"/>
              <a:t>Panax</a:t>
            </a:r>
            <a:r>
              <a:rPr lang="en-US" dirty="0"/>
              <a:t> </a:t>
            </a:r>
            <a:r>
              <a:rPr lang="en-US" dirty="0" err="1"/>
              <a:t>quinquefolium</a:t>
            </a:r>
            <a:r>
              <a:rPr lang="en-US" dirty="0"/>
              <a:t> </a:t>
            </a:r>
            <a:r>
              <a:rPr lang="en-US" dirty="0" smtClean="0"/>
              <a:t>: </a:t>
            </a:r>
            <a:r>
              <a:rPr lang="en-US" dirty="0"/>
              <a:t/>
            </a:r>
            <a:br>
              <a:rPr lang="en-US" dirty="0"/>
            </a:br>
            <a:r>
              <a:rPr lang="he-IL" dirty="0"/>
              <a:t>שם לועזי: </a:t>
            </a:r>
            <a:r>
              <a:rPr lang="en-US" dirty="0"/>
              <a:t>American ginseng</a:t>
            </a:r>
            <a:br>
              <a:rPr lang="en-US" dirty="0"/>
            </a:br>
            <a:r>
              <a:rPr lang="he-IL" dirty="0"/>
              <a:t>שם עממי : ג'ינסנג </a:t>
            </a:r>
            <a:r>
              <a:rPr lang="he-IL" dirty="0" smtClean="0"/>
              <a:t>אמריקאי </a:t>
            </a:r>
            <a:r>
              <a:rPr lang="en-US" dirty="0"/>
              <a:t/>
            </a:r>
            <a:br>
              <a:rPr lang="en-US" dirty="0"/>
            </a:br>
            <a:r>
              <a:rPr lang="he-IL" dirty="0"/>
              <a:t>משפחה: </a:t>
            </a:r>
            <a:r>
              <a:rPr lang="he-IL" dirty="0" err="1"/>
              <a:t>קיסוסיים</a:t>
            </a:r>
            <a:r>
              <a:rPr lang="he-IL" dirty="0"/>
              <a:t/>
            </a:r>
            <a:br>
              <a:rPr lang="he-IL" dirty="0"/>
            </a:br>
            <a:endParaRPr lang="he-IL" dirty="0"/>
          </a:p>
        </p:txBody>
      </p:sp>
      <p:sp>
        <p:nvSpPr>
          <p:cNvPr id="3" name="מציין מיקום תוכן 2"/>
          <p:cNvSpPr>
            <a:spLocks noGrp="1"/>
          </p:cNvSpPr>
          <p:nvPr>
            <p:ph idx="1"/>
          </p:nvPr>
        </p:nvSpPr>
        <p:spPr>
          <a:xfrm>
            <a:off x="251520" y="3789040"/>
            <a:ext cx="8435280" cy="2932435"/>
          </a:xfrm>
        </p:spPr>
        <p:txBody>
          <a:bodyPr>
            <a:normAutofit fontScale="77500" lnSpcReduction="20000"/>
          </a:bodyPr>
          <a:lstStyle/>
          <a:p>
            <a:r>
              <a:rPr lang="he-IL" dirty="0" smtClean="0"/>
              <a:t>לעומת הג'ינסנג הקוריאני חם המזג, נחשב הג'ינסנג האמריקאי </a:t>
            </a:r>
            <a:r>
              <a:rPr lang="he-IL" dirty="0" err="1" smtClean="0"/>
              <a:t>לנטראלי</a:t>
            </a:r>
            <a:r>
              <a:rPr lang="he-IL" dirty="0" smtClean="0"/>
              <a:t>. הוא מותווה ספציפית לטיפול בתסמונת גיל המעבר ולטיפול בנשים חסרות וחלשות. מיוחסת לו עוצמת פעילות מתונה.</a:t>
            </a:r>
          </a:p>
          <a:p>
            <a:r>
              <a:rPr lang="he-IL" dirty="0"/>
              <a:t>ג'ינסנג אמריקאי נחשב לאחד מבין הצמחים היקרים שבשימוש רפואי. </a:t>
            </a:r>
          </a:p>
          <a:p>
            <a:endParaRPr lang="he-IL" dirty="0" smtClean="0"/>
          </a:p>
          <a:p>
            <a:pPr>
              <a:buNone/>
            </a:pP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16</a:t>
            </a:fld>
            <a:endParaRPr lang="he-IL"/>
          </a:p>
        </p:txBody>
      </p:sp>
      <p:pic>
        <p:nvPicPr>
          <p:cNvPr id="9" name="Picture 3" descr="C:\Users\Levy\Pictures\לימודים\imagesCAULI1O1.jpg"/>
          <p:cNvPicPr>
            <a:picLocks noChangeAspect="1" noChangeArrowheads="1"/>
          </p:cNvPicPr>
          <p:nvPr/>
        </p:nvPicPr>
        <p:blipFill>
          <a:blip r:embed="rId2" cstate="print"/>
          <a:srcRect/>
          <a:stretch>
            <a:fillRect/>
          </a:stretch>
        </p:blipFill>
        <p:spPr bwMode="auto">
          <a:xfrm>
            <a:off x="0" y="5336074"/>
            <a:ext cx="2267744" cy="1501294"/>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1052736"/>
            <a:ext cx="8363272" cy="5688632"/>
          </a:xfrm>
        </p:spPr>
        <p:txBody>
          <a:bodyPr>
            <a:noAutofit/>
          </a:bodyPr>
          <a:lstStyle/>
          <a:p>
            <a:r>
              <a:rPr lang="he-IL" sz="2400" b="1" dirty="0" smtClean="0"/>
              <a:t>פעילות הצמח:</a:t>
            </a:r>
            <a:endParaRPr lang="en-US" sz="2400" b="1" dirty="0" smtClean="0"/>
          </a:p>
          <a:p>
            <a:pPr lvl="0"/>
            <a:r>
              <a:rPr lang="he-IL" sz="2400" b="1" dirty="0" err="1" smtClean="0"/>
              <a:t>אדפטוגן</a:t>
            </a:r>
            <a:r>
              <a:rPr lang="he-IL" sz="2400" b="1" dirty="0" smtClean="0"/>
              <a:t> (מאתן) </a:t>
            </a:r>
            <a:r>
              <a:rPr lang="he-IL" sz="2400" dirty="0" smtClean="0"/>
              <a:t>– מחזק ומזין את מערכות הגוף והעצבים פיזית </a:t>
            </a:r>
            <a:r>
              <a:rPr lang="he-IL" sz="2400" dirty="0" err="1" smtClean="0"/>
              <a:t>ומנטלית</a:t>
            </a:r>
            <a:r>
              <a:rPr lang="he-IL" sz="2400" dirty="0" smtClean="0"/>
              <a:t>.</a:t>
            </a:r>
            <a:endParaRPr lang="en-US" sz="2400" dirty="0" smtClean="0"/>
          </a:p>
          <a:p>
            <a:pPr lvl="0"/>
            <a:r>
              <a:rPr lang="he-IL" sz="2400" b="1" dirty="0" err="1" smtClean="0"/>
              <a:t>מנופאוז</a:t>
            </a:r>
            <a:r>
              <a:rPr lang="he-IL" sz="2400" b="1" dirty="0" smtClean="0"/>
              <a:t> </a:t>
            </a:r>
            <a:r>
              <a:rPr lang="he-IL" sz="2400" b="1" dirty="0" err="1" smtClean="0"/>
              <a:t>סופורט</a:t>
            </a:r>
            <a:r>
              <a:rPr lang="he-IL" sz="2400" b="1" dirty="0" smtClean="0"/>
              <a:t> </a:t>
            </a:r>
            <a:r>
              <a:rPr lang="he-IL" sz="2400" dirty="0" smtClean="0"/>
              <a:t>– תמיכה לנשים בגיל המעבר – </a:t>
            </a:r>
            <a:r>
              <a:rPr lang="he-IL" sz="2400" dirty="0" err="1" smtClean="0"/>
              <a:t>אדפטוגן</a:t>
            </a:r>
            <a:r>
              <a:rPr lang="he-IL" sz="2400" dirty="0" smtClean="0"/>
              <a:t> מוביל!</a:t>
            </a:r>
            <a:endParaRPr lang="en-US" sz="2400" dirty="0" smtClean="0"/>
          </a:p>
          <a:p>
            <a:pPr lvl="0"/>
            <a:r>
              <a:rPr lang="he-IL" sz="2400" b="1" dirty="0" smtClean="0"/>
              <a:t>אפרודיזיאק </a:t>
            </a:r>
            <a:r>
              <a:rPr lang="he-IL" sz="2400" dirty="0" smtClean="0"/>
              <a:t>– ממריץ ומעורר מינית.</a:t>
            </a:r>
            <a:endParaRPr lang="en-US" sz="2400" dirty="0" smtClean="0"/>
          </a:p>
          <a:p>
            <a:pPr lvl="0"/>
            <a:r>
              <a:rPr lang="he-IL" sz="2400" b="1" dirty="0" smtClean="0"/>
              <a:t>אנטי </a:t>
            </a:r>
            <a:r>
              <a:rPr lang="he-IL" sz="2400" b="1" dirty="0" err="1" smtClean="0"/>
              <a:t>דיפרסנט</a:t>
            </a:r>
            <a:r>
              <a:rPr lang="he-IL" sz="2400" b="1" dirty="0" smtClean="0"/>
              <a:t> </a:t>
            </a:r>
            <a:r>
              <a:rPr lang="he-IL" sz="2400" dirty="0" smtClean="0"/>
              <a:t>– נוגד דיכאון וחרדה.</a:t>
            </a:r>
            <a:endParaRPr lang="en-US" sz="2400" dirty="0" smtClean="0"/>
          </a:p>
          <a:p>
            <a:pPr lvl="0"/>
            <a:r>
              <a:rPr lang="he-IL" sz="2400" b="1" dirty="0" smtClean="0"/>
              <a:t>משפר </a:t>
            </a:r>
            <a:r>
              <a:rPr lang="he-IL" sz="2400" b="1" dirty="0" err="1" smtClean="0"/>
              <a:t>קוגנטיבי</a:t>
            </a:r>
            <a:r>
              <a:rPr lang="he-IL" sz="2400" b="1" dirty="0" smtClean="0"/>
              <a:t> </a:t>
            </a:r>
            <a:r>
              <a:rPr lang="he-IL" sz="2400" dirty="0" smtClean="0"/>
              <a:t>– זיכרון וריכוז, לחץ תמידי.</a:t>
            </a:r>
            <a:endParaRPr lang="en-US" sz="2400" dirty="0" smtClean="0"/>
          </a:p>
          <a:p>
            <a:pPr lvl="0"/>
            <a:r>
              <a:rPr lang="he-IL" sz="2400" b="1" dirty="0" smtClean="0"/>
              <a:t>טיפוס חסר </a:t>
            </a:r>
            <a:r>
              <a:rPr lang="he-IL" sz="2400" dirty="0" smtClean="0"/>
              <a:t>- מתאים למצבי אנמיה, חולשה, קור תמידי, עייפות כרונית – טיפול ומניעה.</a:t>
            </a:r>
            <a:endParaRPr lang="en-US" sz="2400" dirty="0" smtClean="0"/>
          </a:p>
          <a:p>
            <a:pPr lvl="0"/>
            <a:r>
              <a:rPr lang="he-IL" sz="2400" b="1" dirty="0" smtClean="0"/>
              <a:t>משפר/מחזק מערכת חיסונית </a:t>
            </a:r>
            <a:r>
              <a:rPr lang="he-IL" sz="2400" dirty="0" smtClean="0"/>
              <a:t>– ניתן לאורך זמן עם צמחים נוספים.</a:t>
            </a:r>
            <a:endParaRPr lang="en-US" sz="2400" dirty="0" smtClean="0"/>
          </a:p>
          <a:p>
            <a:pPr lvl="0"/>
            <a:r>
              <a:rPr lang="he-IL" sz="2400" b="1" dirty="0" smtClean="0"/>
              <a:t>מחזק מערכת עיכול חלשה </a:t>
            </a:r>
            <a:r>
              <a:rPr lang="he-IL" sz="2400" dirty="0" smtClean="0"/>
              <a:t>– יציאות מרובות וכרוניות, </a:t>
            </a:r>
            <a:r>
              <a:rPr lang="he-IL" sz="2400" dirty="0" err="1" smtClean="0"/>
              <a:t>גאזים</a:t>
            </a:r>
            <a:r>
              <a:rPr lang="he-IL" sz="2400" dirty="0" smtClean="0"/>
              <a:t>, חוסר תיאבון, בעיות עיכול.</a:t>
            </a:r>
            <a:endParaRPr lang="en-US" sz="2400" dirty="0" smtClean="0"/>
          </a:p>
          <a:p>
            <a:pPr lvl="0"/>
            <a:r>
              <a:rPr lang="he-IL" sz="2400" b="1" dirty="0" smtClean="0"/>
              <a:t>אנטי דיאבטי </a:t>
            </a:r>
            <a:r>
              <a:rPr lang="he-IL" sz="2400" dirty="0" smtClean="0"/>
              <a:t>- מסייע באיזון הסוכר בדם (מומלץ לשלבו עם צמחים נוספים). </a:t>
            </a:r>
            <a:r>
              <a:rPr lang="en-US" sz="2400" dirty="0" smtClean="0"/>
              <a:t/>
            </a:r>
            <a:br>
              <a:rPr lang="en-US" sz="2400" dirty="0" smtClean="0"/>
            </a:br>
            <a:r>
              <a:rPr lang="en-US" sz="2400" dirty="0" smtClean="0"/>
              <a:t/>
            </a:r>
            <a:br>
              <a:rPr lang="en-US" sz="2400" dirty="0" smtClean="0"/>
            </a:br>
            <a:endParaRPr lang="he-IL" sz="24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z="1800" smtClean="0"/>
              <a:pPr/>
              <a:t>17</a:t>
            </a:fld>
            <a:endParaRPr lang="he-IL" sz="1800"/>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79512" y="1052736"/>
            <a:ext cx="8784976" cy="5668739"/>
          </a:xfrm>
        </p:spPr>
        <p:txBody>
          <a:bodyPr>
            <a:noAutofit/>
          </a:bodyPr>
          <a:lstStyle/>
          <a:p>
            <a:r>
              <a:rPr lang="he-IL" sz="2000" b="1" dirty="0" smtClean="0"/>
              <a:t>רגישות, תופעות לוואי, תגובות ביניים, התוויות נגד ורעילות</a:t>
            </a:r>
            <a:r>
              <a:rPr lang="he-IL" sz="2000" dirty="0" smtClean="0"/>
              <a:t/>
            </a:r>
            <a:br>
              <a:rPr lang="he-IL" sz="2000" dirty="0" smtClean="0"/>
            </a:br>
            <a:r>
              <a:rPr lang="he-IL" sz="2000" dirty="0" smtClean="0"/>
              <a:t>לא ידועות תופעות לוואי או התוויות נגד הנגרמות עקב שימוש בצמח</a:t>
            </a:r>
            <a:r>
              <a:rPr lang="he-IL" sz="2000" dirty="0"/>
              <a:t>.</a:t>
            </a:r>
            <a:r>
              <a:rPr lang="he-IL" sz="2000" dirty="0" smtClean="0"/>
              <a:t/>
            </a:r>
            <a:br>
              <a:rPr lang="he-IL" sz="2000" dirty="0" smtClean="0"/>
            </a:br>
            <a:r>
              <a:rPr lang="he-IL" sz="2000" b="1" dirty="0" smtClean="0"/>
              <a:t>הריון: </a:t>
            </a:r>
            <a:r>
              <a:rPr lang="he-IL" sz="2000" dirty="0" smtClean="0"/>
              <a:t>אין מספיק מידע בנושא. עקב פעילותו </a:t>
            </a:r>
            <a:r>
              <a:rPr lang="he-IL" sz="2000" dirty="0" err="1" smtClean="0"/>
              <a:t>האסטרוגנית</a:t>
            </a:r>
            <a:r>
              <a:rPr lang="he-IL" sz="2000" dirty="0" smtClean="0"/>
              <a:t> של הצמח רצוי שלא להשתמש בו בתקופה זו.</a:t>
            </a:r>
            <a:br>
              <a:rPr lang="he-IL" sz="2000" dirty="0" smtClean="0"/>
            </a:br>
            <a:r>
              <a:rPr lang="he-IL" sz="2000" b="1" dirty="0" smtClean="0"/>
              <a:t>הנקה: </a:t>
            </a:r>
            <a:r>
              <a:rPr lang="he-IL" sz="2000" dirty="0" smtClean="0"/>
              <a:t>ניתן להשתמש.</a:t>
            </a:r>
          </a:p>
          <a:p>
            <a:r>
              <a:rPr lang="he-IL" sz="2000" b="1" dirty="0" smtClean="0"/>
              <a:t>איכויות</a:t>
            </a:r>
            <a:r>
              <a:rPr lang="he-IL" sz="2000" dirty="0" smtClean="0"/>
              <a:t/>
            </a:r>
            <a:br>
              <a:rPr lang="he-IL" sz="2000" dirty="0" smtClean="0"/>
            </a:br>
            <a:r>
              <a:rPr lang="he-IL" sz="2000" dirty="0" smtClean="0"/>
              <a:t>מתקתק, ניטראלי.</a:t>
            </a:r>
            <a:br>
              <a:rPr lang="he-IL" sz="2000" dirty="0" smtClean="0"/>
            </a:br>
            <a:r>
              <a:rPr lang="he-IL" sz="2000" b="1" dirty="0" smtClean="0"/>
              <a:t>השפעה מסורתית</a:t>
            </a:r>
            <a:r>
              <a:rPr lang="he-IL" sz="2000" dirty="0" smtClean="0"/>
              <a:t/>
            </a:r>
            <a:br>
              <a:rPr lang="he-IL" sz="2000" dirty="0" smtClean="0"/>
            </a:br>
            <a:r>
              <a:rPr lang="he-IL" sz="2000" dirty="0" smtClean="0"/>
              <a:t>מעצים את </a:t>
            </a:r>
            <a:r>
              <a:rPr lang="he-IL" sz="2000" dirty="0" err="1" smtClean="0"/>
              <a:t>צ'י</a:t>
            </a:r>
            <a:r>
              <a:rPr lang="he-IL" sz="2000" dirty="0" smtClean="0"/>
              <a:t> הטחול:</a:t>
            </a:r>
            <a:br>
              <a:rPr lang="he-IL" sz="2000" dirty="0" smtClean="0"/>
            </a:br>
            <a:r>
              <a:rPr lang="he-IL" sz="2000" dirty="0" smtClean="0"/>
              <a:t>- חוסר </a:t>
            </a:r>
            <a:r>
              <a:rPr lang="he-IL" sz="2000" dirty="0" err="1" smtClean="0"/>
              <a:t>צ'י</a:t>
            </a:r>
            <a:r>
              <a:rPr lang="he-IL" sz="2000" dirty="0" smtClean="0"/>
              <a:t> הטחול: חוסר תיאבון, עייפות, חולשה, ירידה במשקל.</a:t>
            </a:r>
            <a:br>
              <a:rPr lang="he-IL" sz="2000" dirty="0" smtClean="0"/>
            </a:br>
            <a:r>
              <a:rPr lang="he-IL" sz="2000" dirty="0" smtClean="0"/>
              <a:t>מזין את יין הכבד והכליה:</a:t>
            </a:r>
            <a:br>
              <a:rPr lang="he-IL" sz="2000" dirty="0" smtClean="0"/>
            </a:br>
            <a:r>
              <a:rPr lang="he-IL" sz="2000" dirty="0" smtClean="0"/>
              <a:t>- חוסר יין בכבד ובכליות: חוסר אסטרוגן, גלי חום, הפרעות שינה, מצב רוח ירוד, תסמונת קדם וסתית.</a:t>
            </a:r>
            <a:br>
              <a:rPr lang="he-IL" sz="2000" dirty="0" smtClean="0"/>
            </a:br>
            <a:r>
              <a:rPr lang="he-IL" sz="2000" dirty="0" smtClean="0"/>
              <a:t>משקם ומזין את הכליה:</a:t>
            </a:r>
            <a:br>
              <a:rPr lang="he-IL" sz="2000" dirty="0" smtClean="0"/>
            </a:br>
            <a:r>
              <a:rPr lang="he-IL" sz="2000" dirty="0" smtClean="0"/>
              <a:t>- חולשת הכליות: בלבול, דכדוך, ירידה בפעילות מוחית.</a:t>
            </a:r>
            <a:br>
              <a:rPr lang="he-IL" sz="2000" dirty="0" smtClean="0"/>
            </a:br>
            <a:r>
              <a:rPr lang="he-IL" sz="2000" dirty="0" smtClean="0"/>
              <a:t>- חולשת דם הלב </a:t>
            </a:r>
            <a:r>
              <a:rPr lang="he-IL" sz="2000" dirty="0" err="1" smtClean="0"/>
              <a:t>וצ'י</a:t>
            </a:r>
            <a:r>
              <a:rPr lang="he-IL" sz="2000" dirty="0" smtClean="0"/>
              <a:t> הטחול: </a:t>
            </a:r>
            <a:r>
              <a:rPr lang="he-IL" sz="2000" dirty="0" err="1" smtClean="0"/>
              <a:t>פלפיטציות</a:t>
            </a:r>
            <a:r>
              <a:rPr lang="he-IL" sz="2000" dirty="0" smtClean="0"/>
              <a:t>, הפרעות שינה, חוסר תיאבון.</a:t>
            </a:r>
            <a:br>
              <a:rPr lang="he-IL" sz="2000" dirty="0" smtClean="0"/>
            </a:br>
            <a:r>
              <a:rPr lang="he-IL" sz="2000" dirty="0" smtClean="0"/>
              <a:t>מזין את יין הריאות ומסלק חום ריק.</a:t>
            </a:r>
            <a:br>
              <a:rPr lang="he-IL" sz="2000" dirty="0" smtClean="0"/>
            </a:br>
            <a:r>
              <a:rPr lang="he-IL" sz="2000" dirty="0" smtClean="0"/>
              <a:t>- חוסר יין בריאות: חום נמוך, שיעול יבש, איבוד קול.</a:t>
            </a:r>
            <a:br>
              <a:rPr lang="he-IL" sz="2000" dirty="0" smtClean="0"/>
            </a:br>
            <a:r>
              <a:rPr lang="he-IL" sz="2000" dirty="0" smtClean="0"/>
              <a:t/>
            </a:r>
            <a:br>
              <a:rPr lang="he-IL" sz="2000" dirty="0" smtClean="0"/>
            </a:br>
            <a:endParaRPr lang="he-IL" sz="2000" dirty="0" smtClean="0"/>
          </a:p>
          <a:p>
            <a:pPr>
              <a:buNone/>
            </a:pPr>
            <a:r>
              <a:rPr lang="he-IL" sz="2000" dirty="0" smtClean="0"/>
              <a:t/>
            </a:r>
            <a:br>
              <a:rPr lang="he-IL" sz="2000" dirty="0" smtClean="0"/>
            </a:br>
            <a:endParaRPr lang="he-IL" sz="2000" dirty="0" smtClean="0"/>
          </a:p>
          <a:p>
            <a:endParaRPr lang="he-IL" sz="20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18</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5793507"/>
          </a:xfrm>
        </p:spPr>
        <p:txBody>
          <a:bodyPr>
            <a:normAutofit/>
          </a:bodyPr>
          <a:lstStyle/>
          <a:p>
            <a:r>
              <a:rPr lang="he-IL" sz="2400" dirty="0" smtClean="0"/>
              <a:t>חלק רפואי בשימוש: שורש</a:t>
            </a:r>
          </a:p>
          <a:p>
            <a:r>
              <a:rPr lang="he-IL" sz="2400" dirty="0" smtClean="0"/>
              <a:t>אופני לקיחה ומינונים:</a:t>
            </a:r>
          </a:p>
          <a:p>
            <a:r>
              <a:rPr lang="he-IL" sz="2400" dirty="0" smtClean="0"/>
              <a:t>טינקטורה 1:3, 45% אלכוהול </a:t>
            </a:r>
            <a:r>
              <a:rPr lang="en-US" sz="2400" dirty="0" smtClean="0"/>
              <a:t>5</a:t>
            </a:r>
            <a:r>
              <a:rPr lang="he-IL" sz="2400" dirty="0" smtClean="0"/>
              <a:t> מ"ל בוקר וערב</a:t>
            </a:r>
            <a:r>
              <a:rPr lang="en-US" sz="2400" dirty="0" smtClean="0"/>
              <a:t/>
            </a:r>
            <a:br>
              <a:rPr lang="en-US" sz="2400" dirty="0" smtClean="0"/>
            </a:br>
            <a:r>
              <a:rPr lang="he-IL" sz="2400" dirty="0" smtClean="0"/>
              <a:t>תמצית יבשה: 25% </a:t>
            </a:r>
            <a:r>
              <a:rPr lang="he-IL" sz="2400" dirty="0" err="1" smtClean="0"/>
              <a:t>ג'ינסנוסידים</a:t>
            </a:r>
            <a:r>
              <a:rPr lang="he-IL" sz="2400" dirty="0" smtClean="0"/>
              <a:t>, 200-250 מ"ג בוקר וערב</a:t>
            </a:r>
            <a:r>
              <a:rPr lang="en-US" sz="2400" dirty="0" smtClean="0"/>
              <a:t/>
            </a:r>
            <a:br>
              <a:rPr lang="en-US" sz="2400" dirty="0" smtClean="0"/>
            </a:br>
            <a:r>
              <a:rPr lang="he-IL" sz="2400" dirty="0" err="1" smtClean="0"/>
              <a:t>מרתח</a:t>
            </a:r>
            <a:r>
              <a:rPr lang="he-IL" sz="2400" dirty="0" smtClean="0"/>
              <a:t>: </a:t>
            </a:r>
            <a:r>
              <a:rPr lang="en-US" sz="2400" dirty="0" smtClean="0"/>
              <a:t>10 </a:t>
            </a:r>
            <a:r>
              <a:rPr lang="he-IL" sz="2400" dirty="0" smtClean="0"/>
              <a:t>גרם שורש לחצי ליטר מים</a:t>
            </a:r>
            <a:r>
              <a:rPr lang="en-US" sz="2400" dirty="0" smtClean="0"/>
              <a:t/>
            </a:r>
            <a:br>
              <a:rPr lang="en-US" sz="2400" dirty="0" smtClean="0"/>
            </a:br>
            <a:r>
              <a:rPr lang="he-IL" sz="2400" dirty="0" smtClean="0"/>
              <a:t>כחלק מפורמולה: 25%-30%.</a:t>
            </a:r>
            <a:br>
              <a:rPr lang="he-IL" sz="2400" dirty="0" smtClean="0"/>
            </a:br>
            <a:r>
              <a:rPr lang="he-IL" sz="2400" dirty="0" smtClean="0"/>
              <a:t/>
            </a:r>
            <a:br>
              <a:rPr lang="he-IL" sz="2400" dirty="0" smtClean="0"/>
            </a:br>
            <a:endParaRPr lang="he-IL" sz="24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19</a:t>
            </a:fld>
            <a:endParaRPr lang="he-IL"/>
          </a:p>
        </p:txBody>
      </p:sp>
      <p:pic>
        <p:nvPicPr>
          <p:cNvPr id="5" name="Picture 3" descr="C:\Users\Levy\Pictures\תמונות מהטיול לסין\תמונות מהטיול לסין 337.jpg"/>
          <p:cNvPicPr>
            <a:picLocks noChangeAspect="1" noChangeArrowheads="1"/>
          </p:cNvPicPr>
          <p:nvPr/>
        </p:nvPicPr>
        <p:blipFill>
          <a:blip r:embed="rId2" cstate="print"/>
          <a:srcRect/>
          <a:stretch>
            <a:fillRect/>
          </a:stretch>
        </p:blipFill>
        <p:spPr bwMode="auto">
          <a:xfrm>
            <a:off x="2123728" y="2811662"/>
            <a:ext cx="5256584" cy="3942438"/>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השוואת </a:t>
            </a:r>
            <a:r>
              <a:rPr lang="he-IL" dirty="0" err="1" smtClean="0"/>
              <a:t>ג'ינסנג'ים</a:t>
            </a:r>
            <a:endParaRPr lang="he-IL" dirty="0"/>
          </a:p>
        </p:txBody>
      </p:sp>
      <p:graphicFrame>
        <p:nvGraphicFramePr>
          <p:cNvPr id="7" name="מציין מיקום תוכן 6"/>
          <p:cNvGraphicFramePr>
            <a:graphicFrameLocks noGrp="1"/>
          </p:cNvGraphicFramePr>
          <p:nvPr>
            <p:ph idx="1"/>
          </p:nvPr>
        </p:nvGraphicFramePr>
        <p:xfrm>
          <a:off x="457200" y="1600200"/>
          <a:ext cx="8229600" cy="4666554"/>
        </p:xfrm>
        <a:graphic>
          <a:graphicData uri="http://schemas.openxmlformats.org/drawingml/2006/table">
            <a:tbl>
              <a:tblPr rtl="1" firstRow="1" bandRow="1">
                <a:tableStyleId>{21E4AEA4-8DFA-4A89-87EB-49C32662AFE0}</a:tableStyleId>
              </a:tblPr>
              <a:tblGrid>
                <a:gridCol w="2057400">
                  <a:extLst>
                    <a:ext uri="{9D8B030D-6E8A-4147-A177-3AD203B41FA5}">
                      <a16:colId xmlns="" xmlns:a16="http://schemas.microsoft.com/office/drawing/2014/main" val="20000"/>
                    </a:ext>
                  </a:extLst>
                </a:gridCol>
                <a:gridCol w="2057400">
                  <a:extLst>
                    <a:ext uri="{9D8B030D-6E8A-4147-A177-3AD203B41FA5}">
                      <a16:colId xmlns="" xmlns:a16="http://schemas.microsoft.com/office/drawing/2014/main" val="20001"/>
                    </a:ext>
                  </a:extLst>
                </a:gridCol>
                <a:gridCol w="2057400">
                  <a:extLst>
                    <a:ext uri="{9D8B030D-6E8A-4147-A177-3AD203B41FA5}">
                      <a16:colId xmlns="" xmlns:a16="http://schemas.microsoft.com/office/drawing/2014/main" val="20002"/>
                    </a:ext>
                  </a:extLst>
                </a:gridCol>
                <a:gridCol w="2057400">
                  <a:extLst>
                    <a:ext uri="{9D8B030D-6E8A-4147-A177-3AD203B41FA5}">
                      <a16:colId xmlns="" xmlns:a16="http://schemas.microsoft.com/office/drawing/2014/main" val="20003"/>
                    </a:ext>
                  </a:extLst>
                </a:gridCol>
              </a:tblGrid>
              <a:tr h="1159278">
                <a:tc>
                  <a:txBody>
                    <a:bodyPr/>
                    <a:lstStyle/>
                    <a:p>
                      <a:pPr algn="r" rtl="1"/>
                      <a:r>
                        <a:rPr lang="he-IL" sz="2000" b="1" dirty="0" smtClean="0">
                          <a:solidFill>
                            <a:srgbClr val="FFFF00"/>
                          </a:solidFill>
                        </a:rPr>
                        <a:t>פעילות רפואית</a:t>
                      </a:r>
                      <a:endParaRPr lang="he-IL" sz="2000" b="1" dirty="0">
                        <a:solidFill>
                          <a:srgbClr val="FFFF00"/>
                        </a:solidFill>
                      </a:endParaRPr>
                    </a:p>
                  </a:txBody>
                  <a:tcPr/>
                </a:tc>
                <a:tc>
                  <a:txBody>
                    <a:bodyPr/>
                    <a:lstStyle/>
                    <a:p>
                      <a:pPr algn="l" rtl="1"/>
                      <a:r>
                        <a:rPr lang="en-US" sz="2000" b="1" dirty="0" err="1" smtClean="0">
                          <a:solidFill>
                            <a:srgbClr val="FFFF00"/>
                          </a:solidFill>
                        </a:rPr>
                        <a:t>Panax</a:t>
                      </a:r>
                      <a:r>
                        <a:rPr lang="en-US" sz="2000" b="1" dirty="0" smtClean="0">
                          <a:solidFill>
                            <a:srgbClr val="FFFF00"/>
                          </a:solidFill>
                        </a:rPr>
                        <a:t> ginseng </a:t>
                      </a:r>
                      <a:endParaRPr lang="he-IL" sz="2000" b="1" dirty="0">
                        <a:solidFill>
                          <a:srgbClr val="FFFF00"/>
                        </a:solidFill>
                      </a:endParaRPr>
                    </a:p>
                  </a:txBody>
                  <a:tcPr/>
                </a:tc>
                <a:tc>
                  <a:txBody>
                    <a:bodyPr/>
                    <a:lstStyle/>
                    <a:p>
                      <a:pPr algn="l" rtl="1"/>
                      <a:r>
                        <a:rPr lang="en-US" sz="2000" b="1" dirty="0" err="1" smtClean="0">
                          <a:solidFill>
                            <a:srgbClr val="FFFF00"/>
                          </a:solidFill>
                        </a:rPr>
                        <a:t>Eleutherococcus</a:t>
                      </a:r>
                      <a:r>
                        <a:rPr lang="en-US" sz="2000" b="1" dirty="0" smtClean="0">
                          <a:solidFill>
                            <a:srgbClr val="FFFF00"/>
                          </a:solidFill>
                        </a:rPr>
                        <a:t> </a:t>
                      </a:r>
                      <a:r>
                        <a:rPr lang="en-US" sz="2000" b="1" dirty="0" err="1" smtClean="0">
                          <a:solidFill>
                            <a:srgbClr val="FFFF00"/>
                          </a:solidFill>
                        </a:rPr>
                        <a:t>senticosus</a:t>
                      </a:r>
                      <a:endParaRPr lang="he-IL" sz="2000" b="1" dirty="0">
                        <a:solidFill>
                          <a:srgbClr val="FFFF00"/>
                        </a:solidFill>
                      </a:endParaRPr>
                    </a:p>
                  </a:txBody>
                  <a:tcPr/>
                </a:tc>
                <a:tc>
                  <a:txBody>
                    <a:bodyPr/>
                    <a:lstStyle/>
                    <a:p>
                      <a:pPr algn="l" rtl="1"/>
                      <a:r>
                        <a:rPr lang="en-US" sz="2000" b="1" dirty="0" err="1" smtClean="0">
                          <a:solidFill>
                            <a:srgbClr val="FFFF00"/>
                          </a:solidFill>
                        </a:rPr>
                        <a:t>Panax</a:t>
                      </a:r>
                      <a:r>
                        <a:rPr lang="en-US" sz="2000" b="1" dirty="0" smtClean="0">
                          <a:solidFill>
                            <a:srgbClr val="FFFF00"/>
                          </a:solidFill>
                        </a:rPr>
                        <a:t> </a:t>
                      </a:r>
                      <a:r>
                        <a:rPr lang="en-US" sz="2000" b="1" dirty="0" err="1" smtClean="0">
                          <a:solidFill>
                            <a:srgbClr val="FFFF00"/>
                          </a:solidFill>
                        </a:rPr>
                        <a:t>quinquefolium</a:t>
                      </a:r>
                      <a:r>
                        <a:rPr lang="en-US" sz="2000" b="1" dirty="0" smtClean="0">
                          <a:solidFill>
                            <a:srgbClr val="FFFF00"/>
                          </a:solidFill>
                        </a:rPr>
                        <a:t> </a:t>
                      </a:r>
                      <a:endParaRPr lang="he-IL" sz="2000" b="1" dirty="0">
                        <a:solidFill>
                          <a:srgbClr val="FFFF00"/>
                        </a:solidFill>
                      </a:endParaRPr>
                    </a:p>
                  </a:txBody>
                  <a:tcPr/>
                </a:tc>
                <a:extLst>
                  <a:ext uri="{0D108BD9-81ED-4DB2-BD59-A6C34878D82A}">
                    <a16:rowId xmlns="" xmlns:a16="http://schemas.microsoft.com/office/drawing/2014/main" val="10000"/>
                  </a:ext>
                </a:extLst>
              </a:tr>
              <a:tr h="1159278">
                <a:tc>
                  <a:txBody>
                    <a:bodyPr/>
                    <a:lstStyle/>
                    <a:p>
                      <a:pPr rtl="1"/>
                      <a:r>
                        <a:rPr lang="he-IL" dirty="0" smtClean="0"/>
                        <a:t>עוצמה הצמח</a:t>
                      </a:r>
                      <a:endParaRPr lang="he-IL" dirty="0"/>
                    </a:p>
                  </a:txBody>
                  <a:tcPr/>
                </a:tc>
                <a:tc>
                  <a:txBody>
                    <a:bodyPr/>
                    <a:lstStyle/>
                    <a:p>
                      <a:pPr rtl="1"/>
                      <a:r>
                        <a:rPr lang="he-IL" dirty="0" smtClean="0"/>
                        <a:t>חזקה</a:t>
                      </a:r>
                      <a:endParaRPr lang="he-IL" dirty="0"/>
                    </a:p>
                  </a:txBody>
                  <a:tcPr/>
                </a:tc>
                <a:tc>
                  <a:txBody>
                    <a:bodyPr/>
                    <a:lstStyle/>
                    <a:p>
                      <a:pPr rtl="1"/>
                      <a:r>
                        <a:rPr lang="he-IL" dirty="0" smtClean="0"/>
                        <a:t>בינונית</a:t>
                      </a:r>
                      <a:endParaRPr lang="he-IL" dirty="0"/>
                    </a:p>
                  </a:txBody>
                  <a:tcPr/>
                </a:tc>
                <a:tc>
                  <a:txBody>
                    <a:bodyPr/>
                    <a:lstStyle/>
                    <a:p>
                      <a:pPr rtl="1"/>
                      <a:r>
                        <a:rPr lang="he-IL" dirty="0" smtClean="0"/>
                        <a:t>מתונה</a:t>
                      </a:r>
                      <a:endParaRPr lang="he-IL" dirty="0"/>
                    </a:p>
                  </a:txBody>
                  <a:tcPr/>
                </a:tc>
                <a:extLst>
                  <a:ext uri="{0D108BD9-81ED-4DB2-BD59-A6C34878D82A}">
                    <a16:rowId xmlns="" xmlns:a16="http://schemas.microsoft.com/office/drawing/2014/main" val="10001"/>
                  </a:ext>
                </a:extLst>
              </a:tr>
              <a:tr h="1159278">
                <a:tc>
                  <a:txBody>
                    <a:bodyPr/>
                    <a:lstStyle/>
                    <a:p>
                      <a:pPr rtl="1"/>
                      <a:r>
                        <a:rPr lang="he-IL" dirty="0" smtClean="0"/>
                        <a:t>איכות אנרגטית</a:t>
                      </a:r>
                      <a:endParaRPr lang="he-IL" dirty="0"/>
                    </a:p>
                  </a:txBody>
                  <a:tcPr/>
                </a:tc>
                <a:tc>
                  <a:txBody>
                    <a:bodyPr/>
                    <a:lstStyle/>
                    <a:p>
                      <a:pPr rtl="1"/>
                      <a:r>
                        <a:rPr lang="he-IL" dirty="0" smtClean="0"/>
                        <a:t>חם, יבש ומתוק</a:t>
                      </a:r>
                      <a:endParaRPr lang="he-IL" dirty="0"/>
                    </a:p>
                  </a:txBody>
                  <a:tcPr/>
                </a:tc>
                <a:tc>
                  <a:txBody>
                    <a:bodyPr/>
                    <a:lstStyle/>
                    <a:p>
                      <a:pPr rtl="1"/>
                      <a:r>
                        <a:rPr lang="he-IL" dirty="0" smtClean="0"/>
                        <a:t>חמים, מיבש ומתקתק</a:t>
                      </a:r>
                      <a:endParaRPr lang="he-IL" dirty="0"/>
                    </a:p>
                  </a:txBody>
                  <a:tcPr/>
                </a:tc>
                <a:tc>
                  <a:txBody>
                    <a:bodyPr/>
                    <a:lstStyle/>
                    <a:p>
                      <a:pPr rtl="1"/>
                      <a:r>
                        <a:rPr lang="he-IL" dirty="0" smtClean="0"/>
                        <a:t>מתקתק</a:t>
                      </a:r>
                      <a:r>
                        <a:rPr lang="he-IL" baseline="0" dirty="0" smtClean="0"/>
                        <a:t> ו</a:t>
                      </a:r>
                      <a:r>
                        <a:rPr lang="he-IL" dirty="0" smtClean="0"/>
                        <a:t>ניטראלי</a:t>
                      </a:r>
                      <a:endParaRPr lang="he-IL" dirty="0"/>
                    </a:p>
                  </a:txBody>
                  <a:tcPr/>
                </a:tc>
                <a:extLst>
                  <a:ext uri="{0D108BD9-81ED-4DB2-BD59-A6C34878D82A}">
                    <a16:rowId xmlns="" xmlns:a16="http://schemas.microsoft.com/office/drawing/2014/main" val="10002"/>
                  </a:ext>
                </a:extLst>
              </a:tr>
              <a:tr h="1159278">
                <a:tc>
                  <a:txBody>
                    <a:bodyPr/>
                    <a:lstStyle/>
                    <a:p>
                      <a:pPr rtl="1"/>
                      <a:r>
                        <a:rPr lang="he-IL" dirty="0" smtClean="0"/>
                        <a:t>מתאים</a:t>
                      </a:r>
                      <a:r>
                        <a:rPr lang="he-IL" baseline="0" dirty="0" smtClean="0"/>
                        <a:t> ל:</a:t>
                      </a:r>
                      <a:endParaRPr lang="he-IL" dirty="0"/>
                    </a:p>
                  </a:txBody>
                  <a:tcPr/>
                </a:tc>
                <a:tc>
                  <a:txBody>
                    <a:bodyPr/>
                    <a:lstStyle/>
                    <a:p>
                      <a:pPr rtl="1"/>
                      <a:r>
                        <a:rPr lang="he-IL" dirty="0" smtClean="0"/>
                        <a:t>40+ ובעיקר גברים</a:t>
                      </a:r>
                    </a:p>
                    <a:p>
                      <a:pPr rtl="1"/>
                      <a:r>
                        <a:rPr lang="he-IL" dirty="0" smtClean="0"/>
                        <a:t>ולא מומלץ לאורך זמן</a:t>
                      </a:r>
                      <a:endParaRPr lang="he-IL" dirty="0"/>
                    </a:p>
                  </a:txBody>
                  <a:tcPr/>
                </a:tc>
                <a:tc>
                  <a:txBody>
                    <a:bodyPr/>
                    <a:lstStyle/>
                    <a:p>
                      <a:pPr rtl="1"/>
                      <a:r>
                        <a:rPr lang="he-IL" dirty="0" smtClean="0"/>
                        <a:t>גברים</a:t>
                      </a:r>
                      <a:r>
                        <a:rPr lang="he-IL" baseline="0" dirty="0" smtClean="0"/>
                        <a:t> ונשים בכל הגילאים. אפשרי לאורך זמן.</a:t>
                      </a:r>
                      <a:endParaRPr lang="he-IL" dirty="0"/>
                    </a:p>
                  </a:txBody>
                  <a:tcPr/>
                </a:tc>
                <a:tc>
                  <a:txBody>
                    <a:bodyPr/>
                    <a:lstStyle/>
                    <a:p>
                      <a:pPr rtl="1"/>
                      <a:r>
                        <a:rPr lang="he-IL" dirty="0" smtClean="0"/>
                        <a:t>בעיקר לנשים, לטיפוסים</a:t>
                      </a:r>
                      <a:r>
                        <a:rPr lang="he-IL" baseline="0" dirty="0" smtClean="0"/>
                        <a:t> חסרים וחלשים. אפשרי לאורך זמן.</a:t>
                      </a:r>
                      <a:endParaRPr lang="he-IL" dirty="0"/>
                    </a:p>
                  </a:txBody>
                  <a:tcPr/>
                </a:tc>
                <a:extLst>
                  <a:ext uri="{0D108BD9-81ED-4DB2-BD59-A6C34878D82A}">
                    <a16:rowId xmlns="" xmlns:a16="http://schemas.microsoft.com/office/drawing/2014/main" val="10003"/>
                  </a:ext>
                </a:extLst>
              </a:tr>
            </a:tbl>
          </a:graphicData>
        </a:graphic>
      </p:graphicFrame>
      <p:sp>
        <p:nvSpPr>
          <p:cNvPr id="5" name="מציין מיקום של מספר שקופית 4"/>
          <p:cNvSpPr>
            <a:spLocks noGrp="1"/>
          </p:cNvSpPr>
          <p:nvPr>
            <p:ph type="sldNum" sz="quarter" idx="12"/>
          </p:nvPr>
        </p:nvSpPr>
        <p:spPr/>
        <p:txBody>
          <a:bodyPr/>
          <a:lstStyle/>
          <a:p>
            <a:fld id="{FAC15912-4D43-42F1-8880-C8B4083AD364}" type="slidenum">
              <a:rPr lang="he-IL" smtClean="0"/>
              <a:pPr/>
              <a:t>20</a:t>
            </a:fld>
            <a:endParaRPr lang="he-IL"/>
          </a:p>
        </p:txBody>
      </p:sp>
      <p:pic>
        <p:nvPicPr>
          <p:cNvPr id="6" name="תמונה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תמונה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
        <p:nvSpPr>
          <p:cNvPr id="2" name="כותרת 1"/>
          <p:cNvSpPr>
            <a:spLocks noGrp="1"/>
          </p:cNvSpPr>
          <p:nvPr>
            <p:ph type="title"/>
          </p:nvPr>
        </p:nvSpPr>
        <p:spPr>
          <a:xfrm>
            <a:off x="878904" y="-171400"/>
            <a:ext cx="8229600" cy="1143000"/>
          </a:xfrm>
        </p:spPr>
        <p:txBody>
          <a:bodyPr/>
          <a:lstStyle/>
          <a:p>
            <a:r>
              <a:rPr lang="he-IL" dirty="0" smtClean="0"/>
              <a:t>פטריות כוח</a:t>
            </a:r>
            <a:endParaRPr lang="he-IL" dirty="0"/>
          </a:p>
        </p:txBody>
      </p:sp>
      <p:sp>
        <p:nvSpPr>
          <p:cNvPr id="6" name="מציין מיקום של מספר שקופית 5"/>
          <p:cNvSpPr>
            <a:spLocks noGrp="1"/>
          </p:cNvSpPr>
          <p:nvPr>
            <p:ph type="sldNum" sz="quarter" idx="12"/>
          </p:nvPr>
        </p:nvSpPr>
        <p:spPr/>
        <p:txBody>
          <a:bodyPr/>
          <a:lstStyle/>
          <a:p>
            <a:fld id="{FAC15912-4D43-42F1-8880-C8B4083AD364}" type="slidenum">
              <a:rPr lang="he-IL" smtClean="0"/>
              <a:pPr/>
              <a:t>21</a:t>
            </a:fld>
            <a:endParaRPr lang="he-IL"/>
          </a:p>
        </p:txBody>
      </p:sp>
      <p:sp>
        <p:nvSpPr>
          <p:cNvPr id="7" name="מציין מיקום תוכן 6"/>
          <p:cNvSpPr>
            <a:spLocks noGrp="1"/>
          </p:cNvSpPr>
          <p:nvPr>
            <p:ph idx="1"/>
          </p:nvPr>
        </p:nvSpPr>
        <p:spPr>
          <a:xfrm>
            <a:off x="107504" y="1239340"/>
            <a:ext cx="9001000" cy="5428398"/>
          </a:xfrm>
        </p:spPr>
        <p:txBody>
          <a:bodyPr>
            <a:noAutofit/>
          </a:bodyPr>
          <a:lstStyle/>
          <a:p>
            <a:r>
              <a:rPr lang="he-IL" sz="2200" dirty="0" smtClean="0"/>
              <a:t>פטריות הכוח האסיאתיות ידועות זה אלפי שנים כבעלות ערך רב, הן בתחום התזונה והן בתחום הרפואה. במזרח הרחוק מיוחס להן כוח עצום בשל סגולות הריפוי הרבות שלהן, והן נחשבות לבעלות אפקט ממריץ ומחזק התורם לאריכות ימים. מבחינה תזונתית נחשבות פטריות הכוח היפניות למקור עשיר במיוחד של מינרלים כמו סלניום, אשלגן, ברזל ואבץ וויטמינים מקבוצת וויטמיני B החיוניים להפקת האנרגיה בגוף.</a:t>
            </a:r>
          </a:p>
          <a:p>
            <a:r>
              <a:rPr lang="he-IL" sz="2200" dirty="0" smtClean="0"/>
              <a:t>נוסף על כל אלה, הן מכילות את כל שמונה חומצות האמינו החיוניות, ואף סיבים תזונתיים המסדירים את פעילות המעיים, תורמים לתחושת שובע ומסייעים לירידה במשקל.</a:t>
            </a:r>
          </a:p>
          <a:p>
            <a:r>
              <a:rPr lang="he-IL" sz="2200" dirty="0" smtClean="0"/>
              <a:t>פטריות הכוח היפניות הוכחו במחקרים כבעלות השפעה אנטי-בקטריאלית, אנטי-ויראלית, אנטי-אלרגית ואנטי-סרטנית; הן מגִנות על הכבד ובעלות השפעה נוגדת דלקת. </a:t>
            </a:r>
          </a:p>
          <a:p>
            <a:r>
              <a:rPr lang="he-IL" sz="2200" dirty="0" smtClean="0"/>
              <a:t>שימושים עיקריים: תמיכה בפעילות מערכת החיסון, הפחתת רמות כולסטרול גבוהות, הרגעת מערכת העצבים, ניקוי רעלים והגנה על הכבד, האטת תהליכי הזדקנות, הגברת רמת האנרגיה ומניעת מצבי עייפות, איזון רמות סוכר בדם, טיפול במצבי דלקת ובמחלות אוטואימוניות. </a:t>
            </a:r>
          </a:p>
          <a:p>
            <a:endParaRPr lang="he-IL" sz="2200" dirty="0"/>
          </a:p>
        </p:txBody>
      </p:sp>
      <p:pic>
        <p:nvPicPr>
          <p:cNvPr id="8194" name="Picture 2" descr="C:\Users\Levy\Pictures\לימודים\imagesCA4HFJHH.jpg"/>
          <p:cNvPicPr>
            <a:picLocks noChangeAspect="1" noChangeArrowheads="1"/>
          </p:cNvPicPr>
          <p:nvPr/>
        </p:nvPicPr>
        <p:blipFill>
          <a:blip r:embed="rId3" cstate="print"/>
          <a:srcRect/>
          <a:stretch>
            <a:fillRect/>
          </a:stretch>
        </p:blipFill>
        <p:spPr bwMode="auto">
          <a:xfrm>
            <a:off x="7718244" y="0"/>
            <a:ext cx="1425756" cy="1067941"/>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44101" y="1052736"/>
            <a:ext cx="7467600" cy="1210146"/>
          </a:xfrm>
        </p:spPr>
        <p:txBody>
          <a:bodyPr>
            <a:noAutofit/>
          </a:bodyPr>
          <a:lstStyle/>
          <a:p>
            <a:pPr algn="ctr"/>
            <a:r>
              <a:rPr lang="he-IL" sz="3600" b="1" dirty="0" smtClean="0"/>
              <a:t>שם בוטני:   </a:t>
            </a:r>
            <a:r>
              <a:rPr lang="en-US" sz="3600" b="1" dirty="0" err="1" smtClean="0"/>
              <a:t>Ganoderma</a:t>
            </a:r>
            <a:r>
              <a:rPr lang="en-US" sz="3600" b="1" dirty="0" smtClean="0"/>
              <a:t> </a:t>
            </a:r>
            <a:r>
              <a:rPr lang="en-US" sz="3600" b="1" dirty="0" err="1" smtClean="0"/>
              <a:t>lucidum</a:t>
            </a:r>
            <a:r>
              <a:rPr lang="en-US" sz="3600" b="1" dirty="0" smtClean="0"/>
              <a:t>.</a:t>
            </a:r>
            <a:br>
              <a:rPr lang="en-US" sz="3600" b="1" dirty="0" smtClean="0"/>
            </a:br>
            <a:r>
              <a:rPr lang="he-IL" sz="3600" b="1" dirty="0" smtClean="0"/>
              <a:t>שם לועזי: </a:t>
            </a:r>
            <a:r>
              <a:rPr lang="en-US" sz="3600" b="1" dirty="0" smtClean="0"/>
              <a:t>Ling </a:t>
            </a:r>
            <a:r>
              <a:rPr lang="en-US" sz="3600" b="1" dirty="0" err="1" smtClean="0"/>
              <a:t>zhi</a:t>
            </a:r>
            <a:r>
              <a:rPr lang="he-IL" sz="3600" b="1" dirty="0" smtClean="0"/>
              <a:t>/</a:t>
            </a:r>
            <a:r>
              <a:rPr lang="en-US" sz="3600" b="1" dirty="0" err="1" smtClean="0"/>
              <a:t>Rhei</a:t>
            </a:r>
            <a:r>
              <a:rPr lang="en-US" sz="3600" b="1" dirty="0" smtClean="0"/>
              <a:t> </a:t>
            </a:r>
            <a:r>
              <a:rPr lang="en-US" sz="3600" b="1" dirty="0" err="1" smtClean="0"/>
              <a:t>shi</a:t>
            </a:r>
            <a:r>
              <a:rPr lang="en-US" sz="3600" b="1" dirty="0" smtClean="0"/>
              <a:t/>
            </a:r>
            <a:br>
              <a:rPr lang="en-US" sz="3600" b="1" dirty="0" smtClean="0"/>
            </a:br>
            <a:r>
              <a:rPr lang="he-IL" sz="3600" b="1" dirty="0" smtClean="0"/>
              <a:t>שם עממי : פטריית </a:t>
            </a:r>
            <a:r>
              <a:rPr lang="he-IL" sz="3600" b="1" dirty="0" err="1" smtClean="0"/>
              <a:t>ריישי</a:t>
            </a:r>
            <a:r>
              <a:rPr lang="en-US" sz="3600" b="1" dirty="0" smtClean="0"/>
              <a:t/>
            </a:r>
            <a:br>
              <a:rPr lang="en-US" sz="3600" b="1" dirty="0" smtClean="0"/>
            </a:br>
            <a:r>
              <a:rPr lang="he-IL" sz="3600" b="1" dirty="0" smtClean="0"/>
              <a:t>משפחה: </a:t>
            </a:r>
            <a:r>
              <a:rPr lang="he-IL" sz="3600" b="1" dirty="0" err="1" smtClean="0"/>
              <a:t>בהוקיתיים</a:t>
            </a:r>
            <a:r>
              <a:rPr lang="en-US" sz="3600" b="1" dirty="0" smtClean="0"/>
              <a:t/>
            </a:r>
            <a:br>
              <a:rPr lang="en-US" sz="3600" b="1" dirty="0" smtClean="0"/>
            </a:br>
            <a:endParaRPr lang="he-IL" sz="3600" b="1" dirty="0"/>
          </a:p>
        </p:txBody>
      </p:sp>
      <p:sp>
        <p:nvSpPr>
          <p:cNvPr id="3" name="מציין מיקום תוכן 2"/>
          <p:cNvSpPr>
            <a:spLocks noGrp="1"/>
          </p:cNvSpPr>
          <p:nvPr>
            <p:ph sz="quarter" idx="1"/>
          </p:nvPr>
        </p:nvSpPr>
        <p:spPr>
          <a:xfrm>
            <a:off x="467544" y="2492896"/>
            <a:ext cx="8136904" cy="4176464"/>
          </a:xfrm>
        </p:spPr>
        <p:txBody>
          <a:bodyPr>
            <a:normAutofit fontScale="77500" lnSpcReduction="20000"/>
          </a:bodyPr>
          <a:lstStyle/>
          <a:p>
            <a:r>
              <a:rPr lang="he-IL" dirty="0" smtClean="0"/>
              <a:t>מוצאה של פטריית </a:t>
            </a:r>
            <a:r>
              <a:rPr lang="he-IL" dirty="0" err="1" smtClean="0"/>
              <a:t>הריישי</a:t>
            </a:r>
            <a:r>
              <a:rPr lang="he-IL" dirty="0" smtClean="0"/>
              <a:t> במזרח הרחוק, שם היא גדלה בצמוד לגזעי העצים. זוהי פטרייה גדולה למדי, בוהקת בצבעי אדום או שחור. </a:t>
            </a:r>
          </a:p>
          <a:p>
            <a:r>
              <a:rPr lang="he-IL" dirty="0" err="1" smtClean="0"/>
              <a:t>הגנודרמה</a:t>
            </a:r>
            <a:r>
              <a:rPr lang="he-IL" dirty="0" smtClean="0"/>
              <a:t> מוגדרת </a:t>
            </a:r>
            <a:r>
              <a:rPr lang="he-IL" dirty="0" err="1" smtClean="0"/>
              <a:t>כאדפטוגנית</a:t>
            </a:r>
            <a:r>
              <a:rPr lang="he-IL" dirty="0" smtClean="0"/>
              <a:t> ובעלת השפעה על </a:t>
            </a:r>
            <a:r>
              <a:rPr lang="he-IL" dirty="0" err="1" smtClean="0"/>
              <a:t>האדרנלים</a:t>
            </a:r>
            <a:r>
              <a:rPr lang="he-IL" dirty="0" smtClean="0"/>
              <a:t> ויכולת להגביר סבולת הגוף, פיזית ומנטלית - במצבי דחק. ברפואת הצמחים המודרנית נחשבת הפטרייה </a:t>
            </a:r>
            <a:r>
              <a:rPr lang="he-IL" dirty="0" err="1" smtClean="0"/>
              <a:t>לאדפטוגן</a:t>
            </a:r>
            <a:r>
              <a:rPr lang="he-IL" dirty="0" smtClean="0"/>
              <a:t> עדין באופן יחסי, שאינו גורם בדרך כלל לתופעות של המרצת יתר וחוסר שקט האופייניות לעתים למיני הג'ינסנג. מכאן נובע כי </a:t>
            </a:r>
            <a:r>
              <a:rPr lang="he-IL" dirty="0" err="1" smtClean="0"/>
              <a:t>הגנודרמה</a:t>
            </a:r>
            <a:r>
              <a:rPr lang="he-IL" dirty="0" smtClean="0"/>
              <a:t> עשויה להתאים גם לטיפוסים אקטיביים הסובלים מחום. היא נחשבת לצמח משפעל מע' חיסונית, תומך מצוין בפורמולות המיועדות לטיפול ארוך טווח בהפרעות מטבוליות כגון סוכרת וכולסטרול, לתמיכה ולמניעת סרטן ולאיזון לחץ דם. </a:t>
            </a:r>
          </a:p>
          <a:p>
            <a:endParaRPr lang="he-IL" dirty="0"/>
          </a:p>
        </p:txBody>
      </p:sp>
      <p:sp>
        <p:nvSpPr>
          <p:cNvPr id="4" name="מציין מיקום של מספר שקופית 3"/>
          <p:cNvSpPr>
            <a:spLocks noGrp="1"/>
          </p:cNvSpPr>
          <p:nvPr>
            <p:ph type="sldNum" sz="quarter" idx="4294967295"/>
          </p:nvPr>
        </p:nvSpPr>
        <p:spPr>
          <a:xfrm>
            <a:off x="179512" y="6165304"/>
            <a:ext cx="609600" cy="521208"/>
          </a:xfrm>
          <a:prstGeom prst="rect">
            <a:avLst/>
          </a:prstGeom>
        </p:spPr>
        <p:txBody>
          <a:bodyPr/>
          <a:lstStyle/>
          <a:p>
            <a:fld id="{02A88A72-53D1-41C0-8329-266DAA2417B8}" type="slidenum">
              <a:rPr lang="he-IL" smtClean="0"/>
              <a:pPr/>
              <a:t>22</a:t>
            </a:fld>
            <a:endParaRPr lang="he-IL" dirty="0"/>
          </a:p>
        </p:txBody>
      </p:sp>
      <p:pic>
        <p:nvPicPr>
          <p:cNvPr id="5" name="Picture 2" descr="C:\Users\Levy\Pictures\לימודים\imagesCARDHSOJ.jpg"/>
          <p:cNvPicPr>
            <a:picLocks noChangeAspect="1" noChangeArrowheads="1"/>
          </p:cNvPicPr>
          <p:nvPr/>
        </p:nvPicPr>
        <p:blipFill>
          <a:blip r:embed="rId2" cstate="print"/>
          <a:srcRect/>
          <a:stretch>
            <a:fillRect/>
          </a:stretch>
        </p:blipFill>
        <p:spPr bwMode="auto">
          <a:xfrm>
            <a:off x="7752153" y="0"/>
            <a:ext cx="1391847" cy="1282988"/>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
        <p:nvSpPr>
          <p:cNvPr id="3" name="מציין מיקום תוכן 2"/>
          <p:cNvSpPr>
            <a:spLocks noGrp="1"/>
          </p:cNvSpPr>
          <p:nvPr>
            <p:ph sz="quarter" idx="1"/>
          </p:nvPr>
        </p:nvSpPr>
        <p:spPr>
          <a:xfrm>
            <a:off x="107504" y="1268760"/>
            <a:ext cx="8928992" cy="5400600"/>
          </a:xfrm>
        </p:spPr>
        <p:txBody>
          <a:bodyPr>
            <a:normAutofit fontScale="70000" lnSpcReduction="20000"/>
          </a:bodyPr>
          <a:lstStyle/>
          <a:p>
            <a:pPr>
              <a:buNone/>
            </a:pPr>
            <a:r>
              <a:rPr lang="he-IL" b="1" dirty="0" smtClean="0"/>
              <a:t>פעילות הצמח:</a:t>
            </a:r>
            <a:endParaRPr lang="en-US" b="1" dirty="0" smtClean="0"/>
          </a:p>
          <a:p>
            <a:pPr lvl="0"/>
            <a:r>
              <a:rPr lang="he-IL" b="1" dirty="0" err="1" smtClean="0"/>
              <a:t>אדפטוגן</a:t>
            </a:r>
            <a:r>
              <a:rPr lang="he-IL" b="1" dirty="0" smtClean="0"/>
              <a:t> (מאתן) – </a:t>
            </a:r>
            <a:r>
              <a:rPr lang="he-IL" dirty="0" smtClean="0"/>
              <a:t>מחזק ומזין את מערכות הגוף והעצבים פיזית </a:t>
            </a:r>
            <a:r>
              <a:rPr lang="he-IL" dirty="0" err="1" smtClean="0"/>
              <a:t>ומנטלית</a:t>
            </a:r>
            <a:r>
              <a:rPr lang="he-IL" dirty="0" smtClean="0"/>
              <a:t>. מתאים במיוחד למצבי אי שקט, חרדות, סטרס מתמשך המלווה בכשל חיסוני.</a:t>
            </a:r>
            <a:endParaRPr lang="en-US" dirty="0" smtClean="0"/>
          </a:p>
          <a:p>
            <a:pPr lvl="0"/>
            <a:r>
              <a:rPr lang="he-IL" b="1" dirty="0" smtClean="0"/>
              <a:t>מאזן לחץ דם </a:t>
            </a:r>
            <a:r>
              <a:rPr lang="he-IL" dirty="0" smtClean="0"/>
              <a:t>– מתאים גם ללחץ דם נמוך וגם ללחץ דם גבוה.</a:t>
            </a:r>
            <a:endParaRPr lang="en-US" dirty="0" smtClean="0"/>
          </a:p>
          <a:p>
            <a:pPr lvl="0"/>
            <a:r>
              <a:rPr lang="he-IL" b="1" dirty="0" smtClean="0"/>
              <a:t>משפר/מחזק מערכת חיסונית </a:t>
            </a:r>
            <a:r>
              <a:rPr lang="he-IL" dirty="0" smtClean="0"/>
              <a:t>– ניתן לאורך זמן עם צמחים נוספים.</a:t>
            </a:r>
            <a:endParaRPr lang="en-US" dirty="0" smtClean="0"/>
          </a:p>
          <a:p>
            <a:pPr lvl="0"/>
            <a:r>
              <a:rPr lang="he-IL" b="1" dirty="0" smtClean="0"/>
              <a:t>נוגד אלרגיה </a:t>
            </a:r>
            <a:r>
              <a:rPr lang="he-IL" dirty="0" smtClean="0"/>
              <a:t>– מומלץ לבחור בו כצמח </a:t>
            </a:r>
            <a:r>
              <a:rPr lang="he-IL" dirty="0" err="1" smtClean="0"/>
              <a:t>האדפטוגן</a:t>
            </a:r>
            <a:r>
              <a:rPr lang="he-IL" dirty="0" smtClean="0"/>
              <a:t> בפורמולות לאלרגיות.</a:t>
            </a:r>
            <a:endParaRPr lang="en-US" dirty="0" smtClean="0"/>
          </a:p>
          <a:p>
            <a:pPr lvl="0"/>
            <a:r>
              <a:rPr lang="he-IL" b="1" dirty="0" smtClean="0"/>
              <a:t>אנטי סרטני </a:t>
            </a:r>
            <a:r>
              <a:rPr lang="he-IL" dirty="0" smtClean="0"/>
              <a:t>– מתאים הן למניעה והן לטיפול בשילוב צמחים נוספים.</a:t>
            </a:r>
            <a:endParaRPr lang="en-US" dirty="0" smtClean="0"/>
          </a:p>
          <a:p>
            <a:pPr lvl="0"/>
            <a:r>
              <a:rPr lang="he-IL" b="1" dirty="0" smtClean="0"/>
              <a:t>מסייע באיזון הסוכר בדם </a:t>
            </a:r>
            <a:r>
              <a:rPr lang="he-IL" dirty="0" smtClean="0"/>
              <a:t>- ( יש לשלבו </a:t>
            </a:r>
            <a:r>
              <a:rPr lang="he-IL" dirty="0" err="1" smtClean="0"/>
              <a:t>בסכרת</a:t>
            </a:r>
            <a:r>
              <a:rPr lang="he-IL" dirty="0" smtClean="0"/>
              <a:t> עם צמחים נוספים). </a:t>
            </a:r>
            <a:endParaRPr lang="en-US" dirty="0" smtClean="0"/>
          </a:p>
          <a:p>
            <a:pPr lvl="0"/>
            <a:r>
              <a:rPr lang="he-IL" b="1" dirty="0" err="1" smtClean="0"/>
              <a:t>היפולפידמי</a:t>
            </a:r>
            <a:r>
              <a:rPr lang="he-IL" b="1" dirty="0" smtClean="0"/>
              <a:t> עדין </a:t>
            </a:r>
            <a:r>
              <a:rPr lang="he-IL" dirty="0" smtClean="0"/>
              <a:t>– לטרשת עורקים.</a:t>
            </a:r>
            <a:endParaRPr lang="en-US" dirty="0" smtClean="0"/>
          </a:p>
          <a:p>
            <a:pPr lvl="0"/>
            <a:r>
              <a:rPr lang="he-IL" b="1" dirty="0" smtClean="0"/>
              <a:t>מאזן בלוטת התריס </a:t>
            </a:r>
            <a:r>
              <a:rPr lang="he-IL" dirty="0" smtClean="0"/>
              <a:t>– מתאים למצבי היפו והיפר תירואיד.</a:t>
            </a:r>
            <a:endParaRPr lang="en-US" dirty="0" smtClean="0"/>
          </a:p>
          <a:p>
            <a:pPr lvl="0"/>
            <a:r>
              <a:rPr lang="he-IL" b="1" dirty="0" smtClean="0"/>
              <a:t>נוגד חמצון.</a:t>
            </a:r>
          </a:p>
          <a:p>
            <a:pPr lvl="0">
              <a:buNone/>
            </a:pPr>
            <a:endParaRPr lang="en-US" b="1" dirty="0" smtClean="0"/>
          </a:p>
          <a:p>
            <a:r>
              <a:rPr lang="he-IL" b="1" dirty="0" smtClean="0"/>
              <a:t>רכיבים נוספים בצמח:</a:t>
            </a:r>
            <a:endParaRPr lang="en-US" b="1" dirty="0" smtClean="0"/>
          </a:p>
          <a:p>
            <a:r>
              <a:rPr lang="he-IL" dirty="0" smtClean="0"/>
              <a:t>תרכובות </a:t>
            </a:r>
            <a:r>
              <a:rPr lang="he-IL" dirty="0" err="1" smtClean="0"/>
              <a:t>פוליסכרידיות</a:t>
            </a:r>
            <a:r>
              <a:rPr lang="he-IL" dirty="0" smtClean="0"/>
              <a:t> רבות כגון </a:t>
            </a:r>
            <a:r>
              <a:rPr lang="en-US" dirty="0" smtClean="0"/>
              <a:t>Beta-D-</a:t>
            </a:r>
            <a:r>
              <a:rPr lang="en-US" dirty="0" err="1" smtClean="0"/>
              <a:t>glocan</a:t>
            </a:r>
            <a:r>
              <a:rPr lang="en-US" dirty="0" smtClean="0"/>
              <a:t> </a:t>
            </a:r>
          </a:p>
          <a:p>
            <a:r>
              <a:rPr lang="he-IL" dirty="0" smtClean="0"/>
              <a:t>כל 8 חומצות האמיניות החיוניות.</a:t>
            </a:r>
            <a:endParaRPr lang="en-US" dirty="0" smtClean="0"/>
          </a:p>
          <a:p>
            <a:r>
              <a:rPr lang="he-IL" dirty="0" err="1" smtClean="0"/>
              <a:t>פלבונואידים</a:t>
            </a:r>
            <a:r>
              <a:rPr lang="he-IL" dirty="0" smtClean="0"/>
              <a:t> שונים. </a:t>
            </a:r>
            <a:endParaRPr lang="en-US" dirty="0" smtClean="0"/>
          </a:p>
          <a:p>
            <a:endParaRPr lang="he-IL" dirty="0"/>
          </a:p>
        </p:txBody>
      </p:sp>
      <p:sp>
        <p:nvSpPr>
          <p:cNvPr id="4" name="מציין מיקום של מספר שקופית 3"/>
          <p:cNvSpPr>
            <a:spLocks noGrp="1"/>
          </p:cNvSpPr>
          <p:nvPr>
            <p:ph type="sldNum" sz="quarter" idx="4294967295"/>
          </p:nvPr>
        </p:nvSpPr>
        <p:spPr>
          <a:xfrm>
            <a:off x="0" y="6336792"/>
            <a:ext cx="609600" cy="521208"/>
          </a:xfrm>
          <a:prstGeom prst="rect">
            <a:avLst/>
          </a:prstGeom>
        </p:spPr>
        <p:txBody>
          <a:bodyPr/>
          <a:lstStyle/>
          <a:p>
            <a:fld id="{02A88A72-53D1-41C0-8329-266DAA2417B8}" type="slidenum">
              <a:rPr lang="he-IL" smtClean="0"/>
              <a:pPr/>
              <a:t>23</a:t>
            </a:fld>
            <a:endParaRPr lang="he-IL"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107504" y="404664"/>
            <a:ext cx="8856984" cy="6453336"/>
          </a:xfrm>
        </p:spPr>
        <p:txBody>
          <a:bodyPr>
            <a:noAutofit/>
          </a:bodyPr>
          <a:lstStyle/>
          <a:p>
            <a:pPr marL="0" indent="0">
              <a:buNone/>
            </a:pPr>
            <a:r>
              <a:rPr lang="he-IL" sz="2000" b="1" dirty="0" smtClean="0"/>
              <a:t>תופעות לוואי והתוויות נגד:</a:t>
            </a:r>
            <a:r>
              <a:rPr lang="he-IL" sz="2000" b="1" dirty="0"/>
              <a:t> </a:t>
            </a:r>
            <a:r>
              <a:rPr lang="he-IL" sz="2000" dirty="0" smtClean="0"/>
              <a:t>בטוח לשימוש לאורך זמן. </a:t>
            </a:r>
          </a:p>
          <a:p>
            <a:r>
              <a:rPr lang="he-IL" sz="2000" dirty="0" smtClean="0"/>
              <a:t>השימוש אינו מומלץ לסובלים מאלרגיה לפטריות. </a:t>
            </a:r>
            <a:endParaRPr lang="en-US" sz="2000" dirty="0" smtClean="0"/>
          </a:p>
          <a:p>
            <a:pPr marL="0" indent="0">
              <a:buNone/>
            </a:pPr>
            <a:r>
              <a:rPr lang="he-IL" sz="2000" b="1" dirty="0" smtClean="0"/>
              <a:t>הריון והנקה:</a:t>
            </a:r>
            <a:r>
              <a:rPr lang="he-IL" sz="2000" dirty="0" smtClean="0"/>
              <a:t> אין מספיק מחקרים על תקופה זו ולכן הצמח לא מומלץ לשימוש.</a:t>
            </a:r>
            <a:r>
              <a:rPr lang="he-IL" sz="2000" b="1" dirty="0" smtClean="0"/>
              <a:t/>
            </a:r>
            <a:br>
              <a:rPr lang="he-IL" sz="2000" b="1" dirty="0" smtClean="0"/>
            </a:br>
            <a:r>
              <a:rPr lang="he-IL" sz="2000" b="1" dirty="0" smtClean="0"/>
              <a:t>ראיה מסורתית: </a:t>
            </a:r>
            <a:r>
              <a:rPr lang="he-IL" sz="2000" dirty="0" smtClean="0"/>
              <a:t>משפר את שמחת האדם ומרגיע. הצמח יעיל במצבים של פיזור נפש, שכחנות, בלבול, ריכוז וזיכרון לקוי, </a:t>
            </a:r>
            <a:r>
              <a:rPr lang="he-IL" sz="2000" dirty="0" err="1" smtClean="0"/>
              <a:t>אפטיות</a:t>
            </a:r>
            <a:r>
              <a:rPr lang="he-IL" sz="2000" dirty="0" smtClean="0"/>
              <a:t>.</a:t>
            </a:r>
            <a:br>
              <a:rPr lang="he-IL" sz="2000" dirty="0" smtClean="0"/>
            </a:br>
            <a:r>
              <a:rPr lang="he-IL" sz="2000" dirty="0" smtClean="0"/>
              <a:t>כאשר משלבים אותו עם צמחים נוספים נקבל תוצאות טובות יותר. במיוחד בפתולוגיות הבאות: עודף כולסטרול, סכרת, סרטן, היפו/</a:t>
            </a:r>
            <a:r>
              <a:rPr lang="he-IL" sz="2000" dirty="0" err="1" smtClean="0"/>
              <a:t>היפרתירואיד</a:t>
            </a:r>
            <a:r>
              <a:rPr lang="he-IL" sz="2000" dirty="0" smtClean="0"/>
              <a:t>, לחץ דם גבוה.</a:t>
            </a:r>
            <a:endParaRPr lang="en-US" sz="2000" dirty="0" smtClean="0"/>
          </a:p>
          <a:p>
            <a:pPr marL="0" indent="0">
              <a:buNone/>
            </a:pPr>
            <a:r>
              <a:rPr lang="he-IL" sz="2000" b="1" dirty="0" smtClean="0"/>
              <a:t>טעמים ותכונות הצמח:</a:t>
            </a:r>
            <a:endParaRPr lang="en-US" sz="2000" dirty="0" smtClean="0"/>
          </a:p>
          <a:p>
            <a:pPr lvl="0"/>
            <a:r>
              <a:rPr lang="he-IL" sz="2000" dirty="0" smtClean="0"/>
              <a:t>נטרלי</a:t>
            </a:r>
            <a:endParaRPr lang="en-US" sz="2000" dirty="0" smtClean="0"/>
          </a:p>
          <a:p>
            <a:pPr lvl="0"/>
            <a:r>
              <a:rPr lang="he-IL" sz="2000" dirty="0" smtClean="0"/>
              <a:t>מזג נטרלי </a:t>
            </a:r>
            <a:endParaRPr lang="en-US" sz="2000" dirty="0" smtClean="0"/>
          </a:p>
          <a:p>
            <a:r>
              <a:rPr lang="he-IL" sz="2000" b="1" dirty="0" smtClean="0"/>
              <a:t>חלקי הצמח בשימוש: </a:t>
            </a:r>
            <a:r>
              <a:rPr lang="he-IL" sz="2000" dirty="0" smtClean="0"/>
              <a:t>כל הפטרייה.</a:t>
            </a:r>
            <a:endParaRPr lang="en-US" sz="2000" dirty="0" smtClean="0"/>
          </a:p>
          <a:p>
            <a:r>
              <a:rPr lang="he-IL" sz="2000" b="1" dirty="0" smtClean="0"/>
              <a:t>אופני נטילה ומינונים:</a:t>
            </a:r>
            <a:endParaRPr lang="en-US" sz="2000" b="1" dirty="0" smtClean="0"/>
          </a:p>
          <a:p>
            <a:r>
              <a:rPr lang="he-IL" sz="2000" dirty="0" err="1" smtClean="0"/>
              <a:t>תשרית</a:t>
            </a:r>
            <a:r>
              <a:rPr lang="he-IL" sz="2000" dirty="0" smtClean="0"/>
              <a:t> (טינקטורה): 1:3, 45% אלכוהול, 5-10 מ"ל בוקר וערב.</a:t>
            </a:r>
            <a:r>
              <a:rPr lang="en-US" sz="2000" dirty="0" smtClean="0"/>
              <a:t/>
            </a:r>
            <a:br>
              <a:rPr lang="en-US" sz="2000" dirty="0" smtClean="0"/>
            </a:br>
            <a:r>
              <a:rPr lang="he-IL" sz="2000" dirty="0" smtClean="0"/>
              <a:t>תמצית יבשה: 30% </a:t>
            </a:r>
            <a:r>
              <a:rPr lang="he-IL" sz="2000" dirty="0" err="1" smtClean="0"/>
              <a:t>פוליסכרידים</a:t>
            </a:r>
            <a:r>
              <a:rPr lang="he-IL" sz="2000" dirty="0" smtClean="0"/>
              <a:t>, 600-3000 מ"ג בחלוקה יומית.</a:t>
            </a:r>
            <a:r>
              <a:rPr lang="en-US" sz="2000" dirty="0" smtClean="0"/>
              <a:t/>
            </a:r>
            <a:br>
              <a:rPr lang="en-US" sz="2000" dirty="0" smtClean="0"/>
            </a:br>
            <a:r>
              <a:rPr lang="he-IL" sz="2000" dirty="0" smtClean="0"/>
              <a:t>בישול: 15 גרם לחצי ליטר מים</a:t>
            </a:r>
            <a:r>
              <a:rPr lang="en-US" sz="2000" dirty="0" smtClean="0"/>
              <a:t/>
            </a:r>
            <a:br>
              <a:rPr lang="en-US" sz="2000" dirty="0" smtClean="0"/>
            </a:br>
            <a:r>
              <a:rPr lang="he-IL" sz="2000" dirty="0" smtClean="0"/>
              <a:t>כחלק מפורמולה: מינימום 30%-40%.</a:t>
            </a:r>
            <a:endParaRPr lang="en-US" sz="2000" dirty="0" smtClean="0"/>
          </a:p>
          <a:p>
            <a:pPr algn="r">
              <a:buNone/>
            </a:pPr>
            <a:r>
              <a:rPr lang="he-IL" sz="2000" dirty="0" smtClean="0"/>
              <a:t>*במחלת סרטן ניתן להכפיל מינונים, מומלץ לעשות זאת עם מטפל מנוסה בתחום.</a:t>
            </a:r>
            <a:endParaRPr lang="en-US" sz="2000" dirty="0" smtClean="0"/>
          </a:p>
          <a:p>
            <a:endParaRPr lang="he-IL" sz="2000" dirty="0"/>
          </a:p>
        </p:txBody>
      </p:sp>
      <p:sp>
        <p:nvSpPr>
          <p:cNvPr id="4" name="מציין מיקום של מספר שקופית 3"/>
          <p:cNvSpPr>
            <a:spLocks noGrp="1"/>
          </p:cNvSpPr>
          <p:nvPr>
            <p:ph type="sldNum" sz="quarter" idx="4294967295"/>
          </p:nvPr>
        </p:nvSpPr>
        <p:spPr>
          <a:xfrm>
            <a:off x="0" y="5949280"/>
            <a:ext cx="609600" cy="521208"/>
          </a:xfrm>
          <a:prstGeom prst="rect">
            <a:avLst/>
          </a:prstGeom>
        </p:spPr>
        <p:txBody>
          <a:bodyPr/>
          <a:lstStyle/>
          <a:p>
            <a:fld id="{02A88A72-53D1-41C0-8329-266DAA2417B8}" type="slidenum">
              <a:rPr lang="he-IL" smtClean="0"/>
              <a:pPr/>
              <a:t>24</a:t>
            </a:fld>
            <a:endParaRPr lang="he-IL" dirty="0"/>
          </a:p>
        </p:txBody>
      </p:sp>
      <p:pic>
        <p:nvPicPr>
          <p:cNvPr id="5" name="Picture 3" descr="C:\Users\Levy\Pictures\לימודים\untitled.bmp"/>
          <p:cNvPicPr>
            <a:picLocks noChangeAspect="1" noChangeArrowheads="1"/>
          </p:cNvPicPr>
          <p:nvPr/>
        </p:nvPicPr>
        <p:blipFill>
          <a:blip r:embed="rId2" cstate="print"/>
          <a:srcRect/>
          <a:stretch>
            <a:fillRect/>
          </a:stretch>
        </p:blipFill>
        <p:spPr bwMode="auto">
          <a:xfrm>
            <a:off x="304800" y="2767236"/>
            <a:ext cx="2597009" cy="1728192"/>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
        <p:nvSpPr>
          <p:cNvPr id="2" name="כותרת 1"/>
          <p:cNvSpPr>
            <a:spLocks noGrp="1"/>
          </p:cNvSpPr>
          <p:nvPr>
            <p:ph type="title"/>
          </p:nvPr>
        </p:nvSpPr>
        <p:spPr>
          <a:xfrm>
            <a:off x="457200" y="274638"/>
            <a:ext cx="8229600" cy="490066"/>
          </a:xfrm>
        </p:spPr>
        <p:txBody>
          <a:bodyPr>
            <a:normAutofit fontScale="90000"/>
          </a:bodyPr>
          <a:lstStyle/>
          <a:p>
            <a:r>
              <a:rPr lang="he-IL" dirty="0" smtClean="0"/>
              <a:t>מחקרים</a:t>
            </a:r>
            <a:endParaRPr lang="he-IL" dirty="0"/>
          </a:p>
        </p:txBody>
      </p:sp>
      <p:sp>
        <p:nvSpPr>
          <p:cNvPr id="3" name="מציין מיקום תוכן 2"/>
          <p:cNvSpPr>
            <a:spLocks noGrp="1"/>
          </p:cNvSpPr>
          <p:nvPr>
            <p:ph idx="1"/>
          </p:nvPr>
        </p:nvSpPr>
        <p:spPr>
          <a:xfrm>
            <a:off x="107504" y="1282988"/>
            <a:ext cx="9036496" cy="5386372"/>
          </a:xfrm>
        </p:spPr>
        <p:txBody>
          <a:bodyPr>
            <a:noAutofit/>
          </a:bodyPr>
          <a:lstStyle/>
          <a:p>
            <a:r>
              <a:rPr lang="he-IL" sz="2200" dirty="0" smtClean="0"/>
              <a:t>(2003) </a:t>
            </a:r>
            <a:r>
              <a:rPr lang="en-US" sz="2200" dirty="0" err="1" smtClean="0"/>
              <a:t>Gao</a:t>
            </a:r>
            <a:r>
              <a:rPr lang="en-US" sz="2200" dirty="0" smtClean="0"/>
              <a:t>, Y. et al </a:t>
            </a:r>
            <a:r>
              <a:rPr lang="he-IL" sz="2200" dirty="0" smtClean="0"/>
              <a:t> תמצית </a:t>
            </a:r>
            <a:r>
              <a:rPr lang="he-IL" sz="2200" dirty="0" err="1" smtClean="0"/>
              <a:t>ריישי</a:t>
            </a:r>
            <a:r>
              <a:rPr lang="he-IL" sz="2200" dirty="0" smtClean="0"/>
              <a:t> שיפרה את התגובה החיסונית בחולי סרטן בדרגה מתקדמת, אשר קיבלו מינון של 1800 מ"ג תמצית 3 פעמים ביום למשך 12 שבועות. בניסוי זה נמצאה עלייה ברמות הפלזמה של </a:t>
            </a:r>
            <a:r>
              <a:rPr lang="he-IL" sz="2200" dirty="0" err="1" smtClean="0"/>
              <a:t>אינטרלוקין</a:t>
            </a:r>
            <a:r>
              <a:rPr lang="he-IL" sz="2200" dirty="0" smtClean="0"/>
              <a:t> </a:t>
            </a:r>
            <a:r>
              <a:rPr lang="en-US" sz="2200" dirty="0" smtClean="0"/>
              <a:t>IL-2 </a:t>
            </a:r>
            <a:r>
              <a:rPr lang="he-IL" sz="2200" dirty="0" smtClean="0"/>
              <a:t>ואינטרפרון והגברה משמעותית של פעילות תאי </a:t>
            </a:r>
            <a:r>
              <a:rPr lang="en-US" sz="2200" dirty="0" smtClean="0"/>
              <a:t>Natural killer. </a:t>
            </a:r>
          </a:p>
          <a:p>
            <a:r>
              <a:rPr lang="he-IL" sz="2200" dirty="0" smtClean="0"/>
              <a:t>ניסוי קליני שנערך בניו זילנד (2005) בדק את ההשפעה של תמצית הצמח המכילה בעיקר </a:t>
            </a:r>
            <a:r>
              <a:rPr lang="he-IL" sz="2200" dirty="0" err="1" smtClean="0"/>
              <a:t>פוליסכרידים</a:t>
            </a:r>
            <a:r>
              <a:rPr lang="he-IL" sz="2200" dirty="0" smtClean="0"/>
              <a:t> על 132 בני אדם הסובלים מחולשת עצבים, התמצית או פלסבו ניתנו באופן אוראלי במינון של 1800 מ"ג, 3 פעמים ביום למשך 8 שבועות. התמצית נמצאה עדיפה על פני פלסבו בכל הקשור להפחתת הסימפטומים של חולשת העצבים</a:t>
            </a:r>
            <a:r>
              <a:rPr lang="he-IL" sz="2200" baseline="-25000" dirty="0" smtClean="0"/>
              <a:t>.</a:t>
            </a:r>
            <a:endParaRPr lang="he-IL" sz="2200" dirty="0" smtClean="0"/>
          </a:p>
          <a:p>
            <a:r>
              <a:rPr lang="he-IL" sz="2200" dirty="0" smtClean="0"/>
              <a:t>בניסוי קליני שנערך בהונג קונג (2004) בסמיון כפול ומבוקר בפלסבו נמצא כי מתן של 720 מ"ג ליום למשך 10 ימים של תמצית מהצמח הוביל לעליה ברמות נוגדי החמצון בפלזמה של עשרה מתנדבים בריאים.</a:t>
            </a:r>
          </a:p>
          <a:p>
            <a:r>
              <a:rPr lang="he-IL" sz="2200" dirty="0" smtClean="0"/>
              <a:t>מחקר סיני מ- 1973, שכלל מתן של סירופ המופק מפטריית </a:t>
            </a:r>
            <a:r>
              <a:rPr lang="he-IL" sz="2200" dirty="0" err="1" smtClean="0"/>
              <a:t>ריישי</a:t>
            </a:r>
            <a:r>
              <a:rPr lang="he-IL" sz="2200" dirty="0" smtClean="0"/>
              <a:t> ל- 120 חולים עם רמות גבוהות של כולסטרול משך חודש עד שלושה חודשים, הראה יעילות של 86% בטיפול.</a:t>
            </a:r>
          </a:p>
          <a:p>
            <a:pPr>
              <a:buNone/>
            </a:pPr>
            <a:r>
              <a:rPr lang="he-IL" sz="2200" dirty="0" smtClean="0"/>
              <a:t/>
            </a:r>
            <a:br>
              <a:rPr lang="he-IL" sz="2200" dirty="0" smtClean="0"/>
            </a:br>
            <a:endParaRPr lang="he-IL" sz="22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25</a:t>
            </a:fld>
            <a:endParaRPr lang="he-IL"/>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07932" y="1091967"/>
            <a:ext cx="7185992" cy="595312"/>
          </a:xfrm>
        </p:spPr>
        <p:txBody>
          <a:bodyPr>
            <a:noAutofit/>
          </a:bodyPr>
          <a:lstStyle/>
          <a:p>
            <a:r>
              <a:rPr lang="he-IL" sz="3200" b="1" dirty="0"/>
              <a:t>שם בוטני: </a:t>
            </a:r>
            <a:r>
              <a:rPr lang="en-US" sz="3200" b="1" dirty="0" err="1"/>
              <a:t>Grifola</a:t>
            </a:r>
            <a:r>
              <a:rPr lang="en-US" sz="3200" b="1" dirty="0"/>
              <a:t> </a:t>
            </a:r>
            <a:r>
              <a:rPr lang="en-US" sz="3200" b="1" dirty="0" err="1"/>
              <a:t>frondosa</a:t>
            </a:r>
            <a:r>
              <a:rPr lang="en-US" sz="3200" dirty="0"/>
              <a:t/>
            </a:r>
            <a:br>
              <a:rPr lang="en-US" sz="3200" dirty="0"/>
            </a:br>
            <a:r>
              <a:rPr lang="he-IL" sz="3200" b="1" dirty="0"/>
              <a:t>שם לועזי: </a:t>
            </a:r>
            <a:r>
              <a:rPr lang="en-US" sz="3200" b="1" dirty="0" err="1"/>
              <a:t>Maitake</a:t>
            </a:r>
            <a:r>
              <a:rPr lang="en-US" sz="3200" dirty="0"/>
              <a:t/>
            </a:r>
            <a:br>
              <a:rPr lang="en-US" sz="3200" dirty="0"/>
            </a:br>
            <a:r>
              <a:rPr lang="he-IL" sz="3200" b="1" dirty="0"/>
              <a:t>שם עממי : </a:t>
            </a:r>
            <a:r>
              <a:rPr lang="he-IL" sz="3200" b="1" dirty="0" err="1"/>
              <a:t>מיטאקי</a:t>
            </a:r>
            <a:r>
              <a:rPr lang="he-IL" sz="3200" dirty="0"/>
              <a:t/>
            </a:r>
            <a:br>
              <a:rPr lang="he-IL" sz="3200" dirty="0"/>
            </a:br>
            <a:r>
              <a:rPr lang="he-IL" sz="3200" b="1" dirty="0"/>
              <a:t>משפחה: נקבוביים</a:t>
            </a:r>
            <a:endParaRPr lang="he-IL" sz="3200" dirty="0"/>
          </a:p>
        </p:txBody>
      </p:sp>
      <p:sp>
        <p:nvSpPr>
          <p:cNvPr id="3" name="מציין מיקום תוכן 2"/>
          <p:cNvSpPr>
            <a:spLocks noGrp="1"/>
          </p:cNvSpPr>
          <p:nvPr>
            <p:ph idx="1"/>
          </p:nvPr>
        </p:nvSpPr>
        <p:spPr>
          <a:xfrm>
            <a:off x="666669" y="2708920"/>
            <a:ext cx="8229600" cy="4525963"/>
          </a:xfrm>
        </p:spPr>
        <p:txBody>
          <a:bodyPr>
            <a:normAutofit fontScale="85000" lnSpcReduction="20000"/>
          </a:bodyPr>
          <a:lstStyle/>
          <a:p>
            <a:r>
              <a:rPr lang="he-IL" dirty="0" err="1" smtClean="0"/>
              <a:t>המיטאקי</a:t>
            </a:r>
            <a:r>
              <a:rPr lang="he-IL" dirty="0" smtClean="0"/>
              <a:t> הינה פטרייה גדולת ממדים בעלת שימושים רפואיים עתיקי יומין שראשיתם בטיבט. </a:t>
            </a:r>
            <a:r>
              <a:rPr lang="he-IL" dirty="0" err="1" smtClean="0"/>
              <a:t>המיטאקי</a:t>
            </a:r>
            <a:r>
              <a:rPr lang="he-IL" dirty="0" smtClean="0"/>
              <a:t> נמנית על משפחת הנקבוביים והיא נפוצה בטבע באזורים הרריים בצפון יפאן וכן גם בצפון אמריקה ובאירופה, ומגודלת כיום גם בקנה מידה מסחרי נרחב. בטבע, הפטרייה גדלה לרוב סמוך לבסיסם של עצי אלון והיא עשויה להגיע לקוטר של 50 ס"מ. בדומה לרבות מהפטריות הרפואיות גם בפטרייה זו החמרים הפעילים העיקריים הינם רב-סוכרים המסייעים בשפעול מערכת החיסון. עוצמת פעילותה הרפואית של </a:t>
            </a:r>
            <a:r>
              <a:rPr lang="he-IL" dirty="0" err="1" smtClean="0"/>
              <a:t>המיטאקי</a:t>
            </a:r>
            <a:r>
              <a:rPr lang="he-IL" dirty="0" smtClean="0"/>
              <a:t> מתונה, היא נטולת רעילות ומתאימה לשימוש ממושך.</a:t>
            </a:r>
          </a:p>
          <a:p>
            <a:pPr>
              <a:buNone/>
            </a:pP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26</a:t>
            </a:fld>
            <a:endParaRPr lang="he-IL"/>
          </a:p>
        </p:txBody>
      </p:sp>
      <p:pic>
        <p:nvPicPr>
          <p:cNvPr id="1026" name="Picture 2" descr="C:\Users\Levy\Pictures\לימודים\untitled.bmp"/>
          <p:cNvPicPr>
            <a:picLocks noChangeAspect="1" noChangeArrowheads="1"/>
          </p:cNvPicPr>
          <p:nvPr/>
        </p:nvPicPr>
        <p:blipFill>
          <a:blip r:embed="rId2" cstate="print"/>
          <a:srcRect/>
          <a:stretch>
            <a:fillRect/>
          </a:stretch>
        </p:blipFill>
        <p:spPr bwMode="auto">
          <a:xfrm>
            <a:off x="7049808" y="0"/>
            <a:ext cx="2088232" cy="1389623"/>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
        <p:nvSpPr>
          <p:cNvPr id="3" name="מציין מיקום תוכן 2"/>
          <p:cNvSpPr>
            <a:spLocks noGrp="1"/>
          </p:cNvSpPr>
          <p:nvPr>
            <p:ph idx="1"/>
          </p:nvPr>
        </p:nvSpPr>
        <p:spPr>
          <a:xfrm>
            <a:off x="839337" y="542997"/>
            <a:ext cx="8229600" cy="5793507"/>
          </a:xfrm>
        </p:spPr>
        <p:txBody>
          <a:bodyPr>
            <a:noAutofit/>
          </a:bodyPr>
          <a:lstStyle/>
          <a:p>
            <a:r>
              <a:rPr lang="he-IL" sz="2600" b="1" dirty="0" smtClean="0"/>
              <a:t>פעילות רפואית</a:t>
            </a:r>
          </a:p>
          <a:p>
            <a:pPr lvl="0"/>
            <a:r>
              <a:rPr lang="he-IL" sz="2600" b="1" dirty="0" err="1" smtClean="0"/>
              <a:t>אדפטוגן</a:t>
            </a:r>
            <a:r>
              <a:rPr lang="he-IL" sz="2600" b="1" dirty="0" smtClean="0"/>
              <a:t> (מאתן) – </a:t>
            </a:r>
            <a:r>
              <a:rPr lang="he-IL" sz="2600" dirty="0" smtClean="0"/>
              <a:t>מחזק ומזין את מערכות הגוף והעצבים פיזית </a:t>
            </a:r>
            <a:r>
              <a:rPr lang="he-IL" sz="2600" dirty="0" err="1" smtClean="0"/>
              <a:t>ומנטלית</a:t>
            </a:r>
            <a:r>
              <a:rPr lang="he-IL" sz="2600" dirty="0" smtClean="0"/>
              <a:t>. </a:t>
            </a:r>
            <a:r>
              <a:rPr lang="he-IL" sz="2600" dirty="0" err="1" smtClean="0"/>
              <a:t>פיברו</a:t>
            </a:r>
            <a:r>
              <a:rPr lang="he-IL" sz="2600" dirty="0" smtClean="0"/>
              <a:t>', תסמונת העייפות הכרונית, תשישות וחולשה קיצונית. </a:t>
            </a:r>
          </a:p>
          <a:p>
            <a:pPr lvl="0"/>
            <a:r>
              <a:rPr lang="he-IL" sz="2600" b="1" dirty="0" smtClean="0"/>
              <a:t>אנטי </a:t>
            </a:r>
            <a:r>
              <a:rPr lang="he-IL" sz="2600" b="1" dirty="0" err="1" smtClean="0"/>
              <a:t>סטרסוגני</a:t>
            </a:r>
            <a:r>
              <a:rPr lang="he-IL" sz="2600" b="1" dirty="0" smtClean="0"/>
              <a:t> - </a:t>
            </a:r>
            <a:r>
              <a:rPr lang="he-IL" sz="2600" dirty="0" smtClean="0"/>
              <a:t>מתאים במיוחד למצבי אי שקט, חרדות, לחץ מתמשך המלווה בכשל חיסוני.</a:t>
            </a:r>
          </a:p>
          <a:p>
            <a:r>
              <a:rPr lang="he-IL" sz="2600" b="1" dirty="0" smtClean="0"/>
              <a:t>אנטי סרטני </a:t>
            </a:r>
            <a:r>
              <a:rPr lang="he-IL" sz="2600" dirty="0" smtClean="0"/>
              <a:t>– למניעה ולטיפול (ראה מחקרים) דגש על סרטן עם רקע </a:t>
            </a:r>
            <a:r>
              <a:rPr lang="he-IL" sz="2600" dirty="0" err="1" smtClean="0"/>
              <a:t>הורמונלי</a:t>
            </a:r>
            <a:r>
              <a:rPr lang="he-IL" sz="2600" dirty="0" smtClean="0"/>
              <a:t>.</a:t>
            </a:r>
            <a:endParaRPr lang="en-US" sz="2600" dirty="0" smtClean="0"/>
          </a:p>
          <a:p>
            <a:pPr lvl="0"/>
            <a:r>
              <a:rPr lang="he-IL" sz="2600" b="1" dirty="0" smtClean="0"/>
              <a:t>מאזן לחץ דם </a:t>
            </a:r>
            <a:r>
              <a:rPr lang="he-IL" sz="2600" dirty="0" smtClean="0"/>
              <a:t>– מטפל בלחץ דם גבוה (עם צמחים נוספים).</a:t>
            </a:r>
            <a:endParaRPr lang="en-US" sz="2600" dirty="0" smtClean="0"/>
          </a:p>
          <a:p>
            <a:pPr lvl="0"/>
            <a:r>
              <a:rPr lang="he-IL" sz="2600" b="1" dirty="0" smtClean="0"/>
              <a:t>משפר/מחזק מערכת חיסונית </a:t>
            </a:r>
            <a:r>
              <a:rPr lang="he-IL" sz="2600" dirty="0" smtClean="0"/>
              <a:t>– ניתן לאורך זמן.</a:t>
            </a:r>
          </a:p>
          <a:p>
            <a:pPr lvl="0"/>
            <a:r>
              <a:rPr lang="he-IL" sz="2600" b="1" dirty="0" smtClean="0"/>
              <a:t>אנטי ויראלי – </a:t>
            </a:r>
            <a:r>
              <a:rPr lang="he-IL" sz="2600" dirty="0" smtClean="0"/>
              <a:t>בעיקר כנגד וירוסים כרוניים.</a:t>
            </a:r>
            <a:endParaRPr lang="en-US" sz="2600" dirty="0" smtClean="0"/>
          </a:p>
          <a:p>
            <a:pPr lvl="0"/>
            <a:r>
              <a:rPr lang="he-IL" sz="2600" b="1" dirty="0" err="1" smtClean="0"/>
              <a:t>היפולפידמי</a:t>
            </a:r>
            <a:r>
              <a:rPr lang="he-IL" sz="2600" b="1" dirty="0" smtClean="0"/>
              <a:t> עדין </a:t>
            </a:r>
            <a:r>
              <a:rPr lang="he-IL" sz="2600" dirty="0" smtClean="0"/>
              <a:t>– לטרשת עורקים.</a:t>
            </a:r>
          </a:p>
          <a:p>
            <a:pPr lvl="0"/>
            <a:r>
              <a:rPr lang="he-IL" sz="2600" b="1" dirty="0" err="1" smtClean="0"/>
              <a:t>הפטופרוטקטיב</a:t>
            </a:r>
            <a:r>
              <a:rPr lang="he-IL" sz="2600" b="1" dirty="0" smtClean="0"/>
              <a:t> – </a:t>
            </a:r>
            <a:r>
              <a:rPr lang="he-IL" sz="2600" dirty="0" smtClean="0"/>
              <a:t>מגן על הכבד.</a:t>
            </a:r>
            <a:endParaRPr lang="en-US" sz="2600" dirty="0" smtClean="0"/>
          </a:p>
          <a:p>
            <a:pPr lvl="0"/>
            <a:r>
              <a:rPr lang="he-IL" sz="2600" b="1" dirty="0" smtClean="0"/>
              <a:t>נוגד חמצון.</a:t>
            </a:r>
          </a:p>
          <a:p>
            <a:pPr>
              <a:buNone/>
            </a:pPr>
            <a:r>
              <a:rPr lang="he-IL" sz="2600" dirty="0" smtClean="0"/>
              <a:t/>
            </a:r>
            <a:br>
              <a:rPr lang="he-IL" sz="2600" dirty="0" smtClean="0"/>
            </a:br>
            <a:r>
              <a:rPr lang="he-IL" sz="2600" dirty="0" smtClean="0"/>
              <a:t/>
            </a:r>
            <a:br>
              <a:rPr lang="he-IL" sz="2600" dirty="0" smtClean="0"/>
            </a:br>
            <a:r>
              <a:rPr lang="he-IL" sz="2600" dirty="0" smtClean="0"/>
              <a:t/>
            </a:r>
            <a:br>
              <a:rPr lang="he-IL" sz="2600" dirty="0" smtClean="0"/>
            </a:br>
            <a:endParaRPr lang="he-IL" sz="26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27</a:t>
            </a:fld>
            <a:endParaRPr lang="he-IL"/>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701824" y="332656"/>
            <a:ext cx="8229600" cy="5073427"/>
          </a:xfrm>
        </p:spPr>
        <p:txBody>
          <a:bodyPr>
            <a:noAutofit/>
          </a:bodyPr>
          <a:lstStyle/>
          <a:p>
            <a:r>
              <a:rPr lang="he-IL" sz="2400" b="1" dirty="0" smtClean="0"/>
              <a:t>איכויות</a:t>
            </a:r>
            <a:r>
              <a:rPr lang="he-IL" sz="2400" dirty="0" smtClean="0"/>
              <a:t/>
            </a:r>
            <a:br>
              <a:rPr lang="he-IL" sz="2400" dirty="0" smtClean="0"/>
            </a:br>
            <a:r>
              <a:rPr lang="he-IL" sz="2400" dirty="0" smtClean="0"/>
              <a:t>מעט מתקתק, מעט מצמת, איכות ניטראלית</a:t>
            </a:r>
            <a:br>
              <a:rPr lang="he-IL" sz="2400" dirty="0" smtClean="0"/>
            </a:br>
            <a:r>
              <a:rPr lang="he-IL" sz="2400" dirty="0" smtClean="0"/>
              <a:t/>
            </a:r>
            <a:br>
              <a:rPr lang="he-IL" sz="2400" dirty="0" smtClean="0"/>
            </a:br>
            <a:r>
              <a:rPr lang="he-IL" sz="2400" b="1" dirty="0" smtClean="0"/>
              <a:t>השפעה מסורתית</a:t>
            </a:r>
            <a:r>
              <a:rPr lang="he-IL" sz="2400" dirty="0" smtClean="0"/>
              <a:t/>
            </a:r>
            <a:br>
              <a:rPr lang="he-IL" sz="2400" dirty="0" smtClean="0"/>
            </a:br>
            <a:r>
              <a:rPr lang="he-IL" sz="2400" dirty="0" smtClean="0"/>
              <a:t>מחזק, תומך </a:t>
            </a:r>
            <a:r>
              <a:rPr lang="he-IL" sz="2400" dirty="0" err="1" smtClean="0"/>
              <a:t>בצ'י</a:t>
            </a:r>
            <a:r>
              <a:rPr lang="he-IL" sz="2400" dirty="0" smtClean="0"/>
              <a:t> המגן ומונע חדירה של פתוגנים.</a:t>
            </a:r>
            <a:br>
              <a:rPr lang="he-IL" sz="2400" dirty="0" smtClean="0"/>
            </a:br>
            <a:r>
              <a:rPr lang="he-IL" sz="2400" dirty="0" smtClean="0"/>
              <a:t>- חולשת </a:t>
            </a:r>
            <a:r>
              <a:rPr lang="he-IL" sz="2400" dirty="0" err="1" smtClean="0"/>
              <a:t>צ'י</a:t>
            </a:r>
            <a:r>
              <a:rPr lang="he-IL" sz="2400" dirty="0" smtClean="0"/>
              <a:t> המגן: חולשה כללית, סחרחורות, הזעה ספונטנית, זיהומים תכופים. </a:t>
            </a:r>
            <a:br>
              <a:rPr lang="he-IL" sz="2400" dirty="0" smtClean="0"/>
            </a:br>
            <a:r>
              <a:rPr lang="he-IL" sz="2400" dirty="0" smtClean="0"/>
              <a:t/>
            </a:r>
            <a:br>
              <a:rPr lang="he-IL" sz="2400" dirty="0" smtClean="0"/>
            </a:br>
            <a:r>
              <a:rPr lang="he-IL" sz="2400" dirty="0" smtClean="0"/>
              <a:t>מעצים את </a:t>
            </a:r>
            <a:r>
              <a:rPr lang="he-IL" sz="2400" dirty="0" err="1" smtClean="0"/>
              <a:t>הצ'י</a:t>
            </a:r>
            <a:r>
              <a:rPr lang="he-IL" sz="2400" dirty="0" smtClean="0"/>
              <a:t>.</a:t>
            </a:r>
            <a:br>
              <a:rPr lang="he-IL" sz="2400" dirty="0" smtClean="0"/>
            </a:br>
            <a:r>
              <a:rPr lang="he-IL" sz="2400" dirty="0" smtClean="0"/>
              <a:t>- חוסר </a:t>
            </a:r>
            <a:r>
              <a:rPr lang="he-IL" sz="2400" dirty="0" err="1" smtClean="0"/>
              <a:t>צ'י</a:t>
            </a:r>
            <a:r>
              <a:rPr lang="he-IL" sz="2400" dirty="0" smtClean="0"/>
              <a:t> של הטחול: חוסר תיאבון, עייפות וחולשה.</a:t>
            </a:r>
            <a:br>
              <a:rPr lang="he-IL" sz="2400" dirty="0" smtClean="0"/>
            </a:br>
            <a:r>
              <a:rPr lang="he-IL" sz="2400" dirty="0" smtClean="0"/>
              <a:t>- חולשה עקב מתח מתמשך, מחלה מתמשכת, לידה, תת-תזונה.</a:t>
            </a:r>
          </a:p>
          <a:p>
            <a:endParaRPr lang="he-IL" sz="2400" dirty="0"/>
          </a:p>
          <a:p>
            <a:r>
              <a:rPr lang="he-IL" sz="2400" dirty="0"/>
              <a:t>הצמח עובר דרך מספר מוקדים ושימש את המרפאים העתיקים בטיבט ובסין לטיפול במגוון פתולוגיות. פטריית </a:t>
            </a:r>
            <a:r>
              <a:rPr lang="he-IL" sz="2400" dirty="0" err="1"/>
              <a:t>המיטאקי</a:t>
            </a:r>
            <a:r>
              <a:rPr lang="he-IL" sz="2400" dirty="0"/>
              <a:t> אושרה במדינת </a:t>
            </a:r>
            <a:r>
              <a:rPr lang="he-IL" sz="2400" dirty="0" err="1"/>
              <a:t>יפאן</a:t>
            </a:r>
            <a:r>
              <a:rPr lang="he-IL" sz="2400" dirty="0"/>
              <a:t> כצמח לטיפול במחלת הסרטן ע"י משרד הבריאות היפאני. מומלץ לשלבה עם פטריות מרפא נוספות להעצמת התהליך ולקבלת סינרגיה טיפולית מאוזנת.</a:t>
            </a:r>
            <a:r>
              <a:rPr lang="he-IL" sz="2400" dirty="0" smtClean="0"/>
              <a:t/>
            </a:r>
            <a:br>
              <a:rPr lang="he-IL" sz="2400" dirty="0" smtClean="0"/>
            </a:br>
            <a:r>
              <a:rPr lang="he-IL" sz="2400" dirty="0" smtClean="0"/>
              <a:t/>
            </a:r>
            <a:br>
              <a:rPr lang="he-IL" sz="2400" dirty="0" smtClean="0"/>
            </a:br>
            <a:endParaRPr lang="he-IL" sz="2400" dirty="0" smtClean="0"/>
          </a:p>
          <a:p>
            <a:endParaRPr lang="he-IL" sz="24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28</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850578" y="476672"/>
            <a:ext cx="7041902" cy="6192688"/>
          </a:xfrm>
        </p:spPr>
        <p:txBody>
          <a:bodyPr>
            <a:normAutofit fontScale="85000" lnSpcReduction="10000"/>
          </a:bodyPr>
          <a:lstStyle/>
          <a:p>
            <a:r>
              <a:rPr lang="he-IL" b="1" dirty="0" smtClean="0"/>
              <a:t>התוויות נגד:</a:t>
            </a:r>
          </a:p>
          <a:p>
            <a:r>
              <a:rPr lang="he-IL" dirty="0" smtClean="0"/>
              <a:t>הצמח די בטוח לשימוש גם לאורך זמן ממושך.</a:t>
            </a:r>
          </a:p>
          <a:p>
            <a:pPr>
              <a:buNone/>
            </a:pPr>
            <a:r>
              <a:rPr lang="he-IL" dirty="0" smtClean="0"/>
              <a:t>יחד עם זאת אין מספיק מידע לגבי הריון והנקה ולכן נעדיף להימנע בתקופה זו.</a:t>
            </a:r>
          </a:p>
          <a:p>
            <a:r>
              <a:rPr lang="he-IL" b="1" dirty="0" smtClean="0"/>
              <a:t>חלק צמח בשימוש: </a:t>
            </a:r>
            <a:r>
              <a:rPr lang="he-IL" dirty="0" smtClean="0"/>
              <a:t>הפטרייה בשלמותה.</a:t>
            </a:r>
          </a:p>
          <a:p>
            <a:r>
              <a:rPr lang="he-IL" b="1" dirty="0" smtClean="0"/>
              <a:t>מינונים ואופני שימוש:</a:t>
            </a:r>
          </a:p>
          <a:p>
            <a:r>
              <a:rPr lang="he-IL" dirty="0" smtClean="0"/>
              <a:t>טינקטורה: 1:3, 45% אלכוהול, </a:t>
            </a:r>
            <a:r>
              <a:rPr lang="en-US" dirty="0" smtClean="0"/>
              <a:t>5-10</a:t>
            </a:r>
            <a:r>
              <a:rPr lang="he-IL" dirty="0" smtClean="0"/>
              <a:t> מ</a:t>
            </a:r>
            <a:r>
              <a:rPr lang="en-US" dirty="0" smtClean="0"/>
              <a:t>“</a:t>
            </a:r>
            <a:r>
              <a:rPr lang="he-IL" dirty="0" smtClean="0"/>
              <a:t>ל בוקר וערב.</a:t>
            </a:r>
            <a:r>
              <a:rPr lang="en-US" dirty="0" smtClean="0"/>
              <a:t/>
            </a:r>
            <a:br>
              <a:rPr lang="en-US" dirty="0" smtClean="0"/>
            </a:br>
            <a:r>
              <a:rPr lang="he-IL" dirty="0" smtClean="0"/>
              <a:t>תמצית יבשה תקנית: 30% </a:t>
            </a:r>
            <a:r>
              <a:rPr lang="he-IL" dirty="0" err="1" smtClean="0"/>
              <a:t>פוליסכרידים</a:t>
            </a:r>
            <a:r>
              <a:rPr lang="he-IL" dirty="0" smtClean="0"/>
              <a:t>, 500-200 מ"ג פעמיים ביום (בסרטן עד 3 גר ליום).</a:t>
            </a:r>
            <a:r>
              <a:rPr lang="en-US" dirty="0" smtClean="0"/>
              <a:t/>
            </a:r>
            <a:br>
              <a:rPr lang="en-US" dirty="0" smtClean="0"/>
            </a:br>
            <a:r>
              <a:rPr lang="he-IL" dirty="0" err="1" smtClean="0"/>
              <a:t>מרתח</a:t>
            </a:r>
            <a:r>
              <a:rPr lang="he-IL" dirty="0" smtClean="0"/>
              <a:t>: 15 גרם לחצי ליטר מים.</a:t>
            </a:r>
            <a:r>
              <a:rPr lang="en-US" dirty="0" smtClean="0"/>
              <a:t/>
            </a:r>
            <a:br>
              <a:rPr lang="en-US" dirty="0" smtClean="0"/>
            </a:br>
            <a:r>
              <a:rPr lang="he-IL" dirty="0" smtClean="0"/>
              <a:t>כחלק מפורמולה: 25%-30%</a:t>
            </a:r>
            <a:br>
              <a:rPr lang="he-IL" dirty="0" smtClean="0"/>
            </a:b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29</a:t>
            </a:fld>
            <a:endParaRPr lang="he-IL"/>
          </a:p>
        </p:txBody>
      </p:sp>
      <p:pic>
        <p:nvPicPr>
          <p:cNvPr id="5" name="Picture 2" descr="C:\Users\Levy\Pictures\לימודים\images.jpg"/>
          <p:cNvPicPr>
            <a:picLocks noChangeAspect="1" noChangeArrowheads="1"/>
          </p:cNvPicPr>
          <p:nvPr/>
        </p:nvPicPr>
        <p:blipFill>
          <a:blip r:embed="rId2" cstate="print"/>
          <a:srcRect/>
          <a:stretch>
            <a:fillRect/>
          </a:stretch>
        </p:blipFill>
        <p:spPr bwMode="auto">
          <a:xfrm>
            <a:off x="107504" y="4077072"/>
            <a:ext cx="1743075" cy="2628900"/>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30026"/>
          </a:xfrm>
        </p:spPr>
        <p:txBody>
          <a:bodyPr>
            <a:normAutofit fontScale="90000"/>
          </a:bodyPr>
          <a:lstStyle/>
          <a:p>
            <a:r>
              <a:rPr lang="he-IL" dirty="0" smtClean="0"/>
              <a:t>מחקרים</a:t>
            </a:r>
            <a:endParaRPr lang="he-IL" dirty="0"/>
          </a:p>
        </p:txBody>
      </p:sp>
      <p:sp>
        <p:nvSpPr>
          <p:cNvPr id="3" name="מציין מיקום תוכן 2"/>
          <p:cNvSpPr>
            <a:spLocks noGrp="1"/>
          </p:cNvSpPr>
          <p:nvPr>
            <p:ph idx="1"/>
          </p:nvPr>
        </p:nvSpPr>
        <p:spPr>
          <a:xfrm>
            <a:off x="251520" y="1124744"/>
            <a:ext cx="8435280" cy="5001419"/>
          </a:xfrm>
        </p:spPr>
        <p:txBody>
          <a:bodyPr>
            <a:noAutofit/>
          </a:bodyPr>
          <a:lstStyle/>
          <a:p>
            <a:r>
              <a:rPr lang="he-IL" sz="2400" dirty="0" smtClean="0"/>
              <a:t>מחקר קליני שנערך ב-2009 במרכז הרפואי לטיפול בסרטן </a:t>
            </a:r>
            <a:r>
              <a:rPr lang="en-US" sz="2400" dirty="0" smtClean="0"/>
              <a:t>Memorial Sloan–Kettering </a:t>
            </a:r>
            <a:r>
              <a:rPr lang="he-IL" sz="2400" dirty="0" smtClean="0"/>
              <a:t> מצביע כי </a:t>
            </a:r>
            <a:r>
              <a:rPr lang="he-IL" sz="2400" dirty="0" err="1" smtClean="0"/>
              <a:t>מייטאקי</a:t>
            </a:r>
            <a:r>
              <a:rPr lang="he-IL" sz="2400" dirty="0" smtClean="0"/>
              <a:t> הינה בעלת כושר שפעול של מערכת החיסון בחולות סרטן השד.</a:t>
            </a:r>
            <a:r>
              <a:rPr lang="en-US" sz="2400" dirty="0" smtClean="0"/>
              <a:t/>
            </a:r>
            <a:br>
              <a:rPr lang="en-US" sz="2400" dirty="0" smtClean="0"/>
            </a:br>
            <a:r>
              <a:rPr lang="he-IL" sz="2400" dirty="0" smtClean="0"/>
              <a:t>נמצא שהפטרייה יכולה גם לעכב גדילה של סוגים שונים נוספים של תאים סרטניים. </a:t>
            </a:r>
            <a:br>
              <a:rPr lang="he-IL" sz="2400" dirty="0" smtClean="0"/>
            </a:br>
            <a:r>
              <a:rPr lang="he-IL" sz="2400" dirty="0" smtClean="0"/>
              <a:t>מחקרים מצומצמים שנערכו על חולי סרטן גילו כי המרכיב </a:t>
            </a:r>
            <a:r>
              <a:rPr lang="he-IL" sz="2400" dirty="0" err="1" smtClean="0"/>
              <a:t>הפוליסכרידי</a:t>
            </a:r>
            <a:r>
              <a:rPr lang="he-IL" sz="2400" dirty="0" smtClean="0"/>
              <a:t>, </a:t>
            </a:r>
            <a:r>
              <a:rPr lang="en-US" sz="2400" b="1" dirty="0" err="1" smtClean="0"/>
              <a:t>Maitake</a:t>
            </a:r>
            <a:r>
              <a:rPr lang="en-US" sz="2400" b="1" dirty="0" smtClean="0"/>
              <a:t> D-fraction</a:t>
            </a:r>
            <a:r>
              <a:rPr lang="en-US" sz="2400" dirty="0" smtClean="0"/>
              <a:t>", </a:t>
            </a:r>
            <a:r>
              <a:rPr lang="he-IL" sz="2400" dirty="0" smtClean="0"/>
              <a:t>" הינו בעל פעילות נוגדת סרטן. </a:t>
            </a:r>
            <a:br>
              <a:rPr lang="he-IL" sz="2400" dirty="0" smtClean="0"/>
            </a:br>
            <a:r>
              <a:rPr lang="he-IL" sz="2400" dirty="0" smtClean="0"/>
              <a:t>שורה של מחקרים הצביעה על כך שהפטרייה הינה בעלת השפעה </a:t>
            </a:r>
            <a:r>
              <a:rPr lang="he-IL" sz="2400" dirty="0" err="1" smtClean="0"/>
              <a:t>היפוגליקמית</a:t>
            </a:r>
            <a:r>
              <a:rPr lang="he-IL" sz="2400" dirty="0" smtClean="0"/>
              <a:t> ועשויה לסייע בויסות מצבים סוכרתיים. </a:t>
            </a:r>
            <a:r>
              <a:rPr lang="en-US" sz="2400" dirty="0" smtClean="0"/>
              <a:t/>
            </a:r>
            <a:br>
              <a:rPr lang="en-US" sz="2400" dirty="0" smtClean="0"/>
            </a:br>
            <a:r>
              <a:rPr lang="he-IL" sz="2400" dirty="0" smtClean="0"/>
              <a:t>מחקר אודות כושר נוגד החמצון של הפטרייה מצביע על האפשרות שמקורה של תכונה זו ביכולתה לעכב את האנזים </a:t>
            </a:r>
            <a:r>
              <a:rPr lang="en-US" sz="2400" dirty="0" err="1" smtClean="0"/>
              <a:t>cyclooxygenase</a:t>
            </a:r>
            <a:r>
              <a:rPr lang="en-US" sz="2400" dirty="0" smtClean="0"/>
              <a:t>. </a:t>
            </a:r>
            <a:r>
              <a:rPr lang="he-IL" sz="2400" dirty="0" smtClean="0"/>
              <a:t>מחקרים על חולדות הוכיחו את יעילותה של </a:t>
            </a:r>
            <a:r>
              <a:rPr lang="he-IL" sz="2400" dirty="0" err="1" smtClean="0"/>
              <a:t>מיטאקי</a:t>
            </a:r>
            <a:r>
              <a:rPr lang="he-IL" sz="2400" dirty="0" smtClean="0"/>
              <a:t> בהפחתת י.ל.ד</a:t>
            </a:r>
            <a:br>
              <a:rPr lang="he-IL" sz="2400" dirty="0" smtClean="0"/>
            </a:br>
            <a:r>
              <a:rPr lang="he-IL" sz="2400" dirty="0" smtClean="0"/>
              <a:t>מחקר מצומצם שנערך על 11 חולי יתר לחץ דם שקבלו 500 מ"ג </a:t>
            </a:r>
            <a:r>
              <a:rPr lang="he-IL" sz="2400" dirty="0" err="1" smtClean="0"/>
              <a:t>מיטאקי</a:t>
            </a:r>
            <a:r>
              <a:rPr lang="he-IL" sz="2400" dirty="0" smtClean="0"/>
              <a:t> פעמיים ביום הראה הפחתה דיאסטולית ממוצעת של 8 מ"מ כספית והפחתה סיסטולית ממוצעת של 14 מ"מ כספית.</a:t>
            </a:r>
            <a:br>
              <a:rPr lang="he-IL" sz="2400" dirty="0" smtClean="0"/>
            </a:br>
            <a:r>
              <a:rPr lang="he-IL" sz="2400" dirty="0" smtClean="0"/>
              <a:t/>
            </a:r>
            <a:br>
              <a:rPr lang="he-IL" sz="2400" dirty="0" smtClean="0"/>
            </a:br>
            <a:endParaRPr lang="he-IL" sz="24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30</a:t>
            </a:fld>
            <a:endParaRPr lang="he-IL" dirty="0"/>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259632" y="548680"/>
            <a:ext cx="8229600" cy="1143000"/>
          </a:xfrm>
        </p:spPr>
        <p:txBody>
          <a:bodyPr>
            <a:normAutofit fontScale="90000"/>
          </a:bodyPr>
          <a:lstStyle/>
          <a:p>
            <a:r>
              <a:rPr lang="he-IL" sz="4000" b="1" dirty="0"/>
              <a:t>שם בוטני: </a:t>
            </a:r>
            <a:r>
              <a:rPr lang="en-US" sz="4000" b="1" dirty="0"/>
              <a:t>Lentinula </a:t>
            </a:r>
            <a:r>
              <a:rPr lang="en-US" sz="4000" b="1" dirty="0" err="1"/>
              <a:t>edodes</a:t>
            </a:r>
            <a:r>
              <a:rPr lang="en-US" sz="4000" dirty="0"/>
              <a:t/>
            </a:r>
            <a:br>
              <a:rPr lang="en-US" sz="4000" dirty="0"/>
            </a:br>
            <a:r>
              <a:rPr lang="he-IL" sz="4000" b="1" dirty="0"/>
              <a:t>שם לועזי: </a:t>
            </a:r>
            <a:r>
              <a:rPr lang="en-US" sz="4000" b="1" dirty="0"/>
              <a:t>Shitake</a:t>
            </a:r>
            <a:r>
              <a:rPr lang="en-US" sz="4000" dirty="0"/>
              <a:t/>
            </a:r>
            <a:br>
              <a:rPr lang="en-US" sz="4000" dirty="0"/>
            </a:br>
            <a:r>
              <a:rPr lang="he-IL" sz="4000" b="1" dirty="0"/>
              <a:t>שם עממי : </a:t>
            </a:r>
            <a:r>
              <a:rPr lang="he-IL" sz="4000" b="1" dirty="0" err="1"/>
              <a:t>שיטאקי</a:t>
            </a:r>
            <a:r>
              <a:rPr lang="he-IL" sz="4000" dirty="0"/>
              <a:t/>
            </a:r>
            <a:br>
              <a:rPr lang="he-IL" sz="4000" dirty="0"/>
            </a:br>
            <a:r>
              <a:rPr lang="he-IL" sz="4000" b="1" dirty="0"/>
              <a:t>משפחה: נקבוביים</a:t>
            </a:r>
            <a:endParaRPr lang="he-IL" sz="4000" dirty="0"/>
          </a:p>
        </p:txBody>
      </p:sp>
      <p:sp>
        <p:nvSpPr>
          <p:cNvPr id="3" name="מציין מיקום תוכן 2"/>
          <p:cNvSpPr>
            <a:spLocks noGrp="1"/>
          </p:cNvSpPr>
          <p:nvPr>
            <p:ph idx="1"/>
          </p:nvPr>
        </p:nvSpPr>
        <p:spPr>
          <a:xfrm>
            <a:off x="710560" y="2248854"/>
            <a:ext cx="8229600" cy="4525963"/>
          </a:xfrm>
        </p:spPr>
        <p:txBody>
          <a:bodyPr>
            <a:normAutofit/>
          </a:bodyPr>
          <a:lstStyle/>
          <a:p>
            <a:r>
              <a:rPr lang="he-IL" sz="2700" dirty="0" smtClean="0"/>
              <a:t>מרכיב בתזונת אסיה, פטריות </a:t>
            </a:r>
            <a:r>
              <a:rPr lang="he-IL" sz="2700" dirty="0" err="1" smtClean="0"/>
              <a:t>שיטאקי</a:t>
            </a:r>
            <a:r>
              <a:rPr lang="he-IL" sz="2700" dirty="0" smtClean="0"/>
              <a:t> משמשות למטרות רפואיות מאז תקופת שושלת </a:t>
            </a:r>
            <a:r>
              <a:rPr lang="he-IL" sz="2700" dirty="0" err="1" smtClean="0"/>
              <a:t>מינג</a:t>
            </a:r>
            <a:r>
              <a:rPr lang="he-IL" sz="2700" dirty="0" smtClean="0"/>
              <a:t> בסין. מעבר לטעמן הטעים, פטריות </a:t>
            </a:r>
            <a:r>
              <a:rPr lang="he-IL" sz="2700" dirty="0" err="1" smtClean="0"/>
              <a:t>שיטאקי</a:t>
            </a:r>
            <a:r>
              <a:rPr lang="en-US" sz="2700" dirty="0" smtClean="0"/>
              <a:t>, </a:t>
            </a:r>
            <a:r>
              <a:rPr lang="he-IL" sz="2700" dirty="0" smtClean="0"/>
              <a:t>ברפואת הצמחים המודרנית משמשות בין היתר כנוגדות חמצון חזקות, אנטי </a:t>
            </a:r>
            <a:r>
              <a:rPr lang="he-IL" sz="2700" dirty="0" err="1" smtClean="0"/>
              <a:t>איג'ינג</a:t>
            </a:r>
            <a:r>
              <a:rPr lang="he-IL" sz="2700" dirty="0"/>
              <a:t>,</a:t>
            </a:r>
            <a:r>
              <a:rPr lang="he-IL" sz="2700" dirty="0" smtClean="0"/>
              <a:t> אנטי סרטניות, להפחתת רמות הסוכר ולהורדת כולסטרול בדם. הפטרייה מכילה חומצות אמינו חיוניות, ויטמינים ומינרלים. בנוסף מחקרים מראים כי הפטרייה מסייעת לשמור על מערכת חיסון בריאה ומשפרת תפקודי כבד.</a:t>
            </a:r>
          </a:p>
          <a:p>
            <a:endParaRPr lang="he-IL" sz="27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31</a:t>
            </a:fld>
            <a:endParaRPr lang="he-IL"/>
          </a:p>
        </p:txBody>
      </p:sp>
      <p:pic>
        <p:nvPicPr>
          <p:cNvPr id="3074" name="Picture 2" descr="C:\Users\Levy\Pictures\לימודים\untitled.bmp"/>
          <p:cNvPicPr>
            <a:picLocks noChangeAspect="1" noChangeArrowheads="1"/>
          </p:cNvPicPr>
          <p:nvPr/>
        </p:nvPicPr>
        <p:blipFill>
          <a:blip r:embed="rId2" cstate="print"/>
          <a:srcRect/>
          <a:stretch>
            <a:fillRect/>
          </a:stretch>
        </p:blipFill>
        <p:spPr bwMode="auto">
          <a:xfrm>
            <a:off x="0" y="5647600"/>
            <a:ext cx="1619672" cy="1210400"/>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867098" y="498326"/>
            <a:ext cx="8280920" cy="5721499"/>
          </a:xfrm>
        </p:spPr>
        <p:txBody>
          <a:bodyPr>
            <a:noAutofit/>
          </a:bodyPr>
          <a:lstStyle/>
          <a:p>
            <a:r>
              <a:rPr lang="he-IL" sz="2600" b="1" dirty="0" smtClean="0"/>
              <a:t>פעילות רפואית</a:t>
            </a:r>
          </a:p>
          <a:p>
            <a:pPr lvl="0"/>
            <a:r>
              <a:rPr lang="he-IL" sz="2600" b="1" dirty="0" err="1" smtClean="0"/>
              <a:t>אדפטוגן</a:t>
            </a:r>
            <a:r>
              <a:rPr lang="he-IL" sz="2600" b="1" dirty="0" smtClean="0"/>
              <a:t> (מאתן) – </a:t>
            </a:r>
            <a:r>
              <a:rPr lang="he-IL" sz="2600" dirty="0" smtClean="0"/>
              <a:t>מחזק ומזין את מערכות הגוף והעצבים פיזית </a:t>
            </a:r>
            <a:r>
              <a:rPr lang="he-IL" sz="2600" dirty="0" err="1" smtClean="0"/>
              <a:t>ומנטלית</a:t>
            </a:r>
            <a:r>
              <a:rPr lang="he-IL" sz="2600" dirty="0" smtClean="0"/>
              <a:t>. </a:t>
            </a:r>
            <a:r>
              <a:rPr lang="he-IL" sz="2600" dirty="0" err="1" smtClean="0"/>
              <a:t>פיברו</a:t>
            </a:r>
            <a:r>
              <a:rPr lang="he-IL" sz="2600" dirty="0" smtClean="0"/>
              <a:t>', תסמונת העייפות הכרונית, תשישות וחולשה קיצונית. </a:t>
            </a:r>
          </a:p>
          <a:p>
            <a:r>
              <a:rPr lang="he-IL" sz="2600" b="1" dirty="0" smtClean="0"/>
              <a:t>אנטי סרטני </a:t>
            </a:r>
            <a:r>
              <a:rPr lang="he-IL" sz="2600" dirty="0" smtClean="0"/>
              <a:t>– למניעה ולטיפול דגש על סרטן עם רקע </a:t>
            </a:r>
            <a:r>
              <a:rPr lang="he-IL" sz="2600" dirty="0" err="1" smtClean="0"/>
              <a:t>הורמונלי</a:t>
            </a:r>
            <a:r>
              <a:rPr lang="he-IL" sz="2600" dirty="0" smtClean="0"/>
              <a:t>.</a:t>
            </a:r>
            <a:endParaRPr lang="en-US" sz="2600" dirty="0" smtClean="0"/>
          </a:p>
          <a:p>
            <a:pPr lvl="0"/>
            <a:r>
              <a:rPr lang="he-IL" sz="2600" b="1" dirty="0" smtClean="0"/>
              <a:t>מאזן לחץ דם </a:t>
            </a:r>
            <a:r>
              <a:rPr lang="he-IL" sz="2600" dirty="0" smtClean="0"/>
              <a:t>– מטפל בלחץ דם גבוה (עם צמחים נוספים).</a:t>
            </a:r>
            <a:endParaRPr lang="en-US" sz="2600" dirty="0" smtClean="0"/>
          </a:p>
          <a:p>
            <a:pPr lvl="0"/>
            <a:r>
              <a:rPr lang="he-IL" sz="2600" b="1" dirty="0" smtClean="0"/>
              <a:t>משפר/מחזק מערכת חיסונית </a:t>
            </a:r>
            <a:r>
              <a:rPr lang="he-IL" sz="2600" dirty="0" smtClean="0"/>
              <a:t>– ניתן לאורך זמן עם צמחים נוספים.</a:t>
            </a:r>
          </a:p>
          <a:p>
            <a:pPr lvl="0"/>
            <a:r>
              <a:rPr lang="he-IL" sz="2600" b="1" dirty="0" smtClean="0"/>
              <a:t>אנטי ויראלי – </a:t>
            </a:r>
            <a:r>
              <a:rPr lang="he-IL" sz="2600" dirty="0" smtClean="0"/>
              <a:t>בעיקר כנגד וירוסים כרוניים.</a:t>
            </a:r>
            <a:endParaRPr lang="en-US" sz="2600" dirty="0" smtClean="0"/>
          </a:p>
          <a:p>
            <a:pPr lvl="0"/>
            <a:r>
              <a:rPr lang="he-IL" sz="2600" b="1" dirty="0" err="1" smtClean="0"/>
              <a:t>היפולפידמי</a:t>
            </a:r>
            <a:r>
              <a:rPr lang="he-IL" sz="2600" b="1" dirty="0" smtClean="0"/>
              <a:t> עדין </a:t>
            </a:r>
            <a:r>
              <a:rPr lang="he-IL" sz="2600" dirty="0" smtClean="0"/>
              <a:t>– לטרשת עורקים.</a:t>
            </a:r>
          </a:p>
          <a:p>
            <a:pPr lvl="0"/>
            <a:r>
              <a:rPr lang="he-IL" sz="2600" b="1" dirty="0" smtClean="0"/>
              <a:t>אנטי דיאבטי </a:t>
            </a:r>
            <a:r>
              <a:rPr lang="he-IL" sz="2600" dirty="0" smtClean="0"/>
              <a:t>– מאזן רמות סוכר בדם.</a:t>
            </a:r>
          </a:p>
          <a:p>
            <a:pPr lvl="0"/>
            <a:r>
              <a:rPr lang="he-IL" sz="2600" b="1" dirty="0" err="1" smtClean="0"/>
              <a:t>הפטופרוטקטיב</a:t>
            </a:r>
            <a:r>
              <a:rPr lang="he-IL" sz="2600" b="1" dirty="0" smtClean="0"/>
              <a:t> – </a:t>
            </a:r>
            <a:r>
              <a:rPr lang="he-IL" sz="2600" dirty="0" smtClean="0"/>
              <a:t>מגן על הכבד.</a:t>
            </a:r>
            <a:endParaRPr lang="en-US" sz="2600" dirty="0" smtClean="0"/>
          </a:p>
          <a:p>
            <a:pPr lvl="0"/>
            <a:r>
              <a:rPr lang="he-IL" sz="2600" b="1" dirty="0" smtClean="0"/>
              <a:t>נוגד חמצון.</a:t>
            </a:r>
          </a:p>
          <a:p>
            <a:pPr>
              <a:buNone/>
            </a:pPr>
            <a:r>
              <a:rPr lang="he-IL" sz="2600" dirty="0" smtClean="0"/>
              <a:t/>
            </a:r>
            <a:br>
              <a:rPr lang="he-IL" sz="2600" dirty="0" smtClean="0"/>
            </a:br>
            <a:r>
              <a:rPr lang="he-IL" sz="2600" dirty="0" smtClean="0"/>
              <a:t/>
            </a:r>
            <a:br>
              <a:rPr lang="he-IL" sz="2600" dirty="0" smtClean="0"/>
            </a:br>
            <a:r>
              <a:rPr lang="he-IL" sz="2600" dirty="0" smtClean="0"/>
              <a:t/>
            </a:r>
            <a:br>
              <a:rPr lang="he-IL" sz="2600" dirty="0" smtClean="0"/>
            </a:br>
            <a:endParaRPr lang="he-IL" sz="26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32</a:t>
            </a:fld>
            <a:endParaRPr lang="he-IL"/>
          </a:p>
        </p:txBody>
      </p:sp>
      <p:pic>
        <p:nvPicPr>
          <p:cNvPr id="5" name="Picture 2" descr="C:\Users\Levy\Pictures\לימודים\mushroom101-shitake-large.jpg"/>
          <p:cNvPicPr>
            <a:picLocks noChangeAspect="1" noChangeArrowheads="1"/>
          </p:cNvPicPr>
          <p:nvPr/>
        </p:nvPicPr>
        <p:blipFill>
          <a:blip r:embed="rId2" cstate="print"/>
          <a:srcRect/>
          <a:stretch>
            <a:fillRect/>
          </a:stretch>
        </p:blipFill>
        <p:spPr bwMode="auto">
          <a:xfrm>
            <a:off x="0" y="5100749"/>
            <a:ext cx="2304256" cy="1757251"/>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850578" y="476672"/>
            <a:ext cx="7041902" cy="6192688"/>
          </a:xfrm>
        </p:spPr>
        <p:txBody>
          <a:bodyPr>
            <a:normAutofit fontScale="85000" lnSpcReduction="10000"/>
          </a:bodyPr>
          <a:lstStyle/>
          <a:p>
            <a:r>
              <a:rPr lang="he-IL" b="1" dirty="0" smtClean="0"/>
              <a:t>התוויות נגד:</a:t>
            </a:r>
          </a:p>
          <a:p>
            <a:r>
              <a:rPr lang="he-IL" dirty="0" smtClean="0"/>
              <a:t>הצמח די בטוח לשימוש גם לאורך זמן ממושך.</a:t>
            </a:r>
          </a:p>
          <a:p>
            <a:pPr>
              <a:buNone/>
            </a:pPr>
            <a:r>
              <a:rPr lang="he-IL" dirty="0" smtClean="0"/>
              <a:t>יחד עם זאת אין מספיק מידע לגבי הריון והנקה ולכן נעדיף להימנע בתקופה זו.</a:t>
            </a:r>
          </a:p>
          <a:p>
            <a:r>
              <a:rPr lang="he-IL" b="1" dirty="0" smtClean="0"/>
              <a:t>חלק צמח בשימוש: </a:t>
            </a:r>
            <a:r>
              <a:rPr lang="he-IL" dirty="0" smtClean="0"/>
              <a:t>הפטרייה בשלמותה.</a:t>
            </a:r>
          </a:p>
          <a:p>
            <a:r>
              <a:rPr lang="he-IL" b="1" dirty="0" smtClean="0"/>
              <a:t>מינונים ואופני שימוש:</a:t>
            </a:r>
          </a:p>
          <a:p>
            <a:r>
              <a:rPr lang="he-IL" dirty="0" smtClean="0"/>
              <a:t>טינקטורה: 1:3, 45% אלכוהול, </a:t>
            </a:r>
            <a:r>
              <a:rPr lang="en-US" dirty="0" smtClean="0"/>
              <a:t>5-10</a:t>
            </a:r>
            <a:r>
              <a:rPr lang="he-IL" dirty="0" smtClean="0"/>
              <a:t> מ</a:t>
            </a:r>
            <a:r>
              <a:rPr lang="en-US" dirty="0" smtClean="0"/>
              <a:t>“</a:t>
            </a:r>
            <a:r>
              <a:rPr lang="he-IL" dirty="0" smtClean="0"/>
              <a:t>ל בוקר וערב.</a:t>
            </a:r>
            <a:r>
              <a:rPr lang="en-US" dirty="0" smtClean="0"/>
              <a:t/>
            </a:r>
            <a:br>
              <a:rPr lang="en-US" dirty="0" smtClean="0"/>
            </a:br>
            <a:r>
              <a:rPr lang="he-IL" dirty="0" smtClean="0"/>
              <a:t>תמצית יבשה תקנית: 30% </a:t>
            </a:r>
            <a:r>
              <a:rPr lang="he-IL" dirty="0" err="1" smtClean="0"/>
              <a:t>פוליסכרידים</a:t>
            </a:r>
            <a:r>
              <a:rPr lang="he-IL" dirty="0" smtClean="0"/>
              <a:t>, 300-200 מ"ג פעמיים ביום (בסרטן עד 3 גר ליום).</a:t>
            </a:r>
            <a:r>
              <a:rPr lang="en-US" dirty="0" smtClean="0"/>
              <a:t/>
            </a:r>
            <a:br>
              <a:rPr lang="en-US" dirty="0" smtClean="0"/>
            </a:br>
            <a:r>
              <a:rPr lang="he-IL" dirty="0" err="1" smtClean="0"/>
              <a:t>מרתח</a:t>
            </a:r>
            <a:r>
              <a:rPr lang="he-IL" dirty="0" smtClean="0"/>
              <a:t>: </a:t>
            </a:r>
            <a:r>
              <a:rPr lang="en-US" dirty="0" smtClean="0"/>
              <a:t>15</a:t>
            </a:r>
            <a:r>
              <a:rPr lang="he-IL" dirty="0" smtClean="0"/>
              <a:t> גרם לחצי ליטר מים.</a:t>
            </a:r>
            <a:r>
              <a:rPr lang="en-US" dirty="0" smtClean="0"/>
              <a:t/>
            </a:r>
            <a:br>
              <a:rPr lang="en-US" dirty="0" smtClean="0"/>
            </a:br>
            <a:r>
              <a:rPr lang="he-IL" dirty="0" smtClean="0"/>
              <a:t>כחלק מפורמולה: 25%-30%</a:t>
            </a:r>
            <a:br>
              <a:rPr lang="he-IL" dirty="0" smtClean="0"/>
            </a:b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33</a:t>
            </a:fld>
            <a:endParaRPr lang="he-IL"/>
          </a:p>
        </p:txBody>
      </p:sp>
      <p:pic>
        <p:nvPicPr>
          <p:cNvPr id="7" name="Picture 2" descr="C:\Users\Levy\Pictures\לימודים\imagesCAPXBGAX.jpg"/>
          <p:cNvPicPr>
            <a:picLocks noChangeAspect="1" noChangeArrowheads="1"/>
          </p:cNvPicPr>
          <p:nvPr/>
        </p:nvPicPr>
        <p:blipFill>
          <a:blip r:embed="rId2" cstate="print"/>
          <a:srcRect/>
          <a:stretch>
            <a:fillRect/>
          </a:stretch>
        </p:blipFill>
        <p:spPr bwMode="auto">
          <a:xfrm>
            <a:off x="0" y="4917400"/>
            <a:ext cx="2590800" cy="1940599"/>
          </a:xfrm>
          <a:prstGeom prst="rect">
            <a:avLst/>
          </a:prstGeom>
          <a:noFill/>
        </p:spPr>
      </p:pic>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extLst>
      <p:ext uri="{BB962C8B-B14F-4D97-AF65-F5344CB8AC3E}">
        <p14:creationId xmlns:p14="http://schemas.microsoft.com/office/powerpoint/2010/main" val="21155366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403647" y="476671"/>
            <a:ext cx="7740351" cy="6381327"/>
          </a:xfrm>
        </p:spPr>
        <p:txBody>
          <a:bodyPr>
            <a:normAutofit fontScale="77500" lnSpcReduction="20000"/>
          </a:bodyPr>
          <a:lstStyle/>
          <a:p>
            <a:r>
              <a:rPr lang="he-IL" b="1" dirty="0" smtClean="0"/>
              <a:t>מחקרים ועבודות על פטריית </a:t>
            </a:r>
            <a:r>
              <a:rPr lang="he-IL" b="1" dirty="0" err="1" smtClean="0"/>
              <a:t>שיטאקי</a:t>
            </a:r>
            <a:endParaRPr lang="he-IL" b="1" dirty="0" smtClean="0"/>
          </a:p>
          <a:p>
            <a:pPr fontAlgn="base"/>
            <a:r>
              <a:rPr lang="he-IL" dirty="0" smtClean="0"/>
              <a:t>בשנות ה 80 הצליחה לבודד חברת תוספי תזונה יפאנית בשילוב עם אוניברסיטת טוקיו רכיב ייחודיי אשר נקרא</a:t>
            </a:r>
            <a:r>
              <a:rPr lang="en-US" b="1" dirty="0" smtClean="0"/>
              <a:t>AHCC</a:t>
            </a:r>
            <a:r>
              <a:rPr lang="en-US" dirty="0"/>
              <a:t> </a:t>
            </a:r>
            <a:r>
              <a:rPr lang="en-US" dirty="0" smtClean="0"/>
              <a:t> </a:t>
            </a:r>
            <a:r>
              <a:rPr lang="en-US" dirty="0"/>
              <a:t>– Active Hexose Correlated Compound, </a:t>
            </a:r>
            <a:r>
              <a:rPr lang="he-IL" dirty="0" smtClean="0"/>
              <a:t> עם השנים רכיב זה הפך </a:t>
            </a:r>
            <a:r>
              <a:rPr lang="he-IL" dirty="0"/>
              <a:t>לתוסף תזונה מספר אחד ביפן </a:t>
            </a:r>
            <a:r>
              <a:rPr lang="he-IL" dirty="0" smtClean="0"/>
              <a:t>ומיועד למגוון </a:t>
            </a:r>
            <a:r>
              <a:rPr lang="he-IL" dirty="0"/>
              <a:t>מצבים רפואיים, כולל תמיכה חיסונית, הגנה אנטי ויראלית, הגנה </a:t>
            </a:r>
            <a:r>
              <a:rPr lang="he-IL" dirty="0" err="1"/>
              <a:t>כבדית</a:t>
            </a:r>
            <a:r>
              <a:rPr lang="he-IL" dirty="0"/>
              <a:t> והפחתה של תופעות הלוואי בעת טיפולים </a:t>
            </a:r>
            <a:r>
              <a:rPr lang="he-IL" dirty="0" smtClean="0"/>
              <a:t>כימותרפיים.</a:t>
            </a:r>
            <a:endParaRPr lang="he-IL" dirty="0"/>
          </a:p>
          <a:p>
            <a:pPr fontAlgn="base"/>
            <a:r>
              <a:rPr lang="en-US" dirty="0" smtClean="0"/>
              <a:t> AHCC </a:t>
            </a:r>
            <a:r>
              <a:rPr lang="he-IL" dirty="0" smtClean="0"/>
              <a:t>הוא אחד </a:t>
            </a:r>
            <a:r>
              <a:rPr lang="he-IL" dirty="0"/>
              <a:t>מתוספי התזונה </a:t>
            </a:r>
            <a:r>
              <a:rPr lang="he-IL" dirty="0" err="1"/>
              <a:t>האימונומודולטוריים</a:t>
            </a:r>
            <a:r>
              <a:rPr lang="he-IL" dirty="0"/>
              <a:t> הנחקרים ביותר כיום, עם מעל ל-50 פרסומים </a:t>
            </a:r>
            <a:r>
              <a:rPr lang="he-IL" dirty="0" smtClean="0"/>
              <a:t>מדעיים המתעדים </a:t>
            </a:r>
            <a:r>
              <a:rPr lang="he-IL" dirty="0"/>
              <a:t>את ההשפעות של התוסף בתחומים </a:t>
            </a:r>
            <a:r>
              <a:rPr lang="he-IL" dirty="0" smtClean="0"/>
              <a:t>שונים. </a:t>
            </a:r>
            <a:r>
              <a:rPr lang="he-IL" dirty="0"/>
              <a:t>הפעילות הבלתי ישירה </a:t>
            </a:r>
            <a:r>
              <a:rPr lang="he-IL" dirty="0" smtClean="0"/>
              <a:t>של</a:t>
            </a:r>
            <a:r>
              <a:rPr lang="en-US" dirty="0" smtClean="0"/>
              <a:t>AHCC </a:t>
            </a:r>
            <a:r>
              <a:rPr lang="he-IL" dirty="0" smtClean="0"/>
              <a:t> על </a:t>
            </a:r>
            <a:r>
              <a:rPr lang="he-IL" dirty="0"/>
              <a:t>העלאת ספירת תאי הדם הקשורים לפעילות מערכת החיסון הובילה ליעילות מרשימה ורחבת טווח בתפקוד מערכת החיסון כנגד זיהומים בקטריאליים, ויראליים ופטרייתיים, כמו גם כנגד תאים </a:t>
            </a:r>
            <a:r>
              <a:rPr lang="he-IL" dirty="0" smtClean="0"/>
              <a:t>סרטניים.</a:t>
            </a:r>
            <a:r>
              <a:rPr lang="en-US" dirty="0" smtClean="0"/>
              <a:t> AHCC </a:t>
            </a:r>
            <a:r>
              <a:rPr lang="he-IL" dirty="0"/>
              <a:t>נמצא בשימוש מלמעלה מ-20 מדינות כבר מעל ל-20 שנים, והוכח כתוסף תזונה בטוח לשימוש ללא תופעות לוואי</a:t>
            </a:r>
            <a:r>
              <a:rPr lang="he-IL" dirty="0" smtClean="0"/>
              <a:t>.</a:t>
            </a:r>
            <a:br>
              <a:rPr lang="he-IL" dirty="0" smtClean="0"/>
            </a:b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34</a:t>
            </a:fld>
            <a:endParaRPr lang="he-IL"/>
          </a:p>
        </p:txBody>
      </p:sp>
      <p:pic>
        <p:nvPicPr>
          <p:cNvPr id="7" name="Picture 2" descr="C:\Users\Levy\Pictures\לימודים\imagesCAPXBGAX.jpg"/>
          <p:cNvPicPr>
            <a:picLocks noChangeAspect="1" noChangeArrowheads="1"/>
          </p:cNvPicPr>
          <p:nvPr/>
        </p:nvPicPr>
        <p:blipFill>
          <a:blip r:embed="rId2" cstate="print"/>
          <a:srcRect/>
          <a:stretch>
            <a:fillRect/>
          </a:stretch>
        </p:blipFill>
        <p:spPr bwMode="auto">
          <a:xfrm>
            <a:off x="0" y="5949280"/>
            <a:ext cx="1213187" cy="908719"/>
          </a:xfrm>
          <a:prstGeom prst="rect">
            <a:avLst/>
          </a:prstGeom>
          <a:noFill/>
        </p:spPr>
      </p:pic>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extLst>
      <p:ext uri="{BB962C8B-B14F-4D97-AF65-F5344CB8AC3E}">
        <p14:creationId xmlns:p14="http://schemas.microsoft.com/office/powerpoint/2010/main" val="38007445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035632" y="1124744"/>
            <a:ext cx="8229600" cy="778098"/>
          </a:xfrm>
        </p:spPr>
        <p:txBody>
          <a:bodyPr>
            <a:normAutofit fontScale="90000"/>
          </a:bodyPr>
          <a:lstStyle/>
          <a:p>
            <a:r>
              <a:rPr lang="he-IL" b="1" dirty="0"/>
              <a:t>שם בוטני: </a:t>
            </a:r>
            <a:r>
              <a:rPr lang="en-US" b="1" dirty="0" err="1"/>
              <a:t>Cordyceps</a:t>
            </a:r>
            <a:r>
              <a:rPr lang="en-US" b="1" dirty="0"/>
              <a:t> </a:t>
            </a:r>
            <a:r>
              <a:rPr lang="en-US" b="1" dirty="0" err="1"/>
              <a:t>sinensis</a:t>
            </a:r>
            <a:r>
              <a:rPr lang="en-US" dirty="0"/>
              <a:t/>
            </a:r>
            <a:br>
              <a:rPr lang="en-US" dirty="0"/>
            </a:br>
            <a:r>
              <a:rPr lang="he-IL" b="1" dirty="0"/>
              <a:t>שם לועזי: </a:t>
            </a:r>
            <a:r>
              <a:rPr lang="en-US" b="1" dirty="0"/>
              <a:t>Dong Chong Xia Cao</a:t>
            </a:r>
            <a:r>
              <a:rPr lang="en-US" dirty="0"/>
              <a:t/>
            </a:r>
            <a:br>
              <a:rPr lang="en-US" dirty="0"/>
            </a:br>
            <a:r>
              <a:rPr lang="he-IL" b="1" dirty="0"/>
              <a:t>שם עממי : </a:t>
            </a:r>
            <a:r>
              <a:rPr lang="he-IL" b="1" dirty="0" err="1"/>
              <a:t>קורדיספס</a:t>
            </a:r>
            <a:r>
              <a:rPr lang="he-IL" b="1" dirty="0"/>
              <a:t>/פטריית הזחל</a:t>
            </a:r>
            <a:r>
              <a:rPr lang="he-IL" dirty="0"/>
              <a:t/>
            </a:r>
            <a:br>
              <a:rPr lang="he-IL" dirty="0"/>
            </a:br>
            <a:r>
              <a:rPr lang="he-IL" b="1" dirty="0"/>
              <a:t>משפחה: </a:t>
            </a:r>
            <a:r>
              <a:rPr lang="en-US" b="1" dirty="0" err="1"/>
              <a:t>Ophiocordycipitaceae</a:t>
            </a:r>
            <a:r>
              <a:rPr lang="he-IL" dirty="0" smtClean="0"/>
              <a:t/>
            </a:r>
            <a:br>
              <a:rPr lang="he-IL" dirty="0" smtClean="0"/>
            </a:br>
            <a:endParaRPr lang="he-IL" dirty="0"/>
          </a:p>
        </p:txBody>
      </p:sp>
      <p:sp>
        <p:nvSpPr>
          <p:cNvPr id="3" name="מציין מיקום תוכן 2"/>
          <p:cNvSpPr>
            <a:spLocks noGrp="1"/>
          </p:cNvSpPr>
          <p:nvPr>
            <p:ph idx="1"/>
          </p:nvPr>
        </p:nvSpPr>
        <p:spPr>
          <a:xfrm>
            <a:off x="1061865" y="2469829"/>
            <a:ext cx="8208912" cy="4464496"/>
          </a:xfrm>
        </p:spPr>
        <p:txBody>
          <a:bodyPr>
            <a:normAutofit lnSpcReduction="10000"/>
          </a:bodyPr>
          <a:lstStyle/>
          <a:p>
            <a:r>
              <a:rPr lang="he-IL" dirty="0" smtClean="0"/>
              <a:t>פטריות </a:t>
            </a:r>
            <a:r>
              <a:rPr lang="he-IL" dirty="0" err="1" smtClean="0"/>
              <a:t>הקורדיספס</a:t>
            </a:r>
            <a:r>
              <a:rPr lang="he-IL" dirty="0" smtClean="0"/>
              <a:t> כוללות למעלה מ 680 מינים. פטריית הזחל הסיני הינה פטרייה שאורכה 4-11 ס"מ, והיא מצויה בהרי סין וההימליה בסביבה קרה ולחה המכוסה עשב ושלג ובגבהים שמעל 3,000 מ'. הפטרייה גדלה מתוך זחלי העש</a:t>
            </a:r>
            <a:r>
              <a:rPr lang="en-US" dirty="0" smtClean="0"/>
              <a:t>. </a:t>
            </a:r>
            <a:r>
              <a:rPr lang="he-IL" dirty="0" smtClean="0"/>
              <a:t> היא נאספת בתחילת הקיץ ביחד עם שרידי גוף הזחל. איסוף הבר קשה לביצוע ולכן מחירה יחסית גבוה. </a:t>
            </a:r>
          </a:p>
          <a:p>
            <a:pPr>
              <a:buNone/>
            </a:pP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35</a:t>
            </a:fld>
            <a:endParaRPr lang="he-IL"/>
          </a:p>
        </p:txBody>
      </p:sp>
      <p:pic>
        <p:nvPicPr>
          <p:cNvPr id="6146" name="Picture 2" descr="C:\Users\Levy\Pictures\לימודים\mushroom101-cordyceps-large.jpg"/>
          <p:cNvPicPr>
            <a:picLocks noChangeAspect="1" noChangeArrowheads="1"/>
          </p:cNvPicPr>
          <p:nvPr/>
        </p:nvPicPr>
        <p:blipFill>
          <a:blip r:embed="rId2" cstate="print"/>
          <a:srcRect/>
          <a:stretch>
            <a:fillRect/>
          </a:stretch>
        </p:blipFill>
        <p:spPr bwMode="auto">
          <a:xfrm>
            <a:off x="1" y="5238421"/>
            <a:ext cx="2123728" cy="1619579"/>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
        <p:nvSpPr>
          <p:cNvPr id="3" name="מציין מיקום תוכן 2"/>
          <p:cNvSpPr>
            <a:spLocks noGrp="1"/>
          </p:cNvSpPr>
          <p:nvPr>
            <p:ph idx="1"/>
          </p:nvPr>
        </p:nvSpPr>
        <p:spPr>
          <a:xfrm>
            <a:off x="457200" y="116632"/>
            <a:ext cx="8229600" cy="5793507"/>
          </a:xfrm>
        </p:spPr>
        <p:txBody>
          <a:bodyPr>
            <a:noAutofit/>
          </a:bodyPr>
          <a:lstStyle/>
          <a:p>
            <a:r>
              <a:rPr lang="he-IL" sz="2200" b="1" dirty="0" smtClean="0"/>
              <a:t>פעילות רפואית</a:t>
            </a:r>
          </a:p>
          <a:p>
            <a:pPr lvl="0"/>
            <a:r>
              <a:rPr lang="he-IL" sz="2200" b="1" dirty="0" err="1" smtClean="0"/>
              <a:t>אדפטוגן</a:t>
            </a:r>
            <a:r>
              <a:rPr lang="he-IL" sz="2200" b="1" dirty="0" smtClean="0"/>
              <a:t> (מאתן) – </a:t>
            </a:r>
            <a:r>
              <a:rPr lang="he-IL" sz="2200" dirty="0" smtClean="0"/>
              <a:t>מחזק ומזין את מערכות הגוף והעצבים פיזית </a:t>
            </a:r>
            <a:r>
              <a:rPr lang="he-IL" sz="2200" dirty="0" err="1" smtClean="0"/>
              <a:t>ומנטלית</a:t>
            </a:r>
            <a:r>
              <a:rPr lang="he-IL" sz="2200" dirty="0" smtClean="0"/>
              <a:t>. </a:t>
            </a:r>
          </a:p>
          <a:p>
            <a:pPr lvl="0"/>
            <a:r>
              <a:rPr lang="he-IL" sz="2200" b="1" dirty="0" smtClean="0"/>
              <a:t>מחזק/מזין </a:t>
            </a:r>
            <a:r>
              <a:rPr lang="he-IL" sz="2200" b="1" dirty="0" err="1" smtClean="0"/>
              <a:t>מע</a:t>
            </a:r>
            <a:r>
              <a:rPr lang="he-IL" sz="2200" b="1" dirty="0" smtClean="0"/>
              <a:t>' עצבים - </a:t>
            </a:r>
            <a:r>
              <a:rPr lang="he-IL" sz="2200" dirty="0" smtClean="0"/>
              <a:t>פיברומיאלגיה, תסמונת העייפות הכרונית, מחלת הנשיקה, תשישות וחולשה קיצונית. </a:t>
            </a:r>
          </a:p>
          <a:p>
            <a:pPr lvl="0"/>
            <a:r>
              <a:rPr lang="he-IL" sz="2200" b="1" dirty="0" smtClean="0"/>
              <a:t>תמיכה בגיל השלישי </a:t>
            </a:r>
            <a:r>
              <a:rPr lang="he-IL" sz="2200" dirty="0" smtClean="0"/>
              <a:t>– מחזקת ומזינה, לאחר ניתוח, מחלה ממושכת, אין אונות (מחזק ספירה </a:t>
            </a:r>
            <a:r>
              <a:rPr lang="he-IL" sz="2200" dirty="0" err="1" smtClean="0"/>
              <a:t>כליתית</a:t>
            </a:r>
            <a:r>
              <a:rPr lang="he-IL" sz="2200" dirty="0" smtClean="0"/>
              <a:t>).</a:t>
            </a:r>
          </a:p>
          <a:p>
            <a:pPr lvl="0"/>
            <a:r>
              <a:rPr lang="he-IL" sz="2200" b="1" dirty="0" smtClean="0"/>
              <a:t>מזין ומחזק את הריאות </a:t>
            </a:r>
            <a:r>
              <a:rPr lang="he-IL" sz="2200" dirty="0" smtClean="0"/>
              <a:t>– ברונכיטיס, אסטמה, שעלת, סינוסיטיס.</a:t>
            </a:r>
          </a:p>
          <a:p>
            <a:r>
              <a:rPr lang="he-IL" sz="2200" b="1" dirty="0" smtClean="0"/>
              <a:t>אנטי סרטני </a:t>
            </a:r>
            <a:r>
              <a:rPr lang="he-IL" sz="2200" dirty="0" smtClean="0"/>
              <a:t>– למניעה ולחיזוק בין הטיפולים.</a:t>
            </a:r>
            <a:endParaRPr lang="en-US" sz="2200" dirty="0" smtClean="0"/>
          </a:p>
          <a:p>
            <a:pPr lvl="0"/>
            <a:r>
              <a:rPr lang="he-IL" sz="2200" b="1" dirty="0" smtClean="0"/>
              <a:t>מאזן לחץ דם </a:t>
            </a:r>
            <a:r>
              <a:rPr lang="he-IL" sz="2200" dirty="0" smtClean="0"/>
              <a:t>– מטפל בלחץ דם גבוה (עם צמחים נוספים).</a:t>
            </a:r>
            <a:endParaRPr lang="en-US" sz="2200" dirty="0" smtClean="0"/>
          </a:p>
          <a:p>
            <a:pPr lvl="0"/>
            <a:r>
              <a:rPr lang="he-IL" sz="2200" b="1" dirty="0" smtClean="0"/>
              <a:t>משפר/מחזק מערכת חיסונית </a:t>
            </a:r>
            <a:r>
              <a:rPr lang="he-IL" sz="2200" dirty="0" smtClean="0"/>
              <a:t>– ניתן לאורך זמן עם צמחים נוספים.</a:t>
            </a:r>
          </a:p>
          <a:p>
            <a:pPr lvl="0"/>
            <a:r>
              <a:rPr lang="he-IL" sz="2200" b="1" dirty="0" smtClean="0"/>
              <a:t>אנטי ויראלי – </a:t>
            </a:r>
            <a:r>
              <a:rPr lang="he-IL" sz="2200" dirty="0" smtClean="0"/>
              <a:t>בעיקר כנגד וירוסים כרוניים.</a:t>
            </a:r>
            <a:endParaRPr lang="en-US" sz="2200" dirty="0" smtClean="0"/>
          </a:p>
          <a:p>
            <a:pPr lvl="0"/>
            <a:r>
              <a:rPr lang="he-IL" sz="2200" b="1" dirty="0" err="1" smtClean="0"/>
              <a:t>היפולפידמי</a:t>
            </a:r>
            <a:r>
              <a:rPr lang="he-IL" sz="2200" b="1" dirty="0" smtClean="0"/>
              <a:t> עדין </a:t>
            </a:r>
            <a:r>
              <a:rPr lang="he-IL" sz="2200" dirty="0" smtClean="0"/>
              <a:t>– לטרשת עורקים.</a:t>
            </a:r>
          </a:p>
          <a:p>
            <a:pPr lvl="0"/>
            <a:r>
              <a:rPr lang="he-IL" sz="2200" b="1" dirty="0" smtClean="0"/>
              <a:t>אנטי דיאבטי </a:t>
            </a:r>
            <a:r>
              <a:rPr lang="he-IL" sz="2200" dirty="0" smtClean="0"/>
              <a:t>– מאזן רמות סוכר בדם.</a:t>
            </a:r>
          </a:p>
          <a:p>
            <a:pPr lvl="0"/>
            <a:r>
              <a:rPr lang="he-IL" sz="2200" b="1" dirty="0" err="1" smtClean="0"/>
              <a:t>הפטופרוטקטיב</a:t>
            </a:r>
            <a:r>
              <a:rPr lang="he-IL" sz="2200" b="1" dirty="0" smtClean="0"/>
              <a:t> – </a:t>
            </a:r>
            <a:r>
              <a:rPr lang="he-IL" sz="2200" dirty="0" smtClean="0"/>
              <a:t>מגן על הכבד.</a:t>
            </a:r>
          </a:p>
          <a:p>
            <a:pPr lvl="0"/>
            <a:r>
              <a:rPr lang="he-IL" sz="2200" b="1" dirty="0" smtClean="0"/>
              <a:t>אנמיה </a:t>
            </a:r>
            <a:r>
              <a:rPr lang="he-IL" sz="2200" dirty="0" smtClean="0"/>
              <a:t>– למצבי חוסר דם.</a:t>
            </a:r>
            <a:endParaRPr lang="en-US" sz="2200" dirty="0" smtClean="0"/>
          </a:p>
          <a:p>
            <a:pPr lvl="0"/>
            <a:r>
              <a:rPr lang="he-IL" sz="2200" b="1" dirty="0" smtClean="0"/>
              <a:t>נוגד חמצון.</a:t>
            </a:r>
          </a:p>
          <a:p>
            <a:pPr>
              <a:buNone/>
            </a:pPr>
            <a:r>
              <a:rPr lang="he-IL" sz="2200" dirty="0" smtClean="0"/>
              <a:t/>
            </a:r>
            <a:br>
              <a:rPr lang="he-IL" sz="2200" dirty="0" smtClean="0"/>
            </a:br>
            <a:r>
              <a:rPr lang="he-IL" sz="2200" dirty="0" smtClean="0"/>
              <a:t/>
            </a:r>
            <a:br>
              <a:rPr lang="he-IL" sz="2200" dirty="0" smtClean="0"/>
            </a:br>
            <a:r>
              <a:rPr lang="he-IL" sz="2200" dirty="0" smtClean="0"/>
              <a:t/>
            </a:r>
            <a:br>
              <a:rPr lang="he-IL" sz="2200" dirty="0" smtClean="0"/>
            </a:br>
            <a:endParaRPr lang="he-IL" sz="22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36</a:t>
            </a:fld>
            <a:endParaRPr lang="he-IL"/>
          </a:p>
        </p:txBody>
      </p:sp>
      <p:pic>
        <p:nvPicPr>
          <p:cNvPr id="1026" name="Picture 2" descr="https://upload.wikimedia.org/wikipedia/commons/thumb/d/d7/Weighing_Caterpillar_fungus.jpg/220px-Weighing_Caterpillar_fungus.jpg"/>
          <p:cNvPicPr>
            <a:picLocks noChangeAspect="1" noChangeArrowheads="1"/>
          </p:cNvPicPr>
          <p:nvPr/>
        </p:nvPicPr>
        <p:blipFill>
          <a:blip r:embed="rId3" cstate="print"/>
          <a:srcRect/>
          <a:stretch>
            <a:fillRect/>
          </a:stretch>
        </p:blipFill>
        <p:spPr bwMode="auto">
          <a:xfrm>
            <a:off x="0" y="4320480"/>
            <a:ext cx="1691680" cy="253752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
        <p:nvSpPr>
          <p:cNvPr id="3" name="מציין מיקום תוכן 2"/>
          <p:cNvSpPr>
            <a:spLocks noGrp="1"/>
          </p:cNvSpPr>
          <p:nvPr>
            <p:ph idx="1"/>
          </p:nvPr>
        </p:nvSpPr>
        <p:spPr>
          <a:xfrm>
            <a:off x="107504" y="1546561"/>
            <a:ext cx="8579296" cy="5174913"/>
          </a:xfrm>
        </p:spPr>
        <p:txBody>
          <a:bodyPr>
            <a:normAutofit fontScale="92500"/>
          </a:bodyPr>
          <a:lstStyle/>
          <a:p>
            <a:r>
              <a:rPr lang="he-IL" sz="2500" b="1" dirty="0" smtClean="0"/>
              <a:t>רגישות, תופעות לוואי, תגובות ביניים, התוויות נגד ורעילות</a:t>
            </a:r>
            <a:r>
              <a:rPr lang="he-IL" sz="2500" dirty="0" smtClean="0"/>
              <a:t/>
            </a:r>
            <a:br>
              <a:rPr lang="he-IL" sz="2500" dirty="0" smtClean="0"/>
            </a:br>
            <a:r>
              <a:rPr lang="he-IL" sz="2500" dirty="0" smtClean="0"/>
              <a:t>קיימים בספרות מספר דיווחים על אי נוחות </a:t>
            </a:r>
            <a:r>
              <a:rPr lang="he-IL" sz="2500" dirty="0" err="1" smtClean="0"/>
              <a:t>ביטנית</a:t>
            </a:r>
            <a:r>
              <a:rPr lang="he-IL" sz="2500" dirty="0" smtClean="0"/>
              <a:t> ועל יובש אפשרי בפה. על חולי סוכרת לנהוג זהירות בשימוש בשל השפעה </a:t>
            </a:r>
            <a:r>
              <a:rPr lang="he-IL" sz="2500" dirty="0" err="1" smtClean="0"/>
              <a:t>היפוגליקמית</a:t>
            </a:r>
            <a:r>
              <a:rPr lang="he-IL" sz="2500" dirty="0" smtClean="0"/>
              <a:t> קלה של </a:t>
            </a:r>
            <a:r>
              <a:rPr lang="he-IL" sz="2500" dirty="0" err="1" smtClean="0"/>
              <a:t>הקורדיספס</a:t>
            </a:r>
            <a:r>
              <a:rPr lang="he-IL" sz="2500" dirty="0" smtClean="0"/>
              <a:t>. בשלב זה מפאת חוסר מחקרים אין להשתמש </a:t>
            </a:r>
            <a:r>
              <a:rPr lang="he-IL" sz="2500" dirty="0" err="1" smtClean="0"/>
              <a:t>בקורדיספס</a:t>
            </a:r>
            <a:r>
              <a:rPr lang="he-IL" sz="2500" dirty="0" smtClean="0"/>
              <a:t> בנוטלי תרופות מדכאות מערכת החיסון. במינונים המקובלים לא נמצאה רעילות בשימוש בפטריית </a:t>
            </a:r>
            <a:r>
              <a:rPr lang="he-IL" sz="2500" dirty="0" err="1" smtClean="0"/>
              <a:t>הקורדיספס</a:t>
            </a:r>
            <a:r>
              <a:rPr lang="he-IL" sz="2500" dirty="0" smtClean="0"/>
              <a:t>. מחקר מבוקר בן שלושה חודשים לרעילות כרונית אשר נערך בחולדות לא מצא רעילות כלשהי במינונים של עד 3 גרם\ק"ג בנטילה פומית.</a:t>
            </a:r>
            <a:br>
              <a:rPr lang="he-IL" sz="2500" dirty="0" smtClean="0"/>
            </a:br>
            <a:r>
              <a:rPr lang="he-IL" sz="2500" b="1" dirty="0" smtClean="0"/>
              <a:t>הריון</a:t>
            </a:r>
            <a:r>
              <a:rPr lang="he-IL" sz="2500" dirty="0" smtClean="0"/>
              <a:t>: אין תיעוד בספרות לפגיעה בעובר, אם זאת המידע המחקרי הקיים לוקה בחוסר.</a:t>
            </a:r>
            <a:br>
              <a:rPr lang="he-IL" sz="2500" dirty="0" smtClean="0"/>
            </a:br>
            <a:r>
              <a:rPr lang="he-IL" sz="2500" b="1" dirty="0" smtClean="0"/>
              <a:t>הנקה: </a:t>
            </a:r>
            <a:r>
              <a:rPr lang="he-IL" sz="2500" dirty="0" smtClean="0"/>
              <a:t>לא קיים מידע עדכני בנדון, אך לא דווח עד כה על תופעות שליליות לאם וליונק.</a:t>
            </a:r>
            <a:br>
              <a:rPr lang="he-IL" sz="2500" dirty="0" smtClean="0"/>
            </a:br>
            <a:r>
              <a:rPr lang="he-IL" sz="2500" dirty="0" smtClean="0"/>
              <a:t/>
            </a:r>
            <a:br>
              <a:rPr lang="he-IL" sz="2500" dirty="0" smtClean="0"/>
            </a:br>
            <a:endParaRPr lang="he-IL" sz="2500" dirty="0" smtClean="0"/>
          </a:p>
          <a:p>
            <a:endParaRPr lang="he-IL" sz="25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37</a:t>
            </a:fld>
            <a:endParaRPr lang="he-IL"/>
          </a:p>
        </p:txBody>
      </p:sp>
      <p:pic>
        <p:nvPicPr>
          <p:cNvPr id="5" name="Picture 2" descr="C:\Users\Levy\Pictures\לימודים\untitled.bmp"/>
          <p:cNvPicPr>
            <a:picLocks noChangeAspect="1" noChangeArrowheads="1"/>
          </p:cNvPicPr>
          <p:nvPr/>
        </p:nvPicPr>
        <p:blipFill>
          <a:blip r:embed="rId3" cstate="print"/>
          <a:srcRect/>
          <a:stretch>
            <a:fillRect/>
          </a:stretch>
        </p:blipFill>
        <p:spPr bwMode="auto">
          <a:xfrm>
            <a:off x="7482552" y="6395"/>
            <a:ext cx="1654696" cy="1239425"/>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5793507"/>
          </a:xfrm>
        </p:spPr>
        <p:txBody>
          <a:bodyPr>
            <a:noAutofit/>
          </a:bodyPr>
          <a:lstStyle/>
          <a:p>
            <a:r>
              <a:rPr lang="he-IL" sz="2200" b="1" dirty="0" smtClean="0"/>
              <a:t>איכויות</a:t>
            </a:r>
            <a:r>
              <a:rPr lang="he-IL" sz="2200" dirty="0" smtClean="0"/>
              <a:t/>
            </a:r>
            <a:br>
              <a:rPr lang="he-IL" sz="2200" dirty="0" smtClean="0"/>
            </a:br>
            <a:r>
              <a:rPr lang="he-IL" sz="2200" dirty="0" smtClean="0"/>
              <a:t>מתקתק, חמים</a:t>
            </a:r>
            <a:br>
              <a:rPr lang="he-IL" sz="2200" dirty="0" smtClean="0"/>
            </a:br>
            <a:r>
              <a:rPr lang="he-IL" sz="2200" dirty="0" smtClean="0"/>
              <a:t/>
            </a:r>
            <a:br>
              <a:rPr lang="he-IL" sz="2200" dirty="0" smtClean="0"/>
            </a:br>
            <a:r>
              <a:rPr lang="he-IL" sz="2200" b="1" dirty="0" smtClean="0"/>
              <a:t>השפעה מסורתית</a:t>
            </a:r>
            <a:r>
              <a:rPr lang="he-IL" sz="2200" dirty="0" smtClean="0"/>
              <a:t/>
            </a:r>
            <a:br>
              <a:rPr lang="he-IL" sz="2200" dirty="0" smtClean="0"/>
            </a:br>
            <a:r>
              <a:rPr lang="he-IL" sz="2200" dirty="0" smtClean="0"/>
              <a:t>תומך בכליות ומאתן את היאנג.</a:t>
            </a:r>
            <a:br>
              <a:rPr lang="he-IL" sz="2200" dirty="0" smtClean="0"/>
            </a:br>
            <a:r>
              <a:rPr lang="he-IL" sz="2200" dirty="0" smtClean="0"/>
              <a:t>- חוסר יאנג הכליות: אימפוטנציה, שפיכה מוקדמת, כאבי גב תחתון וברכיים, חולשה של הגפיים התחתונות.</a:t>
            </a:r>
            <a:br>
              <a:rPr lang="he-IL" sz="2200" dirty="0" smtClean="0"/>
            </a:br>
            <a:r>
              <a:rPr lang="he-IL" sz="2200" dirty="0" smtClean="0"/>
              <a:t>מזין ותומך ביין הריאה, מתמיר ליחה.</a:t>
            </a:r>
            <a:br>
              <a:rPr lang="he-IL" sz="2200" dirty="0" smtClean="0"/>
            </a:br>
            <a:r>
              <a:rPr lang="he-IL" sz="2200" dirty="0" smtClean="0"/>
              <a:t>- חוסר יין הריאה: שיעול כרוני וקוצר נשימה עם צפצופים, שיעול שחפתי עם ליחה דמית.</a:t>
            </a:r>
            <a:br>
              <a:rPr lang="he-IL" sz="2200" dirty="0" smtClean="0"/>
            </a:br>
            <a:r>
              <a:rPr lang="he-IL" sz="2200" dirty="0" smtClean="0"/>
              <a:t>מחזק, תומך </a:t>
            </a:r>
            <a:r>
              <a:rPr lang="he-IL" sz="2200" dirty="0" err="1" smtClean="0"/>
              <a:t>בצ'י</a:t>
            </a:r>
            <a:r>
              <a:rPr lang="he-IL" sz="2200" dirty="0" smtClean="0"/>
              <a:t> המגן ומונע חדירה של פתוגנים.</a:t>
            </a:r>
            <a:br>
              <a:rPr lang="he-IL" sz="2200" dirty="0" smtClean="0"/>
            </a:br>
            <a:r>
              <a:rPr lang="he-IL" sz="2200" dirty="0" smtClean="0"/>
              <a:t>- חולשת </a:t>
            </a:r>
            <a:r>
              <a:rPr lang="he-IL" sz="2200" dirty="0" err="1" smtClean="0"/>
              <a:t>צ'י</a:t>
            </a:r>
            <a:r>
              <a:rPr lang="he-IL" sz="2200" dirty="0" smtClean="0"/>
              <a:t> המגן: חולשה כללית, סחרחורות, הזעה ספונטנית, זיהומים תכופים. </a:t>
            </a:r>
            <a:br>
              <a:rPr lang="he-IL" sz="2200" dirty="0" smtClean="0"/>
            </a:br>
            <a:r>
              <a:rPr lang="he-IL" sz="2200" dirty="0" smtClean="0"/>
              <a:t>מזין את יין ודם הכבד.</a:t>
            </a:r>
            <a:br>
              <a:rPr lang="he-IL" sz="2200" dirty="0" smtClean="0"/>
            </a:br>
            <a:r>
              <a:rPr lang="he-IL" sz="2200" dirty="0" smtClean="0"/>
              <a:t>- חוסר יין של הכבד: נוגד פגיעה רעלנית בכבד, משקם את תאי הכבד, לטיפול בהפטיטיס ושחמת.</a:t>
            </a:r>
            <a:br>
              <a:rPr lang="he-IL" sz="2200" dirty="0" smtClean="0"/>
            </a:br>
            <a:r>
              <a:rPr lang="he-IL" sz="2200" dirty="0" smtClean="0"/>
              <a:t>- חוסר דם: אנמיה.</a:t>
            </a:r>
            <a:br>
              <a:rPr lang="he-IL" sz="2200" dirty="0" smtClean="0"/>
            </a:br>
            <a:r>
              <a:rPr lang="he-IL" sz="2200" dirty="0" smtClean="0"/>
              <a:t/>
            </a:r>
            <a:br>
              <a:rPr lang="he-IL" sz="2200" dirty="0" smtClean="0"/>
            </a:br>
            <a:endParaRPr lang="he-IL" sz="2200" dirty="0" smtClean="0"/>
          </a:p>
          <a:p>
            <a:endParaRPr lang="he-IL" sz="22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38</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914400" y="490835"/>
            <a:ext cx="8229600" cy="5865515"/>
          </a:xfrm>
        </p:spPr>
        <p:txBody>
          <a:bodyPr/>
          <a:lstStyle/>
          <a:p>
            <a:r>
              <a:rPr lang="he-IL" dirty="0"/>
              <a:t>תמצית נוזלית: 1:3, 45% אלכוהול, 5-7.5 מ"ל בבוקר ובערב.</a:t>
            </a:r>
            <a:br>
              <a:rPr lang="he-IL" dirty="0"/>
            </a:br>
            <a:r>
              <a:rPr lang="he-IL" dirty="0"/>
              <a:t>תמצית יבשה: </a:t>
            </a:r>
            <a:r>
              <a:rPr lang="he-IL" dirty="0" smtClean="0"/>
              <a:t>30% </a:t>
            </a:r>
            <a:r>
              <a:rPr lang="he-IL" dirty="0" err="1" smtClean="0"/>
              <a:t>סכרידים</a:t>
            </a:r>
            <a:r>
              <a:rPr lang="he-IL" dirty="0" smtClean="0"/>
              <a:t>, </a:t>
            </a:r>
            <a:r>
              <a:rPr lang="he-IL" dirty="0"/>
              <a:t>500-750 מ"ג בבוקר ובערב.</a:t>
            </a:r>
            <a:br>
              <a:rPr lang="he-IL" dirty="0"/>
            </a:br>
            <a:r>
              <a:rPr lang="he-IL" dirty="0"/>
              <a:t>בישול: 10 גרם לחצי ליטר מים.</a:t>
            </a:r>
            <a:br>
              <a:rPr lang="he-IL" dirty="0"/>
            </a:br>
            <a:r>
              <a:rPr lang="he-IL" dirty="0"/>
              <a:t>כחלק מפורמולה: 30%-25%.</a:t>
            </a:r>
            <a:r>
              <a:rPr lang="he-IL" dirty="0" smtClean="0"/>
              <a:t/>
            </a:r>
            <a:br>
              <a:rPr lang="he-IL" dirty="0" smtClean="0"/>
            </a:b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39</a:t>
            </a:fld>
            <a:endParaRPr lang="he-IL"/>
          </a:p>
        </p:txBody>
      </p:sp>
      <p:pic>
        <p:nvPicPr>
          <p:cNvPr id="8194" name="Picture 2" descr="C:\Users\Levy\Pictures\לימודים\11.jpg"/>
          <p:cNvPicPr>
            <a:picLocks noChangeAspect="1" noChangeArrowheads="1"/>
          </p:cNvPicPr>
          <p:nvPr/>
        </p:nvPicPr>
        <p:blipFill>
          <a:blip r:embed="rId2" cstate="print"/>
          <a:srcRect/>
          <a:stretch>
            <a:fillRect/>
          </a:stretch>
        </p:blipFill>
        <p:spPr bwMode="auto">
          <a:xfrm>
            <a:off x="12826" y="3473099"/>
            <a:ext cx="5040560" cy="3384901"/>
          </a:xfrm>
          <a:prstGeom prst="rect">
            <a:avLst/>
          </a:prstGeom>
          <a:noFill/>
        </p:spPr>
      </p:pic>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
        <p:nvSpPr>
          <p:cNvPr id="2" name="כותרת 1"/>
          <p:cNvSpPr>
            <a:spLocks noGrp="1"/>
          </p:cNvSpPr>
          <p:nvPr>
            <p:ph type="title"/>
          </p:nvPr>
        </p:nvSpPr>
        <p:spPr>
          <a:xfrm>
            <a:off x="457200" y="44624"/>
            <a:ext cx="8229600" cy="1143000"/>
          </a:xfrm>
        </p:spPr>
        <p:txBody>
          <a:bodyPr/>
          <a:lstStyle/>
          <a:p>
            <a:r>
              <a:rPr lang="he-IL" dirty="0" smtClean="0"/>
              <a:t>מחקרים</a:t>
            </a:r>
            <a:endParaRPr lang="he-IL" dirty="0"/>
          </a:p>
        </p:txBody>
      </p:sp>
      <p:sp>
        <p:nvSpPr>
          <p:cNvPr id="3" name="מציין מיקום תוכן 2"/>
          <p:cNvSpPr>
            <a:spLocks noGrp="1"/>
          </p:cNvSpPr>
          <p:nvPr>
            <p:ph idx="1"/>
          </p:nvPr>
        </p:nvSpPr>
        <p:spPr>
          <a:xfrm>
            <a:off x="457200" y="1124744"/>
            <a:ext cx="8229600" cy="5472608"/>
          </a:xfrm>
        </p:spPr>
        <p:txBody>
          <a:bodyPr>
            <a:normAutofit fontScale="85000" lnSpcReduction="20000"/>
          </a:bodyPr>
          <a:lstStyle/>
          <a:p>
            <a:r>
              <a:rPr lang="he-IL" dirty="0" smtClean="0"/>
              <a:t>במחקר מעבדתי עם תרביות תאי </a:t>
            </a:r>
            <a:r>
              <a:rPr lang="he-IL" dirty="0" err="1" smtClean="0"/>
              <a:t>קופפר</a:t>
            </a:r>
            <a:r>
              <a:rPr lang="he-IL" dirty="0" smtClean="0"/>
              <a:t> של חולדות הודגמה פעילות מגבירת חיסוניות של </a:t>
            </a:r>
            <a:r>
              <a:rPr lang="he-IL" dirty="0" err="1" smtClean="0"/>
              <a:t>הקורדיספס</a:t>
            </a:r>
            <a:r>
              <a:rPr lang="he-IL" dirty="0" smtClean="0"/>
              <a:t>, כולל: הגדלת מספר תאי </a:t>
            </a:r>
            <a:r>
              <a:rPr lang="en-US" dirty="0" smtClean="0"/>
              <a:t>T helper</a:t>
            </a:r>
            <a:r>
              <a:rPr lang="en-US" b="1" dirty="0" smtClean="0"/>
              <a:t>, </a:t>
            </a:r>
            <a:r>
              <a:rPr lang="he-IL" dirty="0" smtClean="0"/>
              <a:t>הארכת שרידות של לימפוציטים, עידוד ייצור </a:t>
            </a:r>
            <a:r>
              <a:rPr lang="en-US" dirty="0" smtClean="0"/>
              <a:t>TNF-alpha and interleukin   </a:t>
            </a:r>
            <a:r>
              <a:rPr lang="he-IL" dirty="0" smtClean="0"/>
              <a:t>והגדלת פעילות תאי הרג טבעיים.</a:t>
            </a:r>
          </a:p>
          <a:p>
            <a:r>
              <a:rPr lang="he-IL" dirty="0" smtClean="0"/>
              <a:t>עבודות</a:t>
            </a:r>
            <a:r>
              <a:rPr lang="en-US" dirty="0" smtClean="0"/>
              <a:t>In vitro </a:t>
            </a:r>
            <a:r>
              <a:rPr lang="he-IL" dirty="0" smtClean="0"/>
              <a:t> על רקמות בני אדם ובעלי חיים הוכיחו פעילות נוגדת סרטן, פעילות מגינה מהקרנות (רדיו- </a:t>
            </a:r>
            <a:r>
              <a:rPr lang="he-IL" dirty="0" err="1" smtClean="0"/>
              <a:t>פרוטקטיב</a:t>
            </a:r>
            <a:r>
              <a:rPr lang="he-IL" dirty="0" smtClean="0"/>
              <a:t>), וכן נצפו השפעות מעודדות החלמה בעכברים. קבוצת חולים בת 30 איש שסבלו מכשל כלייתי כרוני הדגימה שיפור במדדים של סילוק </a:t>
            </a:r>
            <a:r>
              <a:rPr lang="he-IL" dirty="0" err="1" smtClean="0"/>
              <a:t>קריאטינין</a:t>
            </a:r>
            <a:r>
              <a:rPr lang="he-IL" dirty="0" smtClean="0"/>
              <a:t>, רמת החנקן השתני בדם, רמת </a:t>
            </a:r>
            <a:r>
              <a:rPr lang="he-IL" dirty="0" err="1" smtClean="0"/>
              <a:t>הקריאטינין</a:t>
            </a:r>
            <a:r>
              <a:rPr lang="he-IL" dirty="0" smtClean="0"/>
              <a:t> בסרום וכן נצפתה הפחתה ברמת החלבון בשתן. חולי סרטן הריאה שטופלו במינון של 2-3 גרם פטרייה ליום הדגימו עמידות טובה יותר לטיפולי הקרנה וכימותרפיה בהשוואה לקבוצת </a:t>
            </a:r>
            <a:r>
              <a:rPr lang="he-IL" dirty="0" err="1" smtClean="0"/>
              <a:t>הבקורת</a:t>
            </a:r>
            <a:r>
              <a:rPr lang="he-IL" dirty="0" smtClean="0"/>
              <a:t>. בעבודה עם מודלים של חיות הודגמה יכולתה של הפטרייה להגן על תאי כבד מהרס מושרה.</a:t>
            </a:r>
          </a:p>
          <a:p>
            <a:endParaRPr lang="he-IL" dirty="0" smtClean="0"/>
          </a:p>
          <a:p>
            <a:endParaRPr lang="he-IL" dirty="0" smtClean="0"/>
          </a:p>
          <a:p>
            <a:endParaRPr lang="he-IL"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40</a:t>
            </a:fld>
            <a:endParaRPr lang="he-IL"/>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778098"/>
          </a:xfrm>
        </p:spPr>
        <p:txBody>
          <a:bodyPr/>
          <a:lstStyle/>
          <a:p>
            <a:pPr algn="r"/>
            <a:r>
              <a:rPr lang="he-IL" dirty="0" smtClean="0"/>
              <a:t>פטריות נוספות בשימוש ההרבליזם</a:t>
            </a:r>
            <a:endParaRPr lang="he-IL" dirty="0"/>
          </a:p>
        </p:txBody>
      </p:sp>
      <p:sp>
        <p:nvSpPr>
          <p:cNvPr id="3" name="מציין מיקום תוכן 2"/>
          <p:cNvSpPr>
            <a:spLocks noGrp="1"/>
          </p:cNvSpPr>
          <p:nvPr>
            <p:ph idx="1"/>
          </p:nvPr>
        </p:nvSpPr>
        <p:spPr>
          <a:xfrm>
            <a:off x="1547664" y="1196752"/>
            <a:ext cx="7139136" cy="5400600"/>
          </a:xfrm>
        </p:spPr>
        <p:txBody>
          <a:bodyPr>
            <a:noAutofit/>
          </a:bodyPr>
          <a:lstStyle/>
          <a:p>
            <a:r>
              <a:rPr lang="he-IL" sz="2000" b="1" dirty="0" smtClean="0"/>
              <a:t>פטריית </a:t>
            </a:r>
            <a:r>
              <a:rPr lang="he-IL" sz="2000" b="1" dirty="0" err="1" smtClean="0"/>
              <a:t>פוריה</a:t>
            </a:r>
            <a:r>
              <a:rPr lang="he-IL" sz="2000" b="1" dirty="0" smtClean="0"/>
              <a:t> | </a:t>
            </a:r>
            <a:r>
              <a:rPr lang="en-US" sz="2000" b="1" dirty="0" err="1" smtClean="0"/>
              <a:t>Poria</a:t>
            </a:r>
            <a:r>
              <a:rPr lang="en-US" sz="2000" b="1" dirty="0" smtClean="0"/>
              <a:t> </a:t>
            </a:r>
            <a:r>
              <a:rPr lang="en-US" sz="2000" b="1" dirty="0" err="1" smtClean="0"/>
              <a:t>cocos</a:t>
            </a:r>
            <a:r>
              <a:rPr lang="en-US" sz="2000" b="1" dirty="0" smtClean="0"/>
              <a:t> | Fu Ling</a:t>
            </a:r>
            <a:endParaRPr lang="he-IL" sz="2000" b="1" dirty="0" smtClean="0"/>
          </a:p>
          <a:p>
            <a:pPr>
              <a:buNone/>
            </a:pPr>
            <a:r>
              <a:rPr lang="he-IL" sz="2000" dirty="0" smtClean="0"/>
              <a:t>      פטרייה המשמשת כאחד מצמחי המרפא </a:t>
            </a:r>
            <a:r>
              <a:rPr lang="he-IL" sz="2000" dirty="0" err="1" smtClean="0"/>
              <a:t>הפופולריים</a:t>
            </a:r>
            <a:r>
              <a:rPr lang="he-IL" sz="2000" dirty="0" smtClean="0"/>
              <a:t> ברפואת הצמחים הסינית המסורתית. איכויותיה דומות לאלו של פטריית </a:t>
            </a:r>
            <a:r>
              <a:rPr lang="he-IL" sz="2000" dirty="0" err="1" smtClean="0"/>
              <a:t>הריישי</a:t>
            </a:r>
            <a:r>
              <a:rPr lang="he-IL" sz="2000" dirty="0" smtClean="0"/>
              <a:t>, אך עוצמת פעילותה פחותה.</a:t>
            </a:r>
          </a:p>
          <a:p>
            <a:pPr>
              <a:buNone/>
            </a:pPr>
            <a:endParaRPr lang="he-IL" sz="2000" dirty="0" smtClean="0"/>
          </a:p>
          <a:p>
            <a:r>
              <a:rPr lang="he-IL" sz="2000" b="1" dirty="0" err="1" smtClean="0"/>
              <a:t>קוריולוס</a:t>
            </a:r>
            <a:r>
              <a:rPr lang="he-IL" sz="2000" b="1" dirty="0" smtClean="0"/>
              <a:t> </a:t>
            </a:r>
            <a:r>
              <a:rPr lang="en-US" sz="2000" b="1" dirty="0" err="1" smtClean="0"/>
              <a:t>Coriolus</a:t>
            </a:r>
            <a:r>
              <a:rPr lang="en-US" sz="2000" b="1" dirty="0" smtClean="0"/>
              <a:t> </a:t>
            </a:r>
            <a:r>
              <a:rPr lang="en-US" sz="2000" b="1" dirty="0" err="1" smtClean="0"/>
              <a:t>versicolor</a:t>
            </a:r>
            <a:r>
              <a:rPr lang="en-US" sz="2000" b="1" dirty="0" smtClean="0"/>
              <a:t> | Turkey Tail |</a:t>
            </a:r>
            <a:endParaRPr lang="he-IL" sz="2000" b="1" dirty="0" smtClean="0"/>
          </a:p>
          <a:p>
            <a:pPr>
              <a:buNone/>
            </a:pPr>
            <a:r>
              <a:rPr lang="he-IL" sz="2000" dirty="0" smtClean="0"/>
              <a:t>      פטרייה הגדלה באזורי אקלים ממוזגים עד טרופיים בכל רחבי העולם. שם המין פירושו "בעל מגוון צבעים", שכן ניתן למצוא בטבע את הפטרייה בשלל צבעים. שמה העממי של הפטרייה, ,</a:t>
            </a:r>
            <a:r>
              <a:rPr lang="en-US" sz="2000" dirty="0" smtClean="0"/>
              <a:t>Turkey Tail</a:t>
            </a:r>
            <a:r>
              <a:rPr lang="he-IL" sz="2000" dirty="0" smtClean="0"/>
              <a:t> -נובע מדמיונה החיצוני לזנבו של תרנגול בר הודו. פטריית </a:t>
            </a:r>
            <a:r>
              <a:rPr lang="he-IL" sz="2000" dirty="0" err="1" smtClean="0"/>
              <a:t>הקוריולוס</a:t>
            </a:r>
            <a:r>
              <a:rPr lang="he-IL" sz="2000" dirty="0" smtClean="0"/>
              <a:t> משמשת ברפואה הסינית המסורתית ראשית לכל כצמח מאתן ומחזק, ובנוסף לכך מחקרים מהעת האחרונה מרמזים על כך שיש לה תכונות המעוררות את המערכת החיסונית ונוגדות גידולים ממאירים. היא מכילה חומרים הנקראים </a:t>
            </a:r>
            <a:r>
              <a:rPr lang="en-US" sz="2000" dirty="0" smtClean="0"/>
              <a:t>PSK </a:t>
            </a:r>
            <a:r>
              <a:rPr lang="he-IL" sz="2000" dirty="0" smtClean="0"/>
              <a:t>ו- </a:t>
            </a:r>
            <a:r>
              <a:rPr lang="en-US" sz="2000" dirty="0" smtClean="0"/>
              <a:t>PSP </a:t>
            </a:r>
            <a:r>
              <a:rPr lang="he-IL" sz="2000" dirty="0" smtClean="0"/>
              <a:t> אשר מהווים את אחד מתוספי התזונה הנמכרים ביותר ביפן</a:t>
            </a:r>
            <a:r>
              <a:rPr lang="en-US" sz="2000" dirty="0" smtClean="0"/>
              <a:t> </a:t>
            </a:r>
            <a:r>
              <a:rPr lang="he-IL" sz="2000" dirty="0" smtClean="0"/>
              <a:t>. עוצמת פעילותה הרפואית מתונה</a:t>
            </a:r>
          </a:p>
          <a:p>
            <a:pPr>
              <a:buNone/>
            </a:pPr>
            <a:r>
              <a:rPr lang="he-IL" sz="2000" dirty="0"/>
              <a:t> </a:t>
            </a:r>
            <a:r>
              <a:rPr lang="he-IL" sz="2000" dirty="0" smtClean="0"/>
              <a:t>    והיא נטולת רעילות ומתאימה לשימוש לפרקי זמן ממושכים. </a:t>
            </a:r>
          </a:p>
          <a:p>
            <a:pPr>
              <a:buNone/>
            </a:pPr>
            <a:r>
              <a:rPr lang="he-IL" sz="2000" dirty="0" smtClean="0"/>
              <a:t/>
            </a:r>
            <a:br>
              <a:rPr lang="he-IL" sz="2000" dirty="0" smtClean="0"/>
            </a:br>
            <a:endParaRPr lang="he-IL" sz="20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41</a:t>
            </a:fld>
            <a:endParaRPr lang="he-IL"/>
          </a:p>
        </p:txBody>
      </p:sp>
      <p:pic>
        <p:nvPicPr>
          <p:cNvPr id="9218" name="Picture 2" descr="C:\Users\Levy\Pictures\לימודים\pic1x65x903T125.jpg"/>
          <p:cNvPicPr>
            <a:picLocks noChangeAspect="1" noChangeArrowheads="1"/>
          </p:cNvPicPr>
          <p:nvPr/>
        </p:nvPicPr>
        <p:blipFill>
          <a:blip r:embed="rId2" cstate="print"/>
          <a:srcRect/>
          <a:stretch>
            <a:fillRect/>
          </a:stretch>
        </p:blipFill>
        <p:spPr bwMode="auto">
          <a:xfrm>
            <a:off x="-5072" y="5374028"/>
            <a:ext cx="1763688" cy="1484784"/>
          </a:xfrm>
          <a:prstGeom prst="rect">
            <a:avLst/>
          </a:prstGeom>
          <a:noFill/>
        </p:spPr>
      </p:pic>
      <p:pic>
        <p:nvPicPr>
          <p:cNvPr id="9219" name="Picture 3" descr="C:\Users\Levy\Pictures\לימודים\imagesCA1B9XVW.jpg"/>
          <p:cNvPicPr>
            <a:picLocks noChangeAspect="1" noChangeArrowheads="1"/>
          </p:cNvPicPr>
          <p:nvPr/>
        </p:nvPicPr>
        <p:blipFill>
          <a:blip r:embed="rId3" cstate="print"/>
          <a:srcRect/>
          <a:stretch>
            <a:fillRect/>
          </a:stretch>
        </p:blipFill>
        <p:spPr bwMode="auto">
          <a:xfrm>
            <a:off x="35496" y="1493341"/>
            <a:ext cx="1944216" cy="1944216"/>
          </a:xfrm>
          <a:prstGeom prst="rect">
            <a:avLst/>
          </a:prstGeom>
          <a:noFill/>
        </p:spPr>
      </p:pic>
      <p:pic>
        <p:nvPicPr>
          <p:cNvPr id="7" name="תמונה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40568" y="816950"/>
            <a:ext cx="10657184" cy="1143000"/>
          </a:xfrm>
        </p:spPr>
        <p:txBody>
          <a:bodyPr>
            <a:noAutofit/>
          </a:bodyPr>
          <a:lstStyle/>
          <a:p>
            <a:r>
              <a:rPr lang="he-IL" sz="3600" b="1" dirty="0"/>
              <a:t>שם בוטני: </a:t>
            </a:r>
            <a:r>
              <a:rPr lang="en-US" sz="3600" b="1" dirty="0" err="1"/>
              <a:t>Withania</a:t>
            </a:r>
            <a:r>
              <a:rPr lang="en-US" sz="3600" b="1" dirty="0"/>
              <a:t> </a:t>
            </a:r>
            <a:r>
              <a:rPr lang="en-US" sz="3600" b="1" dirty="0" err="1" smtClean="0"/>
              <a:t>somnifera</a:t>
            </a:r>
            <a:r>
              <a:rPr lang="en-US" sz="3600" dirty="0"/>
              <a:t/>
            </a:r>
            <a:br>
              <a:rPr lang="en-US" sz="3600" dirty="0"/>
            </a:br>
            <a:r>
              <a:rPr lang="he-IL" sz="3600" b="1" dirty="0"/>
              <a:t>שם לועזי: </a:t>
            </a:r>
            <a:r>
              <a:rPr lang="en-US" sz="3600" b="1" dirty="0" err="1"/>
              <a:t>Ashwagandha</a:t>
            </a:r>
            <a:r>
              <a:rPr lang="en-US" sz="3600" dirty="0"/>
              <a:t/>
            </a:r>
            <a:br>
              <a:rPr lang="en-US" sz="3600" dirty="0"/>
            </a:br>
            <a:r>
              <a:rPr lang="he-IL" sz="3600" b="1" dirty="0"/>
              <a:t>שם </a:t>
            </a:r>
            <a:r>
              <a:rPr lang="he-IL" sz="3600" b="1" dirty="0" smtClean="0"/>
              <a:t>עממי: </a:t>
            </a:r>
            <a:r>
              <a:rPr lang="he-IL" sz="3600" b="1" dirty="0" err="1" smtClean="0"/>
              <a:t>וויתניה</a:t>
            </a:r>
            <a:r>
              <a:rPr lang="he-IL" sz="3600" b="1" dirty="0" smtClean="0"/>
              <a:t> </a:t>
            </a:r>
            <a:r>
              <a:rPr lang="he-IL" sz="3600" b="1" dirty="0"/>
              <a:t>משכרת</a:t>
            </a:r>
            <a:r>
              <a:rPr lang="he-IL" sz="3600" dirty="0"/>
              <a:t/>
            </a:r>
            <a:br>
              <a:rPr lang="he-IL" sz="3600" dirty="0"/>
            </a:br>
            <a:r>
              <a:rPr lang="he-IL" sz="3600" b="1" dirty="0"/>
              <a:t>משפחה: סולניים</a:t>
            </a:r>
            <a:endParaRPr lang="he-IL" sz="3600" dirty="0"/>
          </a:p>
        </p:txBody>
      </p:sp>
      <p:sp>
        <p:nvSpPr>
          <p:cNvPr id="3" name="מציין מיקום תוכן 2"/>
          <p:cNvSpPr>
            <a:spLocks noGrp="1"/>
          </p:cNvSpPr>
          <p:nvPr>
            <p:ph idx="1"/>
          </p:nvPr>
        </p:nvSpPr>
        <p:spPr>
          <a:xfrm>
            <a:off x="179512" y="2636912"/>
            <a:ext cx="8856984" cy="4084562"/>
          </a:xfrm>
        </p:spPr>
        <p:txBody>
          <a:bodyPr>
            <a:noAutofit/>
          </a:bodyPr>
          <a:lstStyle/>
          <a:p>
            <a:r>
              <a:rPr lang="he-IL" sz="2400" dirty="0" smtClean="0"/>
              <a:t>הצמח, ממשפחת הסולניים, נפוץ במזרח התיכון ובחלקים </a:t>
            </a:r>
            <a:r>
              <a:rPr lang="he-IL" sz="2400" dirty="0" err="1" smtClean="0"/>
              <a:t>הסאב</a:t>
            </a:r>
            <a:r>
              <a:rPr lang="he-IL" sz="2400" dirty="0" smtClean="0"/>
              <a:t>-טרופיים של הודו. הוא נחשב לאחד מצמחי המרפא החשובים ביותר ברפואה ההודית המסורתית (איורו-ודה), ומכונה גם "</a:t>
            </a:r>
            <a:r>
              <a:rPr lang="he-IL" sz="2400" b="1" dirty="0" smtClean="0"/>
              <a:t>הג'ינסנג ההודי</a:t>
            </a:r>
            <a:r>
              <a:rPr lang="he-IL" sz="2400" dirty="0" smtClean="0"/>
              <a:t>".</a:t>
            </a:r>
          </a:p>
          <a:p>
            <a:r>
              <a:rPr lang="he-IL" sz="2400" dirty="0" smtClean="0"/>
              <a:t>השימוש הרפואי נעשה בשניים מחלקי הצמח: שורש </a:t>
            </a:r>
            <a:r>
              <a:rPr lang="he-IL" sz="2400" dirty="0" err="1" smtClean="0"/>
              <a:t>הוויטניה</a:t>
            </a:r>
            <a:r>
              <a:rPr lang="he-IL" sz="2400" dirty="0" smtClean="0"/>
              <a:t> משמש </a:t>
            </a:r>
            <a:r>
              <a:rPr lang="he-IL" sz="2400" dirty="0" err="1" smtClean="0"/>
              <a:t>כאדפטוגן</a:t>
            </a:r>
            <a:r>
              <a:rPr lang="he-IL" sz="2400" dirty="0" smtClean="0"/>
              <a:t> </a:t>
            </a:r>
            <a:r>
              <a:rPr lang="he-IL" sz="2400" dirty="0" err="1" smtClean="0"/>
              <a:t>וכמאתן</a:t>
            </a:r>
            <a:r>
              <a:rPr lang="he-IL" sz="2400" dirty="0" smtClean="0"/>
              <a:t> מן המעלה הראשונה. ייחודו בכך שהוא ניחן בהשפעה מרגיעה על מערכת העצבים המרכזית מחד ומאידך גם על ויטליות וחוזק פיזי. ברפואת הצמחים המודרנית הוא מקובל מאד לחיזוק נפשי וגופני, לכל הגילאים.</a:t>
            </a:r>
          </a:p>
          <a:p>
            <a:r>
              <a:rPr lang="he-IL" sz="2400" dirty="0" smtClean="0"/>
              <a:t>העלים נחשבים ל</a:t>
            </a:r>
            <a:r>
              <a:rPr lang="he-IL" sz="2400" b="1" dirty="0" smtClean="0"/>
              <a:t>רעילים</a:t>
            </a:r>
            <a:r>
              <a:rPr lang="he-IL" sz="2400" dirty="0" smtClean="0"/>
              <a:t> ומיועדים לשימוש </a:t>
            </a:r>
            <a:r>
              <a:rPr lang="he-IL" sz="2400" b="1" dirty="0" smtClean="0"/>
              <a:t>חיצוני בלבד</a:t>
            </a:r>
            <a:r>
              <a:rPr lang="he-IL" sz="2400" dirty="0" smtClean="0"/>
              <a:t>. לרוב משתמשים בהם כנגד זיהומים ויראליים ופטרייתיים שונים.</a:t>
            </a:r>
          </a:p>
          <a:p>
            <a:pPr>
              <a:buNone/>
            </a:pPr>
            <a:r>
              <a:rPr lang="he-IL" sz="2400" dirty="0" smtClean="0"/>
              <a:t/>
            </a:r>
            <a:br>
              <a:rPr lang="he-IL" sz="2400" dirty="0" smtClean="0"/>
            </a:br>
            <a:endParaRPr lang="he-IL" sz="24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42</a:t>
            </a:fld>
            <a:endParaRPr lang="he-IL"/>
          </a:p>
        </p:txBody>
      </p:sp>
      <p:pic>
        <p:nvPicPr>
          <p:cNvPr id="1026" name="Picture 2" descr="תוצאת תמונה עבור ‪Withania somnife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2360" y="0"/>
            <a:ext cx="1418336" cy="1282988"/>
          </a:xfrm>
          <a:prstGeom prst="rect">
            <a:avLst/>
          </a:prstGeom>
          <a:noFill/>
          <a:extLst>
            <a:ext uri="{909E8E84-426E-40DD-AFC4-6F175D3DCCD1}">
              <a14:hiddenFill xmlns:a14="http://schemas.microsoft.com/office/drawing/2010/main">
                <a:solidFill>
                  <a:srgbClr val="FFFFFF"/>
                </a:solidFill>
              </a14:hiddenFill>
            </a:ext>
          </a:extLst>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914400" y="384771"/>
            <a:ext cx="8229600" cy="6336704"/>
          </a:xfrm>
        </p:spPr>
        <p:txBody>
          <a:bodyPr>
            <a:noAutofit/>
          </a:bodyPr>
          <a:lstStyle/>
          <a:p>
            <a:r>
              <a:rPr lang="he-IL" sz="2400" b="1" dirty="0" smtClean="0"/>
              <a:t>פעילות הצמח:</a:t>
            </a:r>
            <a:endParaRPr lang="en-US" sz="2400" b="1" dirty="0" smtClean="0"/>
          </a:p>
          <a:p>
            <a:pPr lvl="0"/>
            <a:r>
              <a:rPr lang="he-IL" sz="2400" b="1" dirty="0" err="1" smtClean="0"/>
              <a:t>אדפטוגן</a:t>
            </a:r>
            <a:r>
              <a:rPr lang="he-IL" sz="2400" b="1" dirty="0" smtClean="0"/>
              <a:t> (מאתן) </a:t>
            </a:r>
            <a:r>
              <a:rPr lang="he-IL" sz="2400" dirty="0" smtClean="0"/>
              <a:t>– מחזק ומזין את מערכות הגוף והעצבים     פיזית ומנטלית.</a:t>
            </a:r>
            <a:endParaRPr lang="en-US" sz="2400" dirty="0" smtClean="0"/>
          </a:p>
          <a:p>
            <a:pPr lvl="0"/>
            <a:r>
              <a:rPr lang="he-IL" sz="2400" b="1" dirty="0" smtClean="0"/>
              <a:t>בונה דם </a:t>
            </a:r>
            <a:r>
              <a:rPr lang="he-IL" sz="2400" dirty="0" smtClean="0"/>
              <a:t>- למצבי אנמיה (מעלה ספירת כדוריות דם), חולשה, עייפות כרונית – טיפול ומניעה.</a:t>
            </a:r>
            <a:endParaRPr lang="en-US" sz="2400" dirty="0" smtClean="0"/>
          </a:p>
          <a:p>
            <a:pPr lvl="0"/>
            <a:r>
              <a:rPr lang="he-IL" sz="2400" b="1" dirty="0" smtClean="0"/>
              <a:t>טוניק לאוכלוסיות חלשות </a:t>
            </a:r>
            <a:r>
              <a:rPr lang="he-IL" sz="2400" dirty="0" smtClean="0"/>
              <a:t>– מחזק לאחר ניתוחים, מחלה ממושכת, ילדים, קשישים, נשים לאחר לידה וספורטאים.</a:t>
            </a:r>
            <a:endParaRPr lang="en-US" sz="2400" dirty="0" smtClean="0"/>
          </a:p>
          <a:p>
            <a:pPr lvl="0"/>
            <a:r>
              <a:rPr lang="he-IL" sz="2400" b="1" dirty="0" smtClean="0"/>
              <a:t>אנטי </a:t>
            </a:r>
            <a:r>
              <a:rPr lang="he-IL" sz="2400" b="1" dirty="0" err="1" smtClean="0"/>
              <a:t>דיפרסנט</a:t>
            </a:r>
            <a:r>
              <a:rPr lang="he-IL" sz="2400" b="1" dirty="0" smtClean="0"/>
              <a:t> </a:t>
            </a:r>
            <a:r>
              <a:rPr lang="he-IL" sz="2400" dirty="0" smtClean="0"/>
              <a:t>– נוגד דיכאון וחרדה, סטרס כרוני.</a:t>
            </a:r>
            <a:endParaRPr lang="en-US" sz="2400" dirty="0" smtClean="0"/>
          </a:p>
          <a:p>
            <a:pPr lvl="0"/>
            <a:r>
              <a:rPr lang="he-IL" sz="2400" b="1" dirty="0" smtClean="0"/>
              <a:t>משפר </a:t>
            </a:r>
            <a:r>
              <a:rPr lang="he-IL" sz="2400" b="1" dirty="0" err="1" smtClean="0"/>
              <a:t>קוגנטיבי</a:t>
            </a:r>
            <a:r>
              <a:rPr lang="he-IL" sz="2400" b="1" dirty="0" smtClean="0"/>
              <a:t> </a:t>
            </a:r>
            <a:r>
              <a:rPr lang="he-IL" sz="2400" dirty="0" smtClean="0"/>
              <a:t>– שטיון (דמנציה), אלצהיימר, זיכרון וריכוז לקויי.</a:t>
            </a:r>
            <a:endParaRPr lang="en-US" sz="2400" dirty="0" smtClean="0"/>
          </a:p>
          <a:p>
            <a:pPr lvl="0"/>
            <a:r>
              <a:rPr lang="he-IL" sz="2400" b="1" dirty="0" smtClean="0"/>
              <a:t>תומך ומאזן ציר הורמונלי – </a:t>
            </a:r>
            <a:r>
              <a:rPr lang="he-IL" sz="2400" dirty="0" smtClean="0"/>
              <a:t>במיוחד לבלוטת התריס, מתאים למצבי היפו והיפר </a:t>
            </a:r>
            <a:r>
              <a:rPr lang="he-IL" sz="2400" dirty="0" err="1" smtClean="0"/>
              <a:t>תירואידיזם</a:t>
            </a:r>
            <a:r>
              <a:rPr lang="he-IL" sz="2400" dirty="0" smtClean="0"/>
              <a:t>.</a:t>
            </a:r>
            <a:endParaRPr lang="en-US" sz="2400" dirty="0" smtClean="0"/>
          </a:p>
          <a:p>
            <a:pPr lvl="0"/>
            <a:r>
              <a:rPr lang="he-IL" sz="2400" b="1" dirty="0" smtClean="0"/>
              <a:t>מעלה רמות טסטוסטרון ואפרודיזיאק </a:t>
            </a:r>
            <a:r>
              <a:rPr lang="he-IL" sz="2400" dirty="0" smtClean="0"/>
              <a:t>– בונה מסת שריר, ממריץ ומעורר מינית.</a:t>
            </a:r>
            <a:endParaRPr lang="en-US" sz="2400" dirty="0" smtClean="0"/>
          </a:p>
          <a:p>
            <a:pPr lvl="0"/>
            <a:r>
              <a:rPr lang="he-IL" sz="2400" b="1" dirty="0" smtClean="0"/>
              <a:t>אנטי דלקתי </a:t>
            </a:r>
            <a:r>
              <a:rPr lang="he-IL" sz="2400" dirty="0" smtClean="0"/>
              <a:t>– דלקת בשלד, שריר וברקמות במיוחד כאשר נגרמות מפציעה/מאמץ יתר. </a:t>
            </a:r>
            <a:br>
              <a:rPr lang="he-IL" sz="2400" dirty="0" smtClean="0"/>
            </a:br>
            <a:r>
              <a:rPr lang="he-IL" sz="2400" dirty="0" smtClean="0"/>
              <a:t/>
            </a:r>
            <a:br>
              <a:rPr lang="he-IL" sz="2400" dirty="0" smtClean="0"/>
            </a:br>
            <a:endParaRPr lang="he-IL" sz="24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43</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260648"/>
            <a:ext cx="8229600" cy="6192688"/>
          </a:xfrm>
        </p:spPr>
        <p:txBody>
          <a:bodyPr>
            <a:noAutofit/>
          </a:bodyPr>
          <a:lstStyle/>
          <a:p>
            <a:pPr marL="0" indent="0">
              <a:buNone/>
            </a:pPr>
            <a:r>
              <a:rPr lang="he-IL" sz="2000" b="1" dirty="0" smtClean="0"/>
              <a:t>התוויות נגד: </a:t>
            </a:r>
            <a:r>
              <a:rPr lang="he-IL" sz="2000" dirty="0" smtClean="0"/>
              <a:t>הצמח די בטוח לשימוש כולל במטופלים הנוטלים תרופות.</a:t>
            </a:r>
          </a:p>
          <a:p>
            <a:pPr>
              <a:buNone/>
            </a:pPr>
            <a:r>
              <a:rPr lang="he-IL" sz="2000" dirty="0" smtClean="0"/>
              <a:t>הריון: אין מספיק מידע </a:t>
            </a:r>
            <a:r>
              <a:rPr lang="he-IL" sz="2000" dirty="0"/>
              <a:t>ו</a:t>
            </a:r>
            <a:r>
              <a:rPr lang="he-IL" sz="2000" dirty="0" smtClean="0"/>
              <a:t>מומלץ שלא לצרוך בתקופה זו.</a:t>
            </a:r>
          </a:p>
          <a:p>
            <a:pPr>
              <a:buNone/>
            </a:pPr>
            <a:r>
              <a:rPr lang="he-IL" sz="2000" b="1" dirty="0" smtClean="0"/>
              <a:t>הנקה: </a:t>
            </a:r>
            <a:r>
              <a:rPr lang="he-IL" sz="2000" dirty="0" smtClean="0"/>
              <a:t>הצמח מותר ואפשרי לשימוש.</a:t>
            </a:r>
          </a:p>
          <a:p>
            <a:pPr>
              <a:buNone/>
            </a:pPr>
            <a:r>
              <a:rPr lang="he-IL" sz="2000" b="1" dirty="0" smtClean="0"/>
              <a:t>איכויות</a:t>
            </a:r>
            <a:r>
              <a:rPr lang="he-IL" sz="2000" dirty="0" smtClean="0"/>
              <a:t/>
            </a:r>
            <a:br>
              <a:rPr lang="he-IL" sz="2000" dirty="0" smtClean="0"/>
            </a:br>
            <a:r>
              <a:rPr lang="he-IL" sz="2000" dirty="0" smtClean="0"/>
              <a:t>חמוץ, מריר, מזין, </a:t>
            </a:r>
            <a:r>
              <a:rPr lang="he-IL" sz="2000" dirty="0" err="1" smtClean="0"/>
              <a:t>נטראלי</a:t>
            </a:r>
            <a:r>
              <a:rPr lang="he-IL" sz="2000" dirty="0" smtClean="0"/>
              <a:t>.</a:t>
            </a:r>
            <a:endParaRPr lang="he-IL" sz="2000" dirty="0"/>
          </a:p>
          <a:p>
            <a:pPr>
              <a:buNone/>
            </a:pPr>
            <a:r>
              <a:rPr lang="he-IL" sz="2000" b="1" dirty="0" smtClean="0"/>
              <a:t>השפעה מסורתית</a:t>
            </a:r>
            <a:r>
              <a:rPr lang="he-IL" sz="2000" dirty="0" smtClean="0"/>
              <a:t/>
            </a:r>
            <a:br>
              <a:rPr lang="he-IL" sz="2000" dirty="0" smtClean="0"/>
            </a:br>
            <a:r>
              <a:rPr lang="he-IL" sz="2000" dirty="0" smtClean="0"/>
              <a:t>שורש בלבד!:</a:t>
            </a:r>
            <a:br>
              <a:rPr lang="he-IL" sz="2000" dirty="0" smtClean="0"/>
            </a:br>
            <a:r>
              <a:rPr lang="he-IL" sz="2000" dirty="0" smtClean="0"/>
              <a:t>מעצים את הצ'י.</a:t>
            </a:r>
            <a:br>
              <a:rPr lang="he-IL" sz="2000" dirty="0" smtClean="0"/>
            </a:br>
            <a:r>
              <a:rPr lang="he-IL" sz="2000" dirty="0" smtClean="0"/>
              <a:t>- חוסר </a:t>
            </a:r>
            <a:r>
              <a:rPr lang="he-IL" sz="2000" dirty="0" err="1" smtClean="0"/>
              <a:t>צ'י</a:t>
            </a:r>
            <a:r>
              <a:rPr lang="he-IL" sz="2000" dirty="0" smtClean="0"/>
              <a:t> של הטחול: חוסר תיאבון, עייפות וחולשה, איבוד משקל, תת-תזונה.</a:t>
            </a:r>
            <a:br>
              <a:rPr lang="he-IL" sz="2000" dirty="0" smtClean="0"/>
            </a:br>
            <a:r>
              <a:rPr lang="he-IL" sz="2000" dirty="0" smtClean="0"/>
              <a:t>- חוסר </a:t>
            </a:r>
            <a:r>
              <a:rPr lang="he-IL" sz="2000" dirty="0" err="1" smtClean="0"/>
              <a:t>צ'י</a:t>
            </a:r>
            <a:r>
              <a:rPr lang="he-IL" sz="2000" dirty="0" smtClean="0"/>
              <a:t> של הריאה: קוצר נשימה, שיעול, עייפות. </a:t>
            </a:r>
            <a:br>
              <a:rPr lang="he-IL" sz="2000" dirty="0" smtClean="0"/>
            </a:br>
            <a:r>
              <a:rPr lang="he-IL" sz="2000" dirty="0" smtClean="0"/>
              <a:t>- חולשה עקב מתח מתמשך, מחלה מתמשכת, לידה, תת-תזונה וחוסר תיאבון.</a:t>
            </a:r>
            <a:br>
              <a:rPr lang="he-IL" sz="2000" dirty="0" smtClean="0"/>
            </a:br>
            <a:r>
              <a:rPr lang="he-IL" sz="2000" dirty="0" smtClean="0"/>
              <a:t>מעצים את </a:t>
            </a:r>
            <a:r>
              <a:rPr lang="he-IL" sz="2000" dirty="0" err="1" smtClean="0"/>
              <a:t>צ'י</a:t>
            </a:r>
            <a:r>
              <a:rPr lang="he-IL" sz="2000" dirty="0" smtClean="0"/>
              <a:t> ויאנג הכליות.</a:t>
            </a:r>
            <a:br>
              <a:rPr lang="he-IL" sz="2000" dirty="0" smtClean="0"/>
            </a:br>
            <a:r>
              <a:rPr lang="he-IL" sz="2000" dirty="0" smtClean="0"/>
              <a:t>- חוסר </a:t>
            </a:r>
            <a:r>
              <a:rPr lang="he-IL" sz="2000" dirty="0" err="1" smtClean="0"/>
              <a:t>צ'י</a:t>
            </a:r>
            <a:r>
              <a:rPr lang="he-IL" sz="2000" dirty="0" smtClean="0"/>
              <a:t> ויאנג הכליות: חוסר חשק מיני, אימפוטנציה, חולשה וקור של הגב התחתון והברכיים.</a:t>
            </a:r>
            <a:br>
              <a:rPr lang="he-IL" sz="2000" dirty="0" smtClean="0"/>
            </a:br>
            <a:r>
              <a:rPr lang="he-IL" sz="2000" dirty="0" smtClean="0"/>
              <a:t>מזין את הדם ומאתן את התמצית. </a:t>
            </a:r>
            <a:br>
              <a:rPr lang="he-IL" sz="2000" dirty="0" smtClean="0"/>
            </a:br>
            <a:r>
              <a:rPr lang="he-IL" sz="2000" dirty="0" smtClean="0"/>
              <a:t>- חוסר דם: עם תסמינים דוגמת חיוורון, סחרחורות, </a:t>
            </a:r>
            <a:r>
              <a:rPr lang="he-IL" sz="2000" dirty="0" err="1" smtClean="0"/>
              <a:t>פלפיטציות</a:t>
            </a:r>
            <a:r>
              <a:rPr lang="he-IL" sz="2000" dirty="0" smtClean="0"/>
              <a:t> והפרעות שינה. </a:t>
            </a:r>
            <a:br>
              <a:rPr lang="he-IL" sz="2000" dirty="0" smtClean="0"/>
            </a:br>
            <a:r>
              <a:rPr lang="he-IL" sz="2000" dirty="0" smtClean="0"/>
              <a:t>- חוסר דם ותמצית: כאשר התסמינים הנם כאב גב תחתון, חולשה של הגפיים התחתונות, סחרחורות, טנטון ושיער שיבה בטרם עת.</a:t>
            </a:r>
            <a:br>
              <a:rPr lang="he-IL" sz="2000" dirty="0" smtClean="0"/>
            </a:br>
            <a:r>
              <a:rPr lang="he-IL" sz="2000" dirty="0" smtClean="0"/>
              <a:t/>
            </a:r>
            <a:br>
              <a:rPr lang="he-IL" sz="2000" dirty="0" smtClean="0"/>
            </a:br>
            <a:endParaRPr lang="he-IL" sz="2000" dirty="0" smtClean="0"/>
          </a:p>
          <a:p>
            <a:pPr>
              <a:buNone/>
            </a:pPr>
            <a:endParaRPr lang="he-IL" sz="20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44</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507288" cy="6023461"/>
          </a:xfrm>
        </p:spPr>
        <p:txBody>
          <a:bodyPr>
            <a:normAutofit/>
          </a:bodyPr>
          <a:lstStyle/>
          <a:p>
            <a:r>
              <a:rPr lang="he-IL" sz="2600" b="1" dirty="0" smtClean="0"/>
              <a:t>אופני שימוש ומינונים:</a:t>
            </a:r>
          </a:p>
          <a:p>
            <a:r>
              <a:rPr lang="he-IL" sz="2800" dirty="0"/>
              <a:t>תמצית נוזלית: 1:3, 45% אלכוהול, 5-7.5 מ"ל </a:t>
            </a:r>
            <a:r>
              <a:rPr lang="he-IL" sz="2800" dirty="0" smtClean="0"/>
              <a:t>        בבוקר </a:t>
            </a:r>
            <a:r>
              <a:rPr lang="he-IL" sz="2800" dirty="0"/>
              <a:t>ובערב.</a:t>
            </a:r>
            <a:br>
              <a:rPr lang="he-IL" sz="2800" dirty="0"/>
            </a:br>
            <a:r>
              <a:rPr lang="he-IL" sz="2800" dirty="0"/>
              <a:t>תמצית יבשה: 2.5-5% </a:t>
            </a:r>
            <a:r>
              <a:rPr lang="he-IL" sz="2800" dirty="0" err="1"/>
              <a:t>ויטנולידים</a:t>
            </a:r>
            <a:r>
              <a:rPr lang="he-IL" sz="2800" dirty="0"/>
              <a:t>, מנה של 300-500 מ"ג בבוקר ובערב.</a:t>
            </a:r>
            <a:br>
              <a:rPr lang="he-IL" sz="2800" dirty="0"/>
            </a:br>
            <a:r>
              <a:rPr lang="he-IL" sz="2800" dirty="0"/>
              <a:t>בישול: 5-15 גרם לחצי ליטר מים.</a:t>
            </a:r>
            <a:br>
              <a:rPr lang="he-IL" sz="2800" dirty="0"/>
            </a:br>
            <a:r>
              <a:rPr lang="he-IL" sz="2800" dirty="0"/>
              <a:t>כחלק מפורמולה: 30%-25%.</a:t>
            </a:r>
            <a:r>
              <a:rPr lang="he-IL" sz="2600" dirty="0" smtClean="0"/>
              <a:t/>
            </a:r>
            <a:br>
              <a:rPr lang="he-IL" sz="2600" dirty="0" smtClean="0"/>
            </a:br>
            <a:r>
              <a:rPr lang="he-IL" sz="2600" dirty="0" smtClean="0"/>
              <a:t/>
            </a:r>
            <a:br>
              <a:rPr lang="he-IL" sz="2600" dirty="0" smtClean="0"/>
            </a:br>
            <a:r>
              <a:rPr lang="he-IL" sz="2600" dirty="0" smtClean="0"/>
              <a:t>עלים:</a:t>
            </a:r>
            <a:br>
              <a:rPr lang="he-IL" sz="2600" dirty="0" smtClean="0"/>
            </a:br>
            <a:r>
              <a:rPr lang="he-IL" sz="2600" dirty="0" smtClean="0"/>
              <a:t>*לשימוש חיצוני בלבד: תמצית נוזלית 1:1 עד 20%, בבסיס מתאים.</a:t>
            </a:r>
            <a:r>
              <a:rPr lang="he-IL" dirty="0" smtClean="0"/>
              <a:t/>
            </a:r>
            <a:br>
              <a:rPr lang="he-IL" dirty="0" smtClean="0"/>
            </a:b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45</a:t>
            </a:fld>
            <a:endParaRPr lang="he-IL"/>
          </a:p>
        </p:txBody>
      </p:sp>
      <p:pic>
        <p:nvPicPr>
          <p:cNvPr id="2050" name="Picture 2" descr="Withania somnifer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22044"/>
            <a:ext cx="2757872" cy="1835956"/>
          </a:xfrm>
          <a:prstGeom prst="rect">
            <a:avLst/>
          </a:prstGeom>
          <a:noFill/>
          <a:extLst>
            <a:ext uri="{909E8E84-426E-40DD-AFC4-6F175D3DCCD1}">
              <a14:hiddenFill xmlns:a14="http://schemas.microsoft.com/office/drawing/2010/main">
                <a:solidFill>
                  <a:srgbClr val="FFFFFF"/>
                </a:solidFill>
              </a14:hiddenFill>
            </a:ext>
          </a:extLst>
        </p:spPr>
      </p:pic>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
        <p:nvSpPr>
          <p:cNvPr id="2" name="כותרת 1"/>
          <p:cNvSpPr>
            <a:spLocks noGrp="1"/>
          </p:cNvSpPr>
          <p:nvPr>
            <p:ph type="title"/>
          </p:nvPr>
        </p:nvSpPr>
        <p:spPr/>
        <p:txBody>
          <a:bodyPr/>
          <a:lstStyle/>
          <a:p>
            <a:r>
              <a:rPr lang="he-IL" dirty="0" err="1" smtClean="0"/>
              <a:t>וויתניה</a:t>
            </a:r>
            <a:r>
              <a:rPr lang="he-IL" dirty="0" smtClean="0"/>
              <a:t>-מחקרים</a:t>
            </a:r>
            <a:endParaRPr lang="he-IL" dirty="0"/>
          </a:p>
        </p:txBody>
      </p:sp>
      <p:sp>
        <p:nvSpPr>
          <p:cNvPr id="3" name="מציין מיקום תוכן 2"/>
          <p:cNvSpPr>
            <a:spLocks noGrp="1"/>
          </p:cNvSpPr>
          <p:nvPr>
            <p:ph idx="1"/>
          </p:nvPr>
        </p:nvSpPr>
        <p:spPr>
          <a:xfrm>
            <a:off x="457200" y="1340768"/>
            <a:ext cx="8229600" cy="4785395"/>
          </a:xfrm>
        </p:spPr>
        <p:txBody>
          <a:bodyPr>
            <a:normAutofit fontScale="77500" lnSpcReduction="20000"/>
          </a:bodyPr>
          <a:lstStyle/>
          <a:p>
            <a:r>
              <a:rPr lang="he-IL" dirty="0" smtClean="0"/>
              <a:t>ניסוי קליני שנערך בשנת 1980 השווה בין מתן חלב מועשר </a:t>
            </a:r>
            <a:r>
              <a:rPr lang="he-IL" dirty="0" err="1" smtClean="0"/>
              <a:t>בוויתניה</a:t>
            </a:r>
            <a:r>
              <a:rPr lang="he-IL" dirty="0" smtClean="0"/>
              <a:t> ל-58 ילדים בגיל 8-12 במינון של שני גרם ליום למשך 60 יום לבין קבוצת ביקורת שקיבלה פלצבו. התוצאות הראו כי בקבוצת הילדים שקיבלו </a:t>
            </a:r>
            <a:r>
              <a:rPr lang="he-IL" dirty="0" err="1" smtClean="0"/>
              <a:t>וויתניה</a:t>
            </a:r>
            <a:r>
              <a:rPr lang="he-IL" dirty="0" smtClean="0"/>
              <a:t> נמצאה עלייה משמעותית ברמת ההמוגלובין והאלבומין בסרום. כמו כן נרשמה עלייה במשקל הילדים לעומת קבוצת הביקורת. החוקרים סיכמו את הניסוי במסקנה לפיה </a:t>
            </a:r>
            <a:r>
              <a:rPr lang="he-IL" dirty="0" err="1" smtClean="0"/>
              <a:t>לוויתניה</a:t>
            </a:r>
            <a:r>
              <a:rPr lang="he-IL" dirty="0" smtClean="0"/>
              <a:t> השפעה מעודדת גדילה ונוגדת </a:t>
            </a:r>
            <a:r>
              <a:rPr lang="he-IL" b="1" dirty="0" smtClean="0"/>
              <a:t>אנמיה </a:t>
            </a:r>
            <a:r>
              <a:rPr lang="he-IL" dirty="0" smtClean="0"/>
              <a:t>בילדים.</a:t>
            </a:r>
          </a:p>
          <a:p>
            <a:r>
              <a:rPr lang="he-IL" dirty="0" smtClean="0"/>
              <a:t>ניסוי קליני שנערך במטרה לבדוק השפעת מתן 3 גרם </a:t>
            </a:r>
            <a:r>
              <a:rPr lang="he-IL" dirty="0" err="1" smtClean="0"/>
              <a:t>ויתניה</a:t>
            </a:r>
            <a:r>
              <a:rPr lang="he-IL" dirty="0" smtClean="0"/>
              <a:t> למשך שנה על קבוצה שמנתה 101 גברים בריאים בגילים 50-59 מביא מספר ממצאים מרשימים. נמצאה עלייה משמעותית ברמות ההמוגלובין</a:t>
            </a:r>
            <a:r>
              <a:rPr lang="he-IL" b="1" dirty="0" smtClean="0"/>
              <a:t> </a:t>
            </a:r>
            <a:r>
              <a:rPr lang="he-IL" dirty="0" smtClean="0"/>
              <a:t>ובמספר תאי הדם האדומים, וכן עלייה ברמת המלנין בשיער והסידן בציפורניים. נמצאה גם ירידה ברמות ה</a:t>
            </a:r>
            <a:r>
              <a:rPr lang="he-IL" b="1" dirty="0" smtClean="0"/>
              <a:t>כולסטרול</a:t>
            </a:r>
            <a:r>
              <a:rPr lang="he-IL" dirty="0" smtClean="0"/>
              <a:t> והפחתה במדד שקיעת הדם</a:t>
            </a:r>
            <a:r>
              <a:rPr lang="en-US" dirty="0" smtClean="0"/>
              <a:t>. </a:t>
            </a:r>
            <a:r>
              <a:rPr lang="he-IL" dirty="0" smtClean="0"/>
              <a:t> בנוסף דווחו 71 אחוזים מבין המשתתפים על שיפור משמעותי ב</a:t>
            </a:r>
            <a:r>
              <a:rPr lang="he-IL" b="1" dirty="0" smtClean="0"/>
              <a:t>תפקוד המיני</a:t>
            </a:r>
            <a:endParaRPr lang="he-IL"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46</a:t>
            </a:fld>
            <a:endParaRPr lang="he-IL"/>
          </a:p>
        </p:txBody>
      </p:sp>
      <p:pic>
        <p:nvPicPr>
          <p:cNvPr id="12291" name="Picture 3" descr="C:\Users\Levy\Pictures\לימודים\imagesCA10STOP.jpg"/>
          <p:cNvPicPr>
            <a:picLocks noChangeAspect="1" noChangeArrowheads="1"/>
          </p:cNvPicPr>
          <p:nvPr/>
        </p:nvPicPr>
        <p:blipFill>
          <a:blip r:embed="rId3" cstate="print"/>
          <a:srcRect/>
          <a:stretch>
            <a:fillRect/>
          </a:stretch>
        </p:blipFill>
        <p:spPr bwMode="auto">
          <a:xfrm>
            <a:off x="7880628" y="-90199"/>
            <a:ext cx="1274644" cy="1430968"/>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66428" y="876680"/>
            <a:ext cx="6995120" cy="1143000"/>
          </a:xfrm>
        </p:spPr>
        <p:txBody>
          <a:bodyPr>
            <a:noAutofit/>
          </a:bodyPr>
          <a:lstStyle/>
          <a:p>
            <a:r>
              <a:rPr lang="he-IL" sz="3600" b="1" dirty="0"/>
              <a:t>שם בוטני: </a:t>
            </a:r>
            <a:r>
              <a:rPr lang="en-US" sz="3600" b="1" dirty="0" err="1"/>
              <a:t>Centella</a:t>
            </a:r>
            <a:r>
              <a:rPr lang="en-US" sz="3600" b="1" dirty="0"/>
              <a:t> </a:t>
            </a:r>
            <a:r>
              <a:rPr lang="en-US" sz="3600" b="1" dirty="0" err="1"/>
              <a:t>asiatica</a:t>
            </a:r>
            <a:r>
              <a:rPr lang="en-US" sz="3600" dirty="0"/>
              <a:t/>
            </a:r>
            <a:br>
              <a:rPr lang="en-US" sz="3600" dirty="0"/>
            </a:br>
            <a:r>
              <a:rPr lang="he-IL" sz="3600" b="1" dirty="0"/>
              <a:t>שם לועזי: </a:t>
            </a:r>
            <a:r>
              <a:rPr lang="en-US" sz="3600" b="1" dirty="0" err="1"/>
              <a:t>Hydrocotyl</a:t>
            </a:r>
            <a:r>
              <a:rPr lang="en-US" sz="3600" b="1" dirty="0"/>
              <a:t>, </a:t>
            </a:r>
            <a:r>
              <a:rPr lang="en-US" sz="3600" b="1" dirty="0" err="1"/>
              <a:t>Gotu</a:t>
            </a:r>
            <a:r>
              <a:rPr lang="en-US" sz="3600" b="1" dirty="0"/>
              <a:t> kola</a:t>
            </a:r>
            <a:r>
              <a:rPr lang="en-US" sz="3600" dirty="0"/>
              <a:t/>
            </a:r>
            <a:br>
              <a:rPr lang="en-US" sz="3600" dirty="0"/>
            </a:br>
            <a:r>
              <a:rPr lang="he-IL" sz="3600" b="1" dirty="0"/>
              <a:t>שם עממי : </a:t>
            </a:r>
            <a:r>
              <a:rPr lang="he-IL" sz="3600" b="1" dirty="0" err="1"/>
              <a:t>ספלילה</a:t>
            </a:r>
            <a:r>
              <a:rPr lang="he-IL" sz="3600" dirty="0"/>
              <a:t/>
            </a:r>
            <a:br>
              <a:rPr lang="he-IL" sz="3600" dirty="0"/>
            </a:br>
            <a:r>
              <a:rPr lang="he-IL" sz="3600" b="1" dirty="0"/>
              <a:t>משפחה: סוככיים</a:t>
            </a:r>
            <a:r>
              <a:rPr lang="he-IL" sz="3600" dirty="0" smtClean="0"/>
              <a:t/>
            </a:r>
            <a:br>
              <a:rPr lang="he-IL" sz="3600" dirty="0" smtClean="0"/>
            </a:br>
            <a:endParaRPr lang="he-IL" sz="3600" dirty="0"/>
          </a:p>
        </p:txBody>
      </p:sp>
      <p:sp>
        <p:nvSpPr>
          <p:cNvPr id="3" name="מציין מיקום תוכן 2"/>
          <p:cNvSpPr>
            <a:spLocks noGrp="1"/>
          </p:cNvSpPr>
          <p:nvPr>
            <p:ph idx="1"/>
          </p:nvPr>
        </p:nvSpPr>
        <p:spPr>
          <a:xfrm>
            <a:off x="327044" y="2270458"/>
            <a:ext cx="8784976" cy="3835113"/>
          </a:xfrm>
        </p:spPr>
        <p:txBody>
          <a:bodyPr>
            <a:noAutofit/>
          </a:bodyPr>
          <a:lstStyle/>
          <a:p>
            <a:r>
              <a:rPr lang="he-IL" sz="2400" dirty="0" smtClean="0"/>
              <a:t>זהו צמח קטן ממשפחת הסוככיים שמוצאו בהודו ובפקיסטן. הוא נוטה לצמוח באקלים לח ובגובה שלמעלה מ - 600 מטר מעל פני הים, ועלוותו משמשת למטרות רפואיות.</a:t>
            </a:r>
          </a:p>
          <a:p>
            <a:r>
              <a:rPr lang="he-IL" sz="2400" dirty="0" smtClean="0"/>
              <a:t>ברפואה ההודית </a:t>
            </a:r>
            <a:r>
              <a:rPr lang="he-IL" sz="2400" dirty="0"/>
              <a:t>המרפאים המסורתיים רושמים אותו כנגד פתולוגיות של המח, כגון – דמנציה, סניליות, הזדקנות מוקדמת, שיגעון, חרדות, דיכאון, אפילפסיה </a:t>
            </a:r>
            <a:r>
              <a:rPr lang="he-IL" sz="2400" dirty="0" smtClean="0"/>
              <a:t>ועוד.</a:t>
            </a:r>
          </a:p>
          <a:p>
            <a:r>
              <a:rPr lang="he-IL" sz="2400" dirty="0" smtClean="0"/>
              <a:t>ברפואת הצמחים המודרנית </a:t>
            </a:r>
            <a:r>
              <a:rPr lang="he-IL" sz="2400" dirty="0" err="1" smtClean="0"/>
              <a:t>סנטלה</a:t>
            </a:r>
            <a:r>
              <a:rPr lang="he-IL" sz="2400" dirty="0" smtClean="0"/>
              <a:t> מותווה בעיקר לטיפול בחולשה ובתשישות פיזית ומנטלית. הצמח מתאים לשימוש ארוך טווח. </a:t>
            </a:r>
          </a:p>
          <a:p>
            <a:r>
              <a:rPr lang="he-IL" sz="2400" dirty="0" smtClean="0"/>
              <a:t>נחשב </a:t>
            </a:r>
            <a:r>
              <a:rPr lang="he-IL" sz="2400" dirty="0" err="1" smtClean="0"/>
              <a:t>לאדפטוגן</a:t>
            </a:r>
            <a:r>
              <a:rPr lang="he-IL" sz="2400" dirty="0" smtClean="0"/>
              <a:t> המוביל (והמותר לשימוש יחד עם תרופות קונבנציונליות) לטיפול בחולשת מערכת העצבים, לחידוד הזיכרון והריכוז ובפרט </a:t>
            </a:r>
            <a:r>
              <a:rPr lang="he-IL" sz="2400" dirty="0"/>
              <a:t>ל</a:t>
            </a:r>
            <a:r>
              <a:rPr lang="he-IL" sz="2400" dirty="0" smtClean="0"/>
              <a:t>הפרעות קשב וריכוז.</a:t>
            </a:r>
            <a:br>
              <a:rPr lang="he-IL" sz="2400" dirty="0" smtClean="0"/>
            </a:br>
            <a:endParaRPr lang="he-IL" sz="24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47</a:t>
            </a:fld>
            <a:endParaRPr lang="he-IL"/>
          </a:p>
        </p:txBody>
      </p:sp>
      <p:pic>
        <p:nvPicPr>
          <p:cNvPr id="1026" name="Picture 2" descr="C:\Users\Levy\Pictures\לימודים\pic1x65x317T125.jpg"/>
          <p:cNvPicPr>
            <a:picLocks noChangeAspect="1" noChangeArrowheads="1"/>
          </p:cNvPicPr>
          <p:nvPr/>
        </p:nvPicPr>
        <p:blipFill>
          <a:blip r:embed="rId2" cstate="print"/>
          <a:srcRect/>
          <a:stretch>
            <a:fillRect/>
          </a:stretch>
        </p:blipFill>
        <p:spPr bwMode="auto">
          <a:xfrm>
            <a:off x="7524328" y="0"/>
            <a:ext cx="1619672" cy="1217993"/>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
        <p:nvSpPr>
          <p:cNvPr id="3" name="מציין מיקום תוכן 2"/>
          <p:cNvSpPr>
            <a:spLocks noGrp="1"/>
          </p:cNvSpPr>
          <p:nvPr>
            <p:ph idx="1"/>
          </p:nvPr>
        </p:nvSpPr>
        <p:spPr>
          <a:xfrm>
            <a:off x="457200" y="1340767"/>
            <a:ext cx="8686800" cy="5380707"/>
          </a:xfrm>
        </p:spPr>
        <p:txBody>
          <a:bodyPr>
            <a:normAutofit fontScale="85000" lnSpcReduction="20000"/>
          </a:bodyPr>
          <a:lstStyle/>
          <a:p>
            <a:r>
              <a:rPr lang="he-IL" b="1" dirty="0" smtClean="0"/>
              <a:t>פעילות הצמח:</a:t>
            </a:r>
            <a:endParaRPr lang="en-US" b="1" dirty="0" smtClean="0"/>
          </a:p>
          <a:p>
            <a:pPr lvl="0"/>
            <a:r>
              <a:rPr lang="he-IL" b="1" dirty="0" err="1" smtClean="0"/>
              <a:t>אדפטוגן</a:t>
            </a:r>
            <a:r>
              <a:rPr lang="he-IL" b="1" dirty="0" smtClean="0"/>
              <a:t> (מאתן) – </a:t>
            </a:r>
            <a:r>
              <a:rPr lang="he-IL" dirty="0" smtClean="0"/>
              <a:t>מחזק ומזין את מערכות הגוף והעצבים פיזית </a:t>
            </a:r>
            <a:r>
              <a:rPr lang="he-IL" dirty="0" err="1" smtClean="0"/>
              <a:t>ומנטלית</a:t>
            </a:r>
            <a:r>
              <a:rPr lang="he-IL" dirty="0" smtClean="0"/>
              <a:t>.</a:t>
            </a:r>
            <a:endParaRPr lang="en-US" dirty="0" smtClean="0"/>
          </a:p>
          <a:p>
            <a:pPr lvl="0"/>
            <a:r>
              <a:rPr lang="he-IL" b="1" dirty="0" smtClean="0"/>
              <a:t>אנטי </a:t>
            </a:r>
            <a:r>
              <a:rPr lang="he-IL" b="1" dirty="0" err="1" smtClean="0"/>
              <a:t>דיפרסנט</a:t>
            </a:r>
            <a:r>
              <a:rPr lang="he-IL" b="1" dirty="0" smtClean="0"/>
              <a:t> – </a:t>
            </a:r>
            <a:r>
              <a:rPr lang="he-IL" dirty="0" smtClean="0"/>
              <a:t>נוגד דיכאון וחרדה, סטרס כרוני.</a:t>
            </a:r>
            <a:endParaRPr lang="en-US" dirty="0" smtClean="0"/>
          </a:p>
          <a:p>
            <a:pPr lvl="0"/>
            <a:r>
              <a:rPr lang="he-IL" b="1" dirty="0" smtClean="0"/>
              <a:t>משפר </a:t>
            </a:r>
            <a:r>
              <a:rPr lang="he-IL" b="1" dirty="0" err="1" smtClean="0"/>
              <a:t>קוגנטיבי</a:t>
            </a:r>
            <a:r>
              <a:rPr lang="he-IL" b="1" dirty="0" smtClean="0"/>
              <a:t> – </a:t>
            </a:r>
            <a:r>
              <a:rPr lang="he-IL" dirty="0" smtClean="0"/>
              <a:t>שטיון (דמנציה), אלצהיימר, זיכרון וריכוז לקויי.</a:t>
            </a:r>
            <a:endParaRPr lang="en-US" dirty="0" smtClean="0"/>
          </a:p>
          <a:p>
            <a:pPr lvl="0"/>
            <a:r>
              <a:rPr lang="he-IL" b="1" dirty="0" smtClean="0"/>
              <a:t>מאזן בלוטת תריס </a:t>
            </a:r>
            <a:r>
              <a:rPr lang="he-IL" dirty="0" smtClean="0"/>
              <a:t>– מתאים למצבי היפו והיפר </a:t>
            </a:r>
            <a:r>
              <a:rPr lang="he-IL" dirty="0" err="1" smtClean="0"/>
              <a:t>תירואידיזם</a:t>
            </a:r>
            <a:r>
              <a:rPr lang="he-IL" dirty="0" smtClean="0"/>
              <a:t>.</a:t>
            </a:r>
            <a:endParaRPr lang="en-US" dirty="0" smtClean="0"/>
          </a:p>
          <a:p>
            <a:pPr lvl="0"/>
            <a:r>
              <a:rPr lang="he-IL" b="1" dirty="0" smtClean="0"/>
              <a:t>רסטורטיבי</a:t>
            </a:r>
            <a:r>
              <a:rPr lang="he-IL" dirty="0" smtClean="0"/>
              <a:t> – מעודד שיקום רקמות, עצמות, שרירים וריריות פגועות.</a:t>
            </a:r>
            <a:endParaRPr lang="en-US" dirty="0" smtClean="0"/>
          </a:p>
          <a:p>
            <a:pPr lvl="0"/>
            <a:r>
              <a:rPr lang="he-IL" b="1" dirty="0" smtClean="0"/>
              <a:t>אנטי דלקתי </a:t>
            </a:r>
            <a:r>
              <a:rPr lang="he-IL" dirty="0" smtClean="0"/>
              <a:t>– דלקת בשלד, שריר וברקמות במיוחד כאשר נגרמות מפציעה.</a:t>
            </a:r>
            <a:endParaRPr lang="en-US" dirty="0" smtClean="0"/>
          </a:p>
          <a:p>
            <a:pPr>
              <a:buNone/>
            </a:pPr>
            <a:r>
              <a:rPr lang="he-IL" dirty="0" smtClean="0"/>
              <a:t/>
            </a:r>
            <a:br>
              <a:rPr lang="he-IL" dirty="0" smtClean="0"/>
            </a:b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48</a:t>
            </a:fld>
            <a:endParaRPr lang="he-IL"/>
          </a:p>
        </p:txBody>
      </p:sp>
      <p:pic>
        <p:nvPicPr>
          <p:cNvPr id="5" name="Picture 3" descr="C:\Users\Levy\Pictures\לימודים\images.jpg"/>
          <p:cNvPicPr>
            <a:picLocks noChangeAspect="1" noChangeArrowheads="1"/>
          </p:cNvPicPr>
          <p:nvPr/>
        </p:nvPicPr>
        <p:blipFill>
          <a:blip r:embed="rId3" cstate="print"/>
          <a:srcRect/>
          <a:stretch>
            <a:fillRect/>
          </a:stretch>
        </p:blipFill>
        <p:spPr bwMode="auto">
          <a:xfrm>
            <a:off x="35496" y="5375101"/>
            <a:ext cx="1295400" cy="1438275"/>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405677" y="1163147"/>
            <a:ext cx="7740352" cy="5663654"/>
          </a:xfrm>
        </p:spPr>
        <p:txBody>
          <a:bodyPr>
            <a:normAutofit fontScale="77500" lnSpcReduction="20000"/>
          </a:bodyPr>
          <a:lstStyle/>
          <a:p>
            <a:r>
              <a:rPr lang="he-IL" dirty="0" smtClean="0"/>
              <a:t>הצמח בטוח לשימוש ונדיר לתופעות לוואי.</a:t>
            </a:r>
          </a:p>
          <a:p>
            <a:r>
              <a:rPr lang="he-IL" b="1" dirty="0" smtClean="0"/>
              <a:t>הריון והנקה: </a:t>
            </a:r>
            <a:r>
              <a:rPr lang="he-IL" dirty="0" smtClean="0"/>
              <a:t>השימוש אפשרי, לא לעבור מינונים מומלצים.</a:t>
            </a:r>
          </a:p>
          <a:p>
            <a:r>
              <a:rPr lang="he-IL" b="1" dirty="0" smtClean="0"/>
              <a:t>איכויות</a:t>
            </a:r>
            <a:r>
              <a:rPr lang="he-IL" dirty="0" smtClean="0"/>
              <a:t/>
            </a:r>
            <a:br>
              <a:rPr lang="he-IL" dirty="0" smtClean="0"/>
            </a:br>
            <a:r>
              <a:rPr lang="he-IL" dirty="0" smtClean="0"/>
              <a:t>מריר, ניטראלי.</a:t>
            </a:r>
          </a:p>
          <a:p>
            <a:r>
              <a:rPr lang="he-IL" dirty="0" smtClean="0"/>
              <a:t>חלק צמח בשימוש: עלווה</a:t>
            </a:r>
          </a:p>
          <a:p>
            <a:r>
              <a:rPr lang="he-IL" dirty="0" smtClean="0"/>
              <a:t>אופני שימוש ומינונים:</a:t>
            </a:r>
          </a:p>
          <a:p>
            <a:r>
              <a:rPr lang="he-IL" dirty="0"/>
              <a:t>תמצית נוזלית: 1:3, 45% אלכוהול, 5-7.5 מ"ל בבוקר ובערב.</a:t>
            </a:r>
            <a:br>
              <a:rPr lang="he-IL" dirty="0"/>
            </a:br>
            <a:r>
              <a:rPr lang="he-IL" dirty="0"/>
              <a:t>תמצית יבשה: 36% </a:t>
            </a:r>
            <a:r>
              <a:rPr lang="he-IL" dirty="0" err="1"/>
              <a:t>טריטרפנים</a:t>
            </a:r>
            <a:r>
              <a:rPr lang="he-IL" dirty="0"/>
              <a:t>, 300-500 מ"ג בבוקר ובערב.</a:t>
            </a:r>
            <a:br>
              <a:rPr lang="he-IL" dirty="0"/>
            </a:br>
            <a:r>
              <a:rPr lang="he-IL" dirty="0"/>
              <a:t>חליטה: כף עלים יבשים לכוס מים בבוקר ובערב.</a:t>
            </a:r>
            <a:br>
              <a:rPr lang="he-IL" dirty="0"/>
            </a:br>
            <a:r>
              <a:rPr lang="he-IL" dirty="0"/>
              <a:t>כחלק מפורמולה: 30%-25%.</a:t>
            </a:r>
            <a:r>
              <a:rPr lang="he-IL" dirty="0" smtClean="0"/>
              <a:t/>
            </a:r>
            <a:br>
              <a:rPr lang="he-IL" dirty="0" smtClean="0"/>
            </a:br>
            <a:r>
              <a:rPr lang="he-IL" dirty="0" err="1" smtClean="0"/>
              <a:t>ח.פעילים</a:t>
            </a:r>
            <a:r>
              <a:rPr lang="he-IL" dirty="0" smtClean="0"/>
              <a:t>:</a:t>
            </a:r>
            <a:r>
              <a:rPr lang="en-US" dirty="0" err="1" smtClean="0"/>
              <a:t>brahminoside</a:t>
            </a:r>
            <a:r>
              <a:rPr lang="en-US" dirty="0" smtClean="0"/>
              <a:t>, </a:t>
            </a:r>
            <a:r>
              <a:rPr lang="en-US" dirty="0" err="1" smtClean="0"/>
              <a:t>brahmoside</a:t>
            </a:r>
            <a:r>
              <a:rPr lang="en-US" dirty="0" smtClean="0"/>
              <a:t>, </a:t>
            </a:r>
            <a:r>
              <a:rPr lang="en-US" dirty="0" err="1" smtClean="0"/>
              <a:t>asiaticosides</a:t>
            </a:r>
            <a:r>
              <a:rPr lang="he-IL" dirty="0" smtClean="0"/>
              <a:t/>
            </a:r>
            <a:br>
              <a:rPr lang="he-IL" dirty="0" smtClean="0"/>
            </a:b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49</a:t>
            </a:fld>
            <a:endParaRPr lang="he-IL"/>
          </a:p>
        </p:txBody>
      </p:sp>
      <p:pic>
        <p:nvPicPr>
          <p:cNvPr id="2050" name="Picture 2" descr="C:\Users\Levy\Pictures\לימודים\images.jpg"/>
          <p:cNvPicPr>
            <a:picLocks noChangeAspect="1" noChangeArrowheads="1"/>
          </p:cNvPicPr>
          <p:nvPr/>
        </p:nvPicPr>
        <p:blipFill>
          <a:blip r:embed="rId2" cstate="print"/>
          <a:srcRect/>
          <a:stretch>
            <a:fillRect/>
          </a:stretch>
        </p:blipFill>
        <p:spPr bwMode="auto">
          <a:xfrm>
            <a:off x="1" y="5163432"/>
            <a:ext cx="1979711" cy="1694567"/>
          </a:xfrm>
          <a:prstGeom prst="rect">
            <a:avLst/>
          </a:prstGeom>
          <a:noFill/>
        </p:spPr>
      </p:pic>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259632" y="1052802"/>
            <a:ext cx="6923111" cy="922114"/>
          </a:xfrm>
        </p:spPr>
        <p:txBody>
          <a:bodyPr>
            <a:normAutofit fontScale="90000"/>
          </a:bodyPr>
          <a:lstStyle/>
          <a:p>
            <a:r>
              <a:rPr lang="en-US" dirty="0" smtClean="0"/>
              <a:t> </a:t>
            </a:r>
            <a:r>
              <a:rPr lang="he-IL" dirty="0" smtClean="0"/>
              <a:t>שם בוטני:</a:t>
            </a:r>
            <a:r>
              <a:rPr lang="en-US" dirty="0" err="1" smtClean="0"/>
              <a:t>Lepidium</a:t>
            </a:r>
            <a:r>
              <a:rPr lang="en-US" dirty="0" smtClean="0"/>
              <a:t> </a:t>
            </a:r>
            <a:r>
              <a:rPr lang="en-US" dirty="0" err="1" smtClean="0"/>
              <a:t>meyenii</a:t>
            </a:r>
            <a:r>
              <a:rPr lang="en-US" dirty="0" smtClean="0"/>
              <a:t> </a:t>
            </a:r>
            <a:br>
              <a:rPr lang="en-US" dirty="0" smtClean="0"/>
            </a:br>
            <a:r>
              <a:rPr lang="he-IL" dirty="0" smtClean="0"/>
              <a:t>שם לועזי: </a:t>
            </a:r>
            <a:r>
              <a:rPr lang="en-US" dirty="0" err="1" smtClean="0"/>
              <a:t>Maca</a:t>
            </a:r>
            <a:r>
              <a:rPr lang="en-US" dirty="0" smtClean="0"/>
              <a:t/>
            </a:r>
            <a:br>
              <a:rPr lang="en-US" dirty="0" smtClean="0"/>
            </a:br>
            <a:r>
              <a:rPr lang="he-IL" dirty="0" smtClean="0"/>
              <a:t>שם עממי: </a:t>
            </a:r>
            <a:r>
              <a:rPr lang="he-IL" dirty="0" err="1" smtClean="0"/>
              <a:t>מאקה</a:t>
            </a:r>
            <a:endParaRPr lang="he-IL" dirty="0"/>
          </a:p>
        </p:txBody>
      </p:sp>
      <p:sp>
        <p:nvSpPr>
          <p:cNvPr id="3" name="מציין מיקום תוכן 2"/>
          <p:cNvSpPr>
            <a:spLocks noGrp="1"/>
          </p:cNvSpPr>
          <p:nvPr>
            <p:ph idx="1"/>
          </p:nvPr>
        </p:nvSpPr>
        <p:spPr>
          <a:xfrm>
            <a:off x="0" y="2636912"/>
            <a:ext cx="9036496" cy="4084563"/>
          </a:xfrm>
        </p:spPr>
        <p:txBody>
          <a:bodyPr>
            <a:normAutofit fontScale="85000" lnSpcReduction="20000"/>
          </a:bodyPr>
          <a:lstStyle/>
          <a:p>
            <a:r>
              <a:rPr lang="he-IL" dirty="0" err="1" smtClean="0"/>
              <a:t>המאקה</a:t>
            </a:r>
            <a:r>
              <a:rPr lang="he-IL" dirty="0" smtClean="0"/>
              <a:t> שייך למשפחת המצליבים. חלקו התת-קרקעי הנו פקעת, והיא המשמשת לצרכים רפואיים. הפקעת עשויה להיות בעלת מגוון צבעים: אדום, ארגמן, קרם, צהוב, או שחור. אורכה 10-14 ס"מ ורוחבה 3-5 ס"מ. צורתה מזכירה צנון. </a:t>
            </a:r>
          </a:p>
          <a:p>
            <a:r>
              <a:rPr lang="he-IL" dirty="0" err="1" smtClean="0"/>
              <a:t>המאקה</a:t>
            </a:r>
            <a:r>
              <a:rPr lang="he-IL" dirty="0" smtClean="0"/>
              <a:t> גדל בר במרומי האנדים כצמח רב-שנתי. בנוסף, מגדלים אותו מסחרית כצמח חד-שנתי ברצועה אקלימית צרה, המותאמת לצרכיו הבסיסיים של הצמח בתנאי גידול </a:t>
            </a:r>
            <a:r>
              <a:rPr lang="he-IL" dirty="0" err="1" smtClean="0"/>
              <a:t>אלפיניים</a:t>
            </a:r>
            <a:r>
              <a:rPr lang="he-IL" dirty="0" smtClean="0"/>
              <a:t>. </a:t>
            </a:r>
            <a:r>
              <a:rPr lang="he-IL" dirty="0" err="1" smtClean="0"/>
              <a:t>מאקה</a:t>
            </a:r>
            <a:r>
              <a:rPr lang="he-IL" dirty="0" smtClean="0"/>
              <a:t> צומח בגבהים של 3800-4800 מטר שבהם שורדים, בדרך כלל, רק עשבים </a:t>
            </a:r>
            <a:r>
              <a:rPr lang="he-IL" dirty="0" err="1" smtClean="0"/>
              <a:t>אלפיניים</a:t>
            </a:r>
            <a:r>
              <a:rPr lang="he-IL" dirty="0" smtClean="0"/>
              <a:t> ותפוחי-אדמה מרים המסוגלים לעמוד בתנאים הקיצוניים השוררים שם, כולל רוחות חזקות, הפרשי טמפרטורה עצומים בין היום ללילה וקרקע סלעית. </a:t>
            </a:r>
          </a:p>
          <a:p>
            <a:pPr>
              <a:buNone/>
            </a:pPr>
            <a:endParaRPr lang="he-IL"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50</a:t>
            </a:fld>
            <a:endParaRPr lang="he-IL"/>
          </a:p>
        </p:txBody>
      </p:sp>
      <p:pic>
        <p:nvPicPr>
          <p:cNvPr id="3074" name="Picture 2" descr="C:\Users\Levy\Pictures\לימודים\imagesCAARO9ZV.jpg"/>
          <p:cNvPicPr>
            <a:picLocks noChangeAspect="1" noChangeArrowheads="1"/>
          </p:cNvPicPr>
          <p:nvPr/>
        </p:nvPicPr>
        <p:blipFill>
          <a:blip r:embed="rId2" cstate="print"/>
          <a:srcRect/>
          <a:stretch>
            <a:fillRect/>
          </a:stretch>
        </p:blipFill>
        <p:spPr bwMode="auto">
          <a:xfrm>
            <a:off x="7547648" y="-17480"/>
            <a:ext cx="1596352" cy="1300468"/>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1412776"/>
            <a:ext cx="8229600" cy="5040560"/>
          </a:xfrm>
        </p:spPr>
        <p:txBody>
          <a:bodyPr>
            <a:noAutofit/>
          </a:bodyPr>
          <a:lstStyle/>
          <a:p>
            <a:r>
              <a:rPr lang="he-IL" sz="2300" dirty="0" smtClean="0"/>
              <a:t>אזורי הגידול העיקריים של </a:t>
            </a:r>
            <a:r>
              <a:rPr lang="he-IL" sz="2300" dirty="0" err="1" smtClean="0"/>
              <a:t>המאקה</a:t>
            </a:r>
            <a:r>
              <a:rPr lang="he-IL" sz="2300" dirty="0" smtClean="0"/>
              <a:t> הם "</a:t>
            </a:r>
            <a:r>
              <a:rPr lang="he-IL" sz="2300" dirty="0" err="1" smtClean="0"/>
              <a:t>קארומאיו</a:t>
            </a:r>
            <a:r>
              <a:rPr lang="he-IL" sz="2300" dirty="0" smtClean="0"/>
              <a:t>" </a:t>
            </a:r>
            <a:r>
              <a:rPr lang="he-IL" sz="2300" dirty="0" err="1" smtClean="0"/>
              <a:t>ו"ג'ונין</a:t>
            </a:r>
            <a:r>
              <a:rPr lang="he-IL" sz="2300" dirty="0" smtClean="0"/>
              <a:t>" שבפרו, שם מיועד הצמח בשנים האחרונות בעיקר לצרכים רפואיים. הצמח מגודל גם בבוליביה, בעיקר כירק מאכל. </a:t>
            </a:r>
            <a:r>
              <a:rPr lang="he-IL" sz="2300" dirty="0" err="1" smtClean="0"/>
              <a:t>למאקה</a:t>
            </a:r>
            <a:r>
              <a:rPr lang="he-IL" sz="2300" dirty="0" smtClean="0"/>
              <a:t> היסטוריית שימוש לצרכים קולינריים ורפואיים הנמשכת כאלפיים שנה. השורש העשיר ברכיבים מזינים שימש להכנת מגוון מאכלים, וגם כבסיס למשקה פרואני מתוק וריחני הקרוי "</a:t>
            </a:r>
            <a:r>
              <a:rPr lang="he-IL" sz="2300" dirty="0" err="1" smtClean="0"/>
              <a:t>מאקה</a:t>
            </a:r>
            <a:r>
              <a:rPr lang="he-IL" sz="2300" dirty="0" smtClean="0"/>
              <a:t> </a:t>
            </a:r>
            <a:r>
              <a:rPr lang="he-IL" sz="2300" dirty="0" err="1" smtClean="0"/>
              <a:t>צ'יצ'י</a:t>
            </a:r>
            <a:r>
              <a:rPr lang="he-IL" sz="2300" dirty="0" smtClean="0"/>
              <a:t>". הפקעת מתאפיינת ביכולת שימור טובה, המאפשרת את ייבושה ואחסונה למשך מספר שנים מבלי שתתקלקל. </a:t>
            </a:r>
          </a:p>
          <a:p>
            <a:r>
              <a:rPr lang="he-IL" sz="2300" dirty="0" smtClean="0"/>
              <a:t>בעצת בני האינקה השתמשו הכובשים הספרדיים בפרו בפקעת, והופתעו משיפור שחל בפוריות הבקר שברשותם. מסורת השימוש הרפואי </a:t>
            </a:r>
            <a:r>
              <a:rPr lang="he-IL" sz="2300" dirty="0" err="1" smtClean="0"/>
              <a:t>במאקה</a:t>
            </a:r>
            <a:r>
              <a:rPr lang="he-IL" sz="2300" dirty="0" smtClean="0"/>
              <a:t> כוללת טיפול באנמיה, שחפת, עקרות, חולשה, סרטן, דיכאון וכמעורר חיסוני ומשפר זיכרון. הצמח ידוע בשמו העממי "</a:t>
            </a:r>
            <a:r>
              <a:rPr lang="he-IL" sz="2300" b="1" dirty="0" smtClean="0"/>
              <a:t>ג'ינסנג האנדים</a:t>
            </a:r>
            <a:r>
              <a:rPr lang="he-IL" sz="2300" dirty="0" smtClean="0"/>
              <a:t>" וגם "</a:t>
            </a:r>
            <a:r>
              <a:rPr lang="he-IL" sz="2300" b="1" dirty="0" smtClean="0"/>
              <a:t>הג'ינסנג הפרואני</a:t>
            </a:r>
            <a:r>
              <a:rPr lang="he-IL" sz="2300" dirty="0" smtClean="0"/>
              <a:t>". עוצמת פעילותו הרפואית מתונה, כפי שניתן להסיק גם מכך שהוא משמש כירק מאכל, והוא ניתן לנטילה פרקי זמן ארוכים ללא חשש. </a:t>
            </a:r>
            <a:br>
              <a:rPr lang="he-IL" sz="2300" dirty="0" smtClean="0"/>
            </a:br>
            <a:endParaRPr lang="he-IL" sz="2300" dirty="0" smtClean="0"/>
          </a:p>
          <a:p>
            <a:endParaRPr lang="he-IL" sz="23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51</a:t>
            </a:fld>
            <a:endParaRPr lang="he-IL"/>
          </a:p>
        </p:txBody>
      </p:sp>
      <p:pic>
        <p:nvPicPr>
          <p:cNvPr id="6" name="Picture 2" descr="C:\Users\Levy\Pictures\לימודים\images.jpg"/>
          <p:cNvPicPr>
            <a:picLocks noChangeAspect="1" noChangeArrowheads="1"/>
          </p:cNvPicPr>
          <p:nvPr/>
        </p:nvPicPr>
        <p:blipFill>
          <a:blip r:embed="rId2" cstate="print"/>
          <a:srcRect/>
          <a:stretch>
            <a:fillRect/>
          </a:stretch>
        </p:blipFill>
        <p:spPr bwMode="auto">
          <a:xfrm>
            <a:off x="6948264" y="0"/>
            <a:ext cx="2195736" cy="1493423"/>
          </a:xfrm>
          <a:prstGeom prst="rect">
            <a:avLst/>
          </a:prstGeom>
          <a:noFill/>
        </p:spPr>
      </p:pic>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879566" y="967912"/>
            <a:ext cx="8229600" cy="5721499"/>
          </a:xfrm>
        </p:spPr>
        <p:txBody>
          <a:bodyPr>
            <a:noAutofit/>
          </a:bodyPr>
          <a:lstStyle/>
          <a:p>
            <a:r>
              <a:rPr lang="he-IL" sz="2400" b="1" dirty="0" smtClean="0"/>
              <a:t>פעילות הצמח:</a:t>
            </a:r>
            <a:endParaRPr lang="en-US" sz="2400" b="1" dirty="0" smtClean="0"/>
          </a:p>
          <a:p>
            <a:pPr lvl="0"/>
            <a:r>
              <a:rPr lang="he-IL" sz="2400" dirty="0" err="1" smtClean="0"/>
              <a:t>אדפטוגן</a:t>
            </a:r>
            <a:r>
              <a:rPr lang="he-IL" sz="2400" dirty="0" smtClean="0"/>
              <a:t> (מאתן) – מחזק ומזין את מערכות הגוף והעצבים פיזית </a:t>
            </a:r>
            <a:r>
              <a:rPr lang="he-IL" sz="2400" dirty="0" err="1" smtClean="0"/>
              <a:t>ומנטלית</a:t>
            </a:r>
            <a:r>
              <a:rPr lang="he-IL" sz="2400" dirty="0" smtClean="0"/>
              <a:t>.</a:t>
            </a:r>
            <a:endParaRPr lang="en-US" sz="2400" dirty="0" smtClean="0"/>
          </a:p>
          <a:p>
            <a:pPr lvl="0"/>
            <a:r>
              <a:rPr lang="he-IL" sz="2400" dirty="0" smtClean="0"/>
              <a:t>מחזק ומאזן מערכת הורמונאלית נשים – תופעות גיל המעבר (מנופאוזה).</a:t>
            </a:r>
            <a:endParaRPr lang="en-US" sz="2400" dirty="0" smtClean="0"/>
          </a:p>
          <a:p>
            <a:pPr lvl="0"/>
            <a:r>
              <a:rPr lang="he-IL" sz="2400" dirty="0" smtClean="0"/>
              <a:t>מחזק ומאזן מערכת הורמונאלית גברית – מגביר תנועתיות וכמות של ספירת הזרע.</a:t>
            </a:r>
            <a:endParaRPr lang="en-US" sz="2400" dirty="0" smtClean="0"/>
          </a:p>
          <a:p>
            <a:pPr lvl="0"/>
            <a:r>
              <a:rPr lang="he-IL" sz="2400" dirty="0" smtClean="0"/>
              <a:t>אפרודיזיאק – ממריץ ומעורר מינית.</a:t>
            </a:r>
            <a:endParaRPr lang="en-US" sz="2400" dirty="0" smtClean="0"/>
          </a:p>
          <a:p>
            <a:pPr lvl="0"/>
            <a:r>
              <a:rPr lang="he-IL" sz="2400" dirty="0" smtClean="0"/>
              <a:t>אנטי </a:t>
            </a:r>
            <a:r>
              <a:rPr lang="he-IL" sz="2400" dirty="0" err="1" smtClean="0"/>
              <a:t>דיפרסנט</a:t>
            </a:r>
            <a:r>
              <a:rPr lang="he-IL" sz="2400" dirty="0" smtClean="0"/>
              <a:t> – נוגד דיכאון.</a:t>
            </a:r>
            <a:endParaRPr lang="en-US" sz="2400" dirty="0" smtClean="0"/>
          </a:p>
          <a:p>
            <a:pPr lvl="0"/>
            <a:r>
              <a:rPr lang="he-IL" sz="2400" dirty="0" smtClean="0"/>
              <a:t>משפר </a:t>
            </a:r>
            <a:r>
              <a:rPr lang="he-IL" sz="2400" dirty="0" err="1" smtClean="0"/>
              <a:t>קוגנטיבי</a:t>
            </a:r>
            <a:r>
              <a:rPr lang="he-IL" sz="2400" dirty="0" smtClean="0"/>
              <a:t> – זיכרון וריכוז.</a:t>
            </a:r>
            <a:endParaRPr lang="en-US" sz="2400" dirty="0" smtClean="0"/>
          </a:p>
          <a:p>
            <a:pPr lvl="0"/>
            <a:r>
              <a:rPr lang="he-IL" sz="2400" dirty="0" smtClean="0"/>
              <a:t>טיפוס חסר - מתאים למצבי אנמיה, חולשה, קור תמידי, עייפות כרונית – טיפול ומניעה.</a:t>
            </a:r>
            <a:endParaRPr lang="he-IL" sz="2300" dirty="0" smtClean="0"/>
          </a:p>
          <a:p>
            <a:r>
              <a:rPr lang="he-IL" sz="2300" dirty="0" smtClean="0"/>
              <a:t>כמו כן השורש עשיר מאוד בסיבים תזונתיים, ויטמינים בעיקר מקבוצת ה </a:t>
            </a:r>
            <a:r>
              <a:rPr lang="en-US" sz="2300" dirty="0" smtClean="0"/>
              <a:t>B</a:t>
            </a:r>
            <a:r>
              <a:rPr lang="he-IL" sz="2300" dirty="0" smtClean="0"/>
              <a:t> (כולל </a:t>
            </a:r>
            <a:r>
              <a:rPr lang="en-US" sz="2300" dirty="0" smtClean="0"/>
              <a:t>B12</a:t>
            </a:r>
            <a:r>
              <a:rPr lang="he-IL" sz="2300" dirty="0" smtClean="0"/>
              <a:t>) ,במינרלים ובחומצות אמינו.</a:t>
            </a:r>
            <a:r>
              <a:rPr lang="en-US" sz="2300" dirty="0" smtClean="0"/>
              <a:t/>
            </a:r>
            <a:br>
              <a:rPr lang="en-US" sz="2300" dirty="0" smtClean="0"/>
            </a:br>
            <a:r>
              <a:rPr lang="en-US" sz="2300" dirty="0" smtClean="0"/>
              <a:t/>
            </a:r>
            <a:br>
              <a:rPr lang="en-US" sz="2300" dirty="0" smtClean="0"/>
            </a:br>
            <a:endParaRPr lang="he-IL" sz="23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52</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
        <p:nvSpPr>
          <p:cNvPr id="3" name="מציין מיקום תוכן 2"/>
          <p:cNvSpPr>
            <a:spLocks noGrp="1"/>
          </p:cNvSpPr>
          <p:nvPr>
            <p:ph idx="1"/>
          </p:nvPr>
        </p:nvSpPr>
        <p:spPr>
          <a:xfrm>
            <a:off x="852985" y="1340768"/>
            <a:ext cx="8229600" cy="5504925"/>
          </a:xfrm>
        </p:spPr>
        <p:txBody>
          <a:bodyPr>
            <a:noAutofit/>
          </a:bodyPr>
          <a:lstStyle/>
          <a:p>
            <a:r>
              <a:rPr lang="he-IL" sz="2300" b="1" dirty="0" smtClean="0"/>
              <a:t>רגישות, תופעות לוואי, תגובות ביניים, התוויות נגד ורעילות</a:t>
            </a:r>
            <a:r>
              <a:rPr lang="he-IL" sz="2300" dirty="0" smtClean="0"/>
              <a:t/>
            </a:r>
            <a:br>
              <a:rPr lang="he-IL" sz="2300" dirty="0" smtClean="0"/>
            </a:br>
            <a:r>
              <a:rPr lang="he-IL" sz="2300" dirty="0" smtClean="0"/>
              <a:t>אין עדויות או מידע לגבי תופעות לוואי חריגות בעקבות נטילת הצמח; שימוש במינונים גבוהים עלול לגרום </a:t>
            </a:r>
            <a:r>
              <a:rPr lang="he-IL" sz="2300" dirty="0" err="1" smtClean="0"/>
              <a:t>לגאזים</a:t>
            </a:r>
            <a:r>
              <a:rPr lang="he-IL" sz="2300" dirty="0" smtClean="0"/>
              <a:t>, לא מומלץ להשתמש בצמח במצבים של גידולים ממקור הורמונלי וכן יש לעשות מעקב בנוכחות של מיומות או </a:t>
            </a:r>
            <a:r>
              <a:rPr lang="he-IL" sz="2300" dirty="0" err="1" smtClean="0"/>
              <a:t>אנדומטריוזיס</a:t>
            </a:r>
            <a:r>
              <a:rPr lang="he-IL" sz="2300" dirty="0" smtClean="0"/>
              <a:t>, בשל השתייכותו של הצמח למשפחת המצליבים, רצוי לשקול את השימוש במצבים של תת פעילות בלוטת התריס שכן הצמח קושר יוד בגוף. יש לזכור גם, כי הצמח משמש את תושבי האנדים למאכל ולמרפא זה מאות בשנים בלא שנצפו תופעות רעילות כלשהן.</a:t>
            </a:r>
            <a:br>
              <a:rPr lang="he-IL" sz="2300" dirty="0" smtClean="0"/>
            </a:br>
            <a:r>
              <a:rPr lang="he-IL" sz="2300" dirty="0" smtClean="0"/>
              <a:t/>
            </a:r>
            <a:br>
              <a:rPr lang="he-IL" sz="2300" dirty="0" smtClean="0"/>
            </a:br>
            <a:r>
              <a:rPr lang="he-IL" sz="2300" b="1" dirty="0" smtClean="0"/>
              <a:t>הריון והנקה: </a:t>
            </a:r>
            <a:r>
              <a:rPr lang="he-IL" sz="2300" dirty="0" smtClean="0"/>
              <a:t>הצמח </a:t>
            </a:r>
            <a:r>
              <a:rPr lang="he-IL" sz="2300" dirty="0" err="1" smtClean="0"/>
              <a:t>הורמונלי</a:t>
            </a:r>
            <a:r>
              <a:rPr lang="he-IL" sz="2300" dirty="0" smtClean="0"/>
              <a:t> ואינו מומלץ לשימוש במהלך תקופות אלו עקב חוסר מידע בטיחותי מספק.</a:t>
            </a:r>
            <a:br>
              <a:rPr lang="he-IL" sz="2300" dirty="0" smtClean="0"/>
            </a:br>
            <a:r>
              <a:rPr lang="he-IL" sz="2300" dirty="0" smtClean="0"/>
              <a:t/>
            </a:r>
            <a:br>
              <a:rPr lang="he-IL" sz="2300" dirty="0" smtClean="0"/>
            </a:br>
            <a:endParaRPr lang="he-IL" sz="2300" dirty="0" smtClean="0"/>
          </a:p>
          <a:p>
            <a:pPr>
              <a:buNone/>
            </a:pPr>
            <a:endParaRPr lang="he-IL" sz="23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53</a:t>
            </a:fld>
            <a:endParaRPr lang="he-IL"/>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5793507"/>
          </a:xfrm>
        </p:spPr>
        <p:txBody>
          <a:bodyPr>
            <a:normAutofit fontScale="85000" lnSpcReduction="20000"/>
          </a:bodyPr>
          <a:lstStyle/>
          <a:p>
            <a:r>
              <a:rPr lang="he-IL" b="1" dirty="0" smtClean="0"/>
              <a:t>איכויות</a:t>
            </a:r>
            <a:r>
              <a:rPr lang="he-IL" dirty="0" smtClean="0"/>
              <a:t/>
            </a:r>
            <a:br>
              <a:rPr lang="he-IL" dirty="0" smtClean="0"/>
            </a:br>
            <a:r>
              <a:rPr lang="he-IL" dirty="0" smtClean="0"/>
              <a:t>תפל, מייבש וחמים</a:t>
            </a:r>
            <a:br>
              <a:rPr lang="he-IL" dirty="0" smtClean="0"/>
            </a:br>
            <a:r>
              <a:rPr lang="he-IL" dirty="0" smtClean="0"/>
              <a:t/>
            </a:r>
            <a:br>
              <a:rPr lang="he-IL" dirty="0" smtClean="0"/>
            </a:br>
            <a:r>
              <a:rPr lang="he-IL" b="1" dirty="0" smtClean="0"/>
              <a:t>השפעה רפואית</a:t>
            </a:r>
            <a:r>
              <a:rPr lang="he-IL" dirty="0" smtClean="0"/>
              <a:t/>
            </a:r>
            <a:br>
              <a:rPr lang="he-IL" dirty="0" smtClean="0"/>
            </a:br>
            <a:r>
              <a:rPr lang="he-IL" dirty="0" smtClean="0"/>
              <a:t>מעצים את צ'י הטחול, הכליה והלב:</a:t>
            </a:r>
            <a:br>
              <a:rPr lang="he-IL" dirty="0" smtClean="0"/>
            </a:br>
            <a:r>
              <a:rPr lang="he-IL" dirty="0" smtClean="0"/>
              <a:t>-חוסר צ'י של הטחול: חוסר תיאבון, עייפות וחולשה, תת-תזונה.</a:t>
            </a:r>
            <a:br>
              <a:rPr lang="he-IL" dirty="0" smtClean="0"/>
            </a:br>
            <a:r>
              <a:rPr lang="he-IL" dirty="0" smtClean="0"/>
              <a:t>-חולשה עקב מתח מתמשך, מחלה ממושכת, לידה, אנמיה.</a:t>
            </a:r>
            <a:br>
              <a:rPr lang="he-IL" dirty="0" smtClean="0"/>
            </a:br>
            <a:r>
              <a:rPr lang="he-IL" dirty="0" smtClean="0"/>
              <a:t/>
            </a:r>
            <a:br>
              <a:rPr lang="he-IL" dirty="0" smtClean="0"/>
            </a:br>
            <a:r>
              <a:rPr lang="he-IL" dirty="0" smtClean="0"/>
              <a:t>מעצים את יאנג הכליה ומזין את התמצית: </a:t>
            </a:r>
            <a:br>
              <a:rPr lang="he-IL" dirty="0" smtClean="0"/>
            </a:br>
            <a:r>
              <a:rPr lang="he-IL" dirty="0" smtClean="0"/>
              <a:t>-חוסר יאנג הכליה: עם תסמינים דוגמת אימפוטנציה, יצר מיני ירוד, השתנה תכופה, שכחנות ופיזור הדעת,קור וכאבים בגב התחתון ובברכיים. </a:t>
            </a:r>
            <a:br>
              <a:rPr lang="he-IL" dirty="0" smtClean="0"/>
            </a:br>
            <a:r>
              <a:rPr lang="he-IL" dirty="0" smtClean="0"/>
              <a:t>חוסר בתמצית: ספירות זרע נמוכות, ליקויי פוריות.</a:t>
            </a:r>
            <a:br>
              <a:rPr lang="he-IL" dirty="0" smtClean="0"/>
            </a:br>
            <a:r>
              <a:rPr lang="he-IL" dirty="0" smtClean="0"/>
              <a:t>- קור ברחם: וסת לא סדירה, קרירות מינית, ליקויי פוריות.</a:t>
            </a:r>
            <a:br>
              <a:rPr lang="he-IL" dirty="0" smtClean="0"/>
            </a:br>
            <a:r>
              <a:rPr lang="he-IL" dirty="0" smtClean="0"/>
              <a:t/>
            </a:r>
            <a:br>
              <a:rPr lang="he-IL" dirty="0" smtClean="0"/>
            </a:br>
            <a:endParaRPr lang="he-IL" dirty="0" smtClean="0"/>
          </a:p>
          <a:p>
            <a:endParaRPr lang="he-IL"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54</a:t>
            </a:fld>
            <a:endParaRPr lang="he-IL"/>
          </a:p>
        </p:txBody>
      </p:sp>
      <p:pic>
        <p:nvPicPr>
          <p:cNvPr id="5" name="Picture 3" descr="C:\Users\Levy\Pictures\לימודים\imagesCADRW1YJ.jpg"/>
          <p:cNvPicPr>
            <a:picLocks noChangeAspect="1" noChangeArrowheads="1"/>
          </p:cNvPicPr>
          <p:nvPr/>
        </p:nvPicPr>
        <p:blipFill>
          <a:blip r:embed="rId2" cstate="print"/>
          <a:srcRect/>
          <a:stretch>
            <a:fillRect/>
          </a:stretch>
        </p:blipFill>
        <p:spPr bwMode="auto">
          <a:xfrm>
            <a:off x="0" y="5417840"/>
            <a:ext cx="1944216" cy="1440160"/>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899592" y="692696"/>
            <a:ext cx="8229196" cy="4632027"/>
          </a:xfrm>
        </p:spPr>
        <p:txBody>
          <a:bodyPr>
            <a:normAutofit fontScale="92500" lnSpcReduction="20000"/>
          </a:bodyPr>
          <a:lstStyle/>
          <a:p>
            <a:r>
              <a:rPr lang="he-IL" dirty="0" smtClean="0"/>
              <a:t>חלק בשימוש: פקעת</a:t>
            </a:r>
          </a:p>
          <a:p>
            <a:pPr fontAlgn="base"/>
            <a:r>
              <a:rPr lang="he-IL" dirty="0"/>
              <a:t>תמצית נוזלית: 1:3, 45% אלכוהול, מנה של 5-10 </a:t>
            </a:r>
            <a:r>
              <a:rPr lang="he-IL" dirty="0" smtClean="0"/>
              <a:t>מ"ל  </a:t>
            </a:r>
            <a:r>
              <a:rPr lang="he-IL" dirty="0"/>
              <a:t>בבוקר ובערב.</a:t>
            </a:r>
          </a:p>
          <a:p>
            <a:pPr fontAlgn="base"/>
            <a:r>
              <a:rPr lang="he-IL" dirty="0"/>
              <a:t>תמצית יבשה: 0.6% </a:t>
            </a:r>
            <a:r>
              <a:rPr lang="he-IL" dirty="0" err="1"/>
              <a:t>גלוקוסינוליטים</a:t>
            </a:r>
            <a:r>
              <a:rPr lang="he-IL" dirty="0"/>
              <a:t>/6:1, מנה של 500-750 מ"ג בבוקר ובערב.</a:t>
            </a:r>
          </a:p>
          <a:p>
            <a:pPr fontAlgn="base"/>
            <a:r>
              <a:rPr lang="he-IL" dirty="0"/>
              <a:t>כפית שורש טחון לערבב באוכל/</a:t>
            </a:r>
            <a:r>
              <a:rPr lang="he-IL" dirty="0" err="1"/>
              <a:t>בשייק</a:t>
            </a:r>
            <a:r>
              <a:rPr lang="he-IL" dirty="0"/>
              <a:t>/במיץ בבוקר ובערב.</a:t>
            </a:r>
          </a:p>
          <a:p>
            <a:pPr fontAlgn="base"/>
            <a:r>
              <a:rPr lang="he-IL" dirty="0"/>
              <a:t>כחלק מפורמולה: 30%-40%.</a:t>
            </a:r>
          </a:p>
          <a:p>
            <a:pPr marL="0" indent="0">
              <a:buNone/>
            </a:pPr>
            <a:r>
              <a:rPr lang="he-IL" dirty="0" smtClean="0"/>
              <a:t/>
            </a:r>
            <a:br>
              <a:rPr lang="he-IL" dirty="0" smtClean="0"/>
            </a:b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55</a:t>
            </a:fld>
            <a:endParaRPr lang="he-IL"/>
          </a:p>
        </p:txBody>
      </p:sp>
      <p:pic>
        <p:nvPicPr>
          <p:cNvPr id="4098" name="Picture 2" descr="תוצאת תמונה עבור ‪ma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6541" y="4365104"/>
            <a:ext cx="3712247" cy="249289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תוצאת תמונה עבור ‪ma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2050" y="5250665"/>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6" name="תמונה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66428" y="876680"/>
            <a:ext cx="6995120" cy="1143000"/>
          </a:xfrm>
        </p:spPr>
        <p:txBody>
          <a:bodyPr>
            <a:noAutofit/>
          </a:bodyPr>
          <a:lstStyle/>
          <a:p>
            <a:r>
              <a:rPr lang="he-IL" sz="3600" b="1" dirty="0"/>
              <a:t>שם בוטני: </a:t>
            </a:r>
            <a:r>
              <a:rPr lang="en-US" sz="3600" b="1" dirty="0" err="1"/>
              <a:t>Bacopa</a:t>
            </a:r>
            <a:r>
              <a:rPr lang="en-US" sz="3600" b="1" dirty="0"/>
              <a:t> </a:t>
            </a:r>
            <a:r>
              <a:rPr lang="en-US" sz="3600" b="1" dirty="0" err="1"/>
              <a:t>monieri</a:t>
            </a:r>
            <a:r>
              <a:rPr lang="en-US" sz="3600" dirty="0"/>
              <a:t/>
            </a:r>
            <a:br>
              <a:rPr lang="en-US" sz="3600" dirty="0"/>
            </a:br>
            <a:r>
              <a:rPr lang="he-IL" sz="3600" b="1" dirty="0"/>
              <a:t>שם לועזי: </a:t>
            </a:r>
            <a:r>
              <a:rPr lang="en-US" sz="3600" b="1" dirty="0"/>
              <a:t>Brahmi</a:t>
            </a:r>
            <a:r>
              <a:rPr lang="en-US" sz="3600" dirty="0"/>
              <a:t/>
            </a:r>
            <a:br>
              <a:rPr lang="en-US" sz="3600" dirty="0"/>
            </a:br>
            <a:r>
              <a:rPr lang="he-IL" sz="3600" b="1" dirty="0"/>
              <a:t>שם עממי : פשתה שרועה</a:t>
            </a:r>
            <a:r>
              <a:rPr lang="he-IL" sz="3600" dirty="0"/>
              <a:t/>
            </a:r>
            <a:br>
              <a:rPr lang="he-IL" sz="3600" dirty="0"/>
            </a:br>
            <a:r>
              <a:rPr lang="he-IL" sz="3600" b="1" dirty="0"/>
              <a:t>משפחה: לועניתיים</a:t>
            </a:r>
            <a:r>
              <a:rPr lang="he-IL" sz="3600" dirty="0" smtClean="0"/>
              <a:t/>
            </a:r>
            <a:br>
              <a:rPr lang="he-IL" sz="3600" dirty="0" smtClean="0"/>
            </a:br>
            <a:endParaRPr lang="he-IL" sz="3600" dirty="0"/>
          </a:p>
        </p:txBody>
      </p:sp>
      <p:sp>
        <p:nvSpPr>
          <p:cNvPr id="3" name="מציין מיקום תוכן 2"/>
          <p:cNvSpPr>
            <a:spLocks noGrp="1"/>
          </p:cNvSpPr>
          <p:nvPr>
            <p:ph idx="1"/>
          </p:nvPr>
        </p:nvSpPr>
        <p:spPr>
          <a:xfrm>
            <a:off x="327044" y="2270458"/>
            <a:ext cx="8784976" cy="3835113"/>
          </a:xfrm>
        </p:spPr>
        <p:txBody>
          <a:bodyPr>
            <a:noAutofit/>
          </a:bodyPr>
          <a:lstStyle/>
          <a:p>
            <a:r>
              <a:rPr lang="he-IL" sz="2400" dirty="0" smtClean="0"/>
              <a:t>צמח הפשתה השרועה גדל בהודו בצמוד לאגמים ומקורות מים שם השתמשו בצמח באופן </a:t>
            </a:r>
            <a:r>
              <a:rPr lang="he-IL" sz="2400" dirty="0"/>
              <a:t>מסורתי </a:t>
            </a:r>
            <a:r>
              <a:rPr lang="he-IL" sz="2400" dirty="0" smtClean="0"/>
              <a:t>לטיפול </a:t>
            </a:r>
            <a:r>
              <a:rPr lang="he-IL" sz="2400" dirty="0"/>
              <a:t>באסטמה, בצרידות ובאיבוד הקול, וכן לטיפול בהתמוטטות עצבים ובאפילפסיה וכמחזק עצבי ולבבי. עוצמת פעילותו מתונה והוא מתאים לשימוש לטווח ארוך. </a:t>
            </a:r>
            <a:r>
              <a:rPr lang="he-IL" sz="2400" dirty="0" smtClean="0"/>
              <a:t>בקופה מכיל </a:t>
            </a:r>
            <a:r>
              <a:rPr lang="he-IL" sz="2400" dirty="0" err="1" smtClean="0"/>
              <a:t>ספונינים</a:t>
            </a:r>
            <a:r>
              <a:rPr lang="he-IL" sz="2400" dirty="0" smtClean="0"/>
              <a:t> </a:t>
            </a:r>
            <a:r>
              <a:rPr lang="he-IL" sz="2400" dirty="0" err="1"/>
              <a:t>טריטרפנואידיים</a:t>
            </a:r>
            <a:r>
              <a:rPr lang="he-IL" sz="2400" dirty="0"/>
              <a:t>: </a:t>
            </a:r>
            <a:r>
              <a:rPr lang="he-IL" sz="2400" dirty="0" smtClean="0"/>
              <a:t>לדוגמה </a:t>
            </a:r>
            <a:r>
              <a:rPr lang="en-US" sz="2400" dirty="0" smtClean="0"/>
              <a:t> Triterpenoid </a:t>
            </a:r>
            <a:r>
              <a:rPr lang="en-US" sz="2400" dirty="0" err="1"/>
              <a:t>Glycosyde</a:t>
            </a:r>
            <a:r>
              <a:rPr lang="en-US" sz="2400" dirty="0"/>
              <a:t> </a:t>
            </a:r>
            <a:r>
              <a:rPr lang="en-US" sz="2400" dirty="0" err="1"/>
              <a:t>Bacosine</a:t>
            </a:r>
            <a:r>
              <a:rPr lang="en-US" sz="2400" dirty="0"/>
              <a:t> </a:t>
            </a:r>
            <a:r>
              <a:rPr lang="he-IL" sz="2400" dirty="0"/>
              <a:t>ובנוסף </a:t>
            </a:r>
            <a:r>
              <a:rPr lang="he-IL" sz="2400" dirty="0" err="1"/>
              <a:t>ספוננינים</a:t>
            </a:r>
            <a:r>
              <a:rPr lang="he-IL" sz="2400" dirty="0"/>
              <a:t> </a:t>
            </a:r>
            <a:r>
              <a:rPr lang="he-IL" sz="2400" dirty="0" err="1"/>
              <a:t>טריטרפנואידים</a:t>
            </a:r>
            <a:r>
              <a:rPr lang="he-IL" sz="2400" dirty="0"/>
              <a:t> </a:t>
            </a:r>
            <a:r>
              <a:rPr lang="en-US" sz="2400" dirty="0" err="1" smtClean="0"/>
              <a:t>Bacoside</a:t>
            </a:r>
            <a:r>
              <a:rPr lang="en-US" sz="2400" dirty="0" smtClean="0"/>
              <a:t> </a:t>
            </a:r>
            <a:r>
              <a:rPr lang="en-US" sz="2400" dirty="0"/>
              <a:t>A </a:t>
            </a:r>
            <a:r>
              <a:rPr lang="en-US" sz="2400" dirty="0" smtClean="0"/>
              <a:t>and B </a:t>
            </a:r>
            <a:r>
              <a:rPr lang="he-IL" sz="2400" dirty="0" smtClean="0"/>
              <a:t> שלהם </a:t>
            </a:r>
            <a:r>
              <a:rPr lang="he-IL" sz="2400" dirty="0"/>
              <a:t>מייחסים את פעילות הצמח כמחזק את מערכת </a:t>
            </a:r>
            <a:r>
              <a:rPr lang="he-IL" sz="2400" dirty="0" smtClean="0"/>
              <a:t>העצבים</a:t>
            </a:r>
            <a:r>
              <a:rPr lang="en-US" sz="2400" dirty="0" smtClean="0"/>
              <a:t>.</a:t>
            </a:r>
            <a:r>
              <a:rPr lang="he-IL" sz="2400" dirty="0" smtClean="0"/>
              <a:t/>
            </a:r>
            <a:br>
              <a:rPr lang="he-IL" sz="2400" dirty="0" smtClean="0"/>
            </a:br>
            <a:endParaRPr lang="he-IL" sz="24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56</a:t>
            </a:fld>
            <a:endParaRPr lang="he-IL"/>
          </a:p>
        </p:txBody>
      </p:sp>
      <p:pic>
        <p:nvPicPr>
          <p:cNvPr id="5122" name="Picture 2" descr="תוצאת תמונה עבור ‪Bacopa monnie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1220" y="5095874"/>
            <a:ext cx="2590800" cy="1762126"/>
          </a:xfrm>
          <a:prstGeom prst="rect">
            <a:avLst/>
          </a:prstGeom>
          <a:noFill/>
          <a:extLst>
            <a:ext uri="{909E8E84-426E-40DD-AFC4-6F175D3DCCD1}">
              <a14:hiddenFill xmlns:a14="http://schemas.microsoft.com/office/drawing/2010/main">
                <a:solidFill>
                  <a:srgbClr val="FFFFFF"/>
                </a:solidFill>
              </a14:hiddenFill>
            </a:ext>
          </a:extLst>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extLst>
      <p:ext uri="{BB962C8B-B14F-4D97-AF65-F5344CB8AC3E}">
        <p14:creationId xmlns:p14="http://schemas.microsoft.com/office/powerpoint/2010/main" val="260424459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
        <p:nvSpPr>
          <p:cNvPr id="3" name="מציין מיקום תוכן 2"/>
          <p:cNvSpPr>
            <a:spLocks noGrp="1"/>
          </p:cNvSpPr>
          <p:nvPr>
            <p:ph idx="1"/>
          </p:nvPr>
        </p:nvSpPr>
        <p:spPr>
          <a:xfrm>
            <a:off x="107504" y="836711"/>
            <a:ext cx="8856984" cy="5884763"/>
          </a:xfrm>
        </p:spPr>
        <p:txBody>
          <a:bodyPr>
            <a:noAutofit/>
          </a:bodyPr>
          <a:lstStyle/>
          <a:p>
            <a:r>
              <a:rPr lang="he-IL" sz="2200" b="1" dirty="0" smtClean="0"/>
              <a:t>פעילות הצמח:</a:t>
            </a:r>
            <a:endParaRPr lang="en-US" sz="2200" b="1" dirty="0" smtClean="0"/>
          </a:p>
          <a:p>
            <a:pPr lvl="0"/>
            <a:r>
              <a:rPr lang="he-IL" sz="2200" b="1" dirty="0" err="1" smtClean="0"/>
              <a:t>אדפטוגן</a:t>
            </a:r>
            <a:r>
              <a:rPr lang="he-IL" sz="2200" b="1" dirty="0" smtClean="0"/>
              <a:t> (מאתן) – </a:t>
            </a:r>
            <a:r>
              <a:rPr lang="he-IL" sz="2200" dirty="0" smtClean="0"/>
              <a:t>מחזק ומזין את מערכות הגוף והעצבים פיזית </a:t>
            </a:r>
            <a:r>
              <a:rPr lang="he-IL" sz="2200" dirty="0" err="1" smtClean="0"/>
              <a:t>ומנטלית</a:t>
            </a:r>
            <a:r>
              <a:rPr lang="he-IL" sz="2200" dirty="0" smtClean="0"/>
              <a:t>.</a:t>
            </a:r>
            <a:endParaRPr lang="en-US" sz="2200" dirty="0" smtClean="0"/>
          </a:p>
          <a:p>
            <a:pPr lvl="0"/>
            <a:r>
              <a:rPr lang="he-IL" sz="2200" b="1" dirty="0" smtClean="0"/>
              <a:t>אנטי </a:t>
            </a:r>
            <a:r>
              <a:rPr lang="he-IL" sz="2200" b="1" dirty="0" err="1" smtClean="0"/>
              <a:t>דיפרסנט</a:t>
            </a:r>
            <a:r>
              <a:rPr lang="he-IL" sz="2200" b="1" dirty="0" smtClean="0"/>
              <a:t> – </a:t>
            </a:r>
            <a:r>
              <a:rPr lang="he-IL" sz="2200" dirty="0" smtClean="0"/>
              <a:t>נוגד דיכאון וחרדה, סטרס כרוני.</a:t>
            </a:r>
            <a:endParaRPr lang="en-US" sz="2200" dirty="0" smtClean="0"/>
          </a:p>
          <a:p>
            <a:pPr lvl="0"/>
            <a:r>
              <a:rPr lang="he-IL" sz="2200" b="1" dirty="0" smtClean="0"/>
              <a:t>משפר </a:t>
            </a:r>
            <a:r>
              <a:rPr lang="he-IL" sz="2200" b="1" dirty="0" err="1" smtClean="0"/>
              <a:t>קוגנטיבי</a:t>
            </a:r>
            <a:r>
              <a:rPr lang="he-IL" sz="2200" b="1" dirty="0" smtClean="0"/>
              <a:t> – </a:t>
            </a:r>
            <a:r>
              <a:rPr lang="he-IL" sz="2200" dirty="0" smtClean="0"/>
              <a:t>הפרעות קשב וריכוז*, שטיון (דמנציה), אלצהיימר, זיכרון וריכוז לקויי.</a:t>
            </a:r>
          </a:p>
          <a:p>
            <a:pPr lvl="0"/>
            <a:endParaRPr lang="he-IL" sz="2200" dirty="0"/>
          </a:p>
          <a:p>
            <a:r>
              <a:rPr lang="he-IL" sz="2200" dirty="0" smtClean="0"/>
              <a:t>מחקרים </a:t>
            </a:r>
            <a:r>
              <a:rPr lang="he-IL" sz="2200" dirty="0" err="1" smtClean="0"/>
              <a:t>מודרנים</a:t>
            </a:r>
            <a:r>
              <a:rPr lang="he-IL" sz="2200" dirty="0" smtClean="0"/>
              <a:t> שנעשו בנושא הוכיחו את יעילותו בתפקוד </a:t>
            </a:r>
            <a:r>
              <a:rPr lang="he-IL" sz="2200" dirty="0" err="1" smtClean="0"/>
              <a:t>הקוגנטיבי</a:t>
            </a:r>
            <a:r>
              <a:rPr lang="he-IL" sz="2200" dirty="0" smtClean="0"/>
              <a:t>.</a:t>
            </a:r>
            <a:r>
              <a:rPr lang="he-IL" sz="2200" dirty="0"/>
              <a:t> </a:t>
            </a:r>
            <a:r>
              <a:rPr lang="he-IL" sz="2200" dirty="0" smtClean="0"/>
              <a:t>נמצא </a:t>
            </a:r>
            <a:r>
              <a:rPr lang="he-IL" sz="2200" dirty="0" err="1" smtClean="0"/>
              <a:t>שהבקופה</a:t>
            </a:r>
            <a:r>
              <a:rPr lang="he-IL" sz="2200" dirty="0" smtClean="0"/>
              <a:t> </a:t>
            </a:r>
            <a:r>
              <a:rPr lang="he-IL" sz="2200" dirty="0"/>
              <a:t>תורם לעלייה ברמתם של מתווכים עצביים שונים, כגון דופמין (שעליו משפיעה התרופה ריטלין), סרוטונין (עליו משפיעות תרופות נוגדות דיכאון) וגם </a:t>
            </a:r>
            <a:r>
              <a:rPr lang="he-IL" sz="2200" dirty="0" err="1"/>
              <a:t>אצטיל-כולין</a:t>
            </a:r>
            <a:r>
              <a:rPr lang="he-IL" sz="2200" dirty="0"/>
              <a:t> – המתווך העצבי בעל ההשפעה הישירה על תפקודים קוגניטיביים (ידוע כי מחלת האלצהיימר מאופיינת בירידה ברמות מתווך עצבי זה</a:t>
            </a:r>
            <a:r>
              <a:rPr lang="he-IL" sz="2200" dirty="0" smtClean="0"/>
              <a:t>).</a:t>
            </a:r>
            <a:r>
              <a:rPr lang="he-IL" sz="2200" b="1" dirty="0"/>
              <a:t> </a:t>
            </a:r>
            <a:endParaRPr lang="he-IL" sz="2200" dirty="0"/>
          </a:p>
          <a:p>
            <a:r>
              <a:rPr lang="he-IL" sz="2200" dirty="0" smtClean="0"/>
              <a:t>מחקר שנערך על </a:t>
            </a:r>
            <a:r>
              <a:rPr lang="he-IL" sz="2200" dirty="0"/>
              <a:t>משתתפים בריאים משני המינים, הדגימו את יכולותיו של הצמח להגביר את מהירות עיבוד המידע במוח, לשפר את זיכרון העבודה ואף להעלות בצורה משמעותית את רמת הקשב. כל זאת, תוך הפחתה ברמת מוסחות הדעת מפרטים לא רלוונטיים ותוך שימוש בתמצית הצמח למשך 12 שבועות.</a:t>
            </a:r>
          </a:p>
          <a:p>
            <a:pPr lvl="0"/>
            <a:endParaRPr lang="en-US" sz="2200" dirty="0" smtClean="0"/>
          </a:p>
          <a:p>
            <a:pPr>
              <a:buNone/>
            </a:pPr>
            <a:r>
              <a:rPr lang="he-IL" sz="2200" dirty="0" smtClean="0"/>
              <a:t/>
            </a:r>
            <a:br>
              <a:rPr lang="he-IL" sz="2200" dirty="0" smtClean="0"/>
            </a:br>
            <a:r>
              <a:rPr lang="he-IL" sz="2200" dirty="0" smtClean="0"/>
              <a:t/>
            </a:r>
            <a:br>
              <a:rPr lang="he-IL" sz="2200" dirty="0" smtClean="0"/>
            </a:br>
            <a:endParaRPr lang="he-IL" sz="22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57</a:t>
            </a:fld>
            <a:endParaRPr lang="he-IL"/>
          </a:p>
        </p:txBody>
      </p:sp>
    </p:spTree>
    <p:extLst>
      <p:ext uri="{BB962C8B-B14F-4D97-AF65-F5344CB8AC3E}">
        <p14:creationId xmlns:p14="http://schemas.microsoft.com/office/powerpoint/2010/main" val="106935196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683568" y="-1"/>
            <a:ext cx="8460432" cy="6721475"/>
          </a:xfrm>
        </p:spPr>
        <p:txBody>
          <a:bodyPr>
            <a:normAutofit fontScale="77500" lnSpcReduction="20000"/>
          </a:bodyPr>
          <a:lstStyle/>
          <a:p>
            <a:r>
              <a:rPr lang="he-IL" dirty="0" smtClean="0"/>
              <a:t>הצמח בטוח לשימוש ונדיר לתופעות לוואי.</a:t>
            </a:r>
          </a:p>
          <a:p>
            <a:r>
              <a:rPr lang="he-IL" b="1" dirty="0" smtClean="0"/>
              <a:t>הריון והנקה: </a:t>
            </a:r>
            <a:r>
              <a:rPr lang="he-IL" dirty="0" smtClean="0"/>
              <a:t>השימוש אפשרי.</a:t>
            </a:r>
          </a:p>
          <a:p>
            <a:r>
              <a:rPr lang="he-IL" b="1" dirty="0" smtClean="0"/>
              <a:t>איכויות</a:t>
            </a:r>
            <a:r>
              <a:rPr lang="he-IL" dirty="0" smtClean="0"/>
              <a:t/>
            </a:r>
            <a:br>
              <a:rPr lang="he-IL" dirty="0" smtClean="0"/>
            </a:br>
            <a:r>
              <a:rPr lang="he-IL" dirty="0" smtClean="0"/>
              <a:t>מריר, יבש, קריר.</a:t>
            </a:r>
          </a:p>
          <a:p>
            <a:r>
              <a:rPr lang="he-IL" dirty="0" smtClean="0"/>
              <a:t>חלק צמח בשימוש: עלווה</a:t>
            </a:r>
          </a:p>
          <a:p>
            <a:r>
              <a:rPr lang="he-IL" dirty="0" smtClean="0"/>
              <a:t>אופני שימוש ומינונים:</a:t>
            </a:r>
          </a:p>
          <a:p>
            <a:r>
              <a:rPr lang="he-IL" dirty="0"/>
              <a:t>תמצית נוזלית: 1:3, 45% אלכוהול, 5-7.5 מ"ל בבוקר ובערב.</a:t>
            </a:r>
            <a:br>
              <a:rPr lang="he-IL" dirty="0"/>
            </a:br>
            <a:r>
              <a:rPr lang="he-IL" dirty="0"/>
              <a:t>תמצית יבשה: 40% </a:t>
            </a:r>
            <a:r>
              <a:rPr lang="he-IL" dirty="0" err="1"/>
              <a:t>באקוזידים</a:t>
            </a:r>
            <a:r>
              <a:rPr lang="he-IL" dirty="0"/>
              <a:t> 250-300 מ"ג בוקר וערב.</a:t>
            </a:r>
            <a:br>
              <a:rPr lang="he-IL" dirty="0"/>
            </a:br>
            <a:r>
              <a:rPr lang="he-IL" dirty="0"/>
              <a:t>חליטה: 15-20 גרם לחצי ליטר מים.</a:t>
            </a:r>
            <a:br>
              <a:rPr lang="he-IL" dirty="0"/>
            </a:br>
            <a:r>
              <a:rPr lang="he-IL" dirty="0"/>
              <a:t>כחלק מפורמולה: 30%-25</a:t>
            </a:r>
            <a:r>
              <a:rPr lang="he-IL" dirty="0" smtClean="0"/>
              <a:t>%.</a:t>
            </a:r>
          </a:p>
          <a:p>
            <a:endParaRPr lang="he-IL" dirty="0"/>
          </a:p>
          <a:p>
            <a:r>
              <a:rPr lang="he-IL" u="sng" dirty="0" smtClean="0"/>
              <a:t>הבדלים בין </a:t>
            </a:r>
            <a:r>
              <a:rPr lang="he-IL" u="sng" dirty="0" err="1" smtClean="0"/>
              <a:t>סנטלה</a:t>
            </a:r>
            <a:r>
              <a:rPr lang="he-IL" u="sng" dirty="0" smtClean="0"/>
              <a:t> </a:t>
            </a:r>
            <a:r>
              <a:rPr lang="he-IL" u="sng" dirty="0" err="1" smtClean="0"/>
              <a:t>לבקופה</a:t>
            </a:r>
            <a:r>
              <a:rPr lang="he-IL" u="sng" dirty="0" smtClean="0"/>
              <a:t>:</a:t>
            </a:r>
          </a:p>
          <a:p>
            <a:r>
              <a:rPr lang="he-IL" b="1" dirty="0" err="1" smtClean="0"/>
              <a:t>סנטלה</a:t>
            </a:r>
            <a:r>
              <a:rPr lang="he-IL" dirty="0" smtClean="0"/>
              <a:t> – צמח יותר מרגיע, </a:t>
            </a:r>
            <a:r>
              <a:rPr lang="he-IL" dirty="0"/>
              <a:t>ל</a:t>
            </a:r>
            <a:r>
              <a:rPr lang="he-IL" dirty="0" smtClean="0"/>
              <a:t>מחשבות טורדניות, משקיט ומפחית דאגות וחרדות, מעולה לקשב וריכוז עם </a:t>
            </a:r>
            <a:r>
              <a:rPr lang="he-IL" dirty="0" smtClean="0"/>
              <a:t>היפראקטיביות</a:t>
            </a:r>
            <a:r>
              <a:rPr lang="he-IL" dirty="0" smtClean="0"/>
              <a:t>.</a:t>
            </a:r>
          </a:p>
          <a:p>
            <a:r>
              <a:rPr lang="he-IL" b="1" dirty="0" smtClean="0"/>
              <a:t>בקופה</a:t>
            </a:r>
            <a:r>
              <a:rPr lang="he-IL" dirty="0" smtClean="0"/>
              <a:t> – צמח יותר מרומם, מעלה מצב רוח, נותן פוקוס, מעולה לקשב וריכוז לילדים/נערים חולמניים.</a:t>
            </a:r>
            <a:br>
              <a:rPr lang="he-IL" dirty="0" smtClean="0"/>
            </a:b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58</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extLst>
      <p:ext uri="{BB962C8B-B14F-4D97-AF65-F5344CB8AC3E}">
        <p14:creationId xmlns:p14="http://schemas.microsoft.com/office/powerpoint/2010/main" val="372605539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158755" y="764704"/>
            <a:ext cx="6995120" cy="1143000"/>
          </a:xfrm>
        </p:spPr>
        <p:txBody>
          <a:bodyPr>
            <a:noAutofit/>
          </a:bodyPr>
          <a:lstStyle/>
          <a:p>
            <a:r>
              <a:rPr lang="he-IL" sz="3600" b="1" dirty="0"/>
              <a:t>שם בוטני: </a:t>
            </a:r>
            <a:r>
              <a:rPr lang="en-US" sz="3600" b="1" dirty="0" err="1"/>
              <a:t>Bupleurum</a:t>
            </a:r>
            <a:r>
              <a:rPr lang="en-US" sz="3600" b="1" dirty="0"/>
              <a:t> </a:t>
            </a:r>
            <a:r>
              <a:rPr lang="en-US" sz="3600" b="1" dirty="0" err="1"/>
              <a:t>Chinensis</a:t>
            </a:r>
            <a:r>
              <a:rPr lang="en-US" sz="3600" dirty="0"/>
              <a:t/>
            </a:r>
            <a:br>
              <a:rPr lang="en-US" sz="3600" dirty="0"/>
            </a:br>
            <a:r>
              <a:rPr lang="he-IL" sz="3600" b="1" dirty="0"/>
              <a:t>שם </a:t>
            </a:r>
            <a:r>
              <a:rPr lang="he-IL" sz="3600" b="1" dirty="0" smtClean="0"/>
              <a:t>סיני: </a:t>
            </a:r>
            <a:r>
              <a:rPr lang="en-US" sz="3600" b="1" dirty="0"/>
              <a:t>Chai Hu</a:t>
            </a:r>
            <a:r>
              <a:rPr lang="en-US" sz="3600" dirty="0"/>
              <a:t/>
            </a:r>
            <a:br>
              <a:rPr lang="en-US" sz="3600" dirty="0"/>
            </a:br>
            <a:r>
              <a:rPr lang="he-IL" sz="3600" b="1" dirty="0"/>
              <a:t>שם </a:t>
            </a:r>
            <a:r>
              <a:rPr lang="he-IL" sz="3600" b="1" dirty="0" smtClean="0"/>
              <a:t>עברי </a:t>
            </a:r>
            <a:r>
              <a:rPr lang="he-IL" sz="3600" b="1" dirty="0"/>
              <a:t>: </a:t>
            </a:r>
            <a:r>
              <a:rPr lang="he-IL" sz="3600" b="1" dirty="0" smtClean="0"/>
              <a:t>צלע שור</a:t>
            </a:r>
            <a:r>
              <a:rPr lang="he-IL" sz="3600" dirty="0"/>
              <a:t/>
            </a:r>
            <a:br>
              <a:rPr lang="he-IL" sz="3600" dirty="0"/>
            </a:br>
            <a:r>
              <a:rPr lang="he-IL" sz="3600" b="1" dirty="0"/>
              <a:t>משפחה: </a:t>
            </a:r>
            <a:r>
              <a:rPr lang="he-IL" sz="3600" b="1" dirty="0" smtClean="0"/>
              <a:t>סוככיים</a:t>
            </a:r>
            <a:r>
              <a:rPr lang="he-IL" sz="3600" dirty="0" smtClean="0"/>
              <a:t/>
            </a:r>
            <a:br>
              <a:rPr lang="he-IL" sz="3600" dirty="0" smtClean="0"/>
            </a:br>
            <a:endParaRPr lang="he-IL" sz="3600" dirty="0"/>
          </a:p>
        </p:txBody>
      </p:sp>
      <p:sp>
        <p:nvSpPr>
          <p:cNvPr id="3" name="מציין מיקום תוכן 2"/>
          <p:cNvSpPr>
            <a:spLocks noGrp="1"/>
          </p:cNvSpPr>
          <p:nvPr>
            <p:ph idx="1"/>
          </p:nvPr>
        </p:nvSpPr>
        <p:spPr>
          <a:xfrm>
            <a:off x="368899" y="2060848"/>
            <a:ext cx="8784976" cy="3835113"/>
          </a:xfrm>
        </p:spPr>
        <p:txBody>
          <a:bodyPr>
            <a:noAutofit/>
          </a:bodyPr>
          <a:lstStyle/>
          <a:p>
            <a:r>
              <a:rPr lang="he-IL" sz="2400" dirty="0" smtClean="0"/>
              <a:t>מיני </a:t>
            </a:r>
            <a:r>
              <a:rPr lang="he-IL" sz="2400" dirty="0"/>
              <a:t>הצמח השונים נפוצים בשימוש רפואי בסין זה אלפי שנים, בין היתר לטיפול בבעיות עיכול, במחלות כבד שונות, בהורדת חום, בבעיות גינקולוגיות ועוד. הצמח מוגדר על פי הרפואה הסינית כאחד הצמחים החשובים להנעת צ'י הכבד ולטיפול בתקיעויות של הכבד. צלע השור משמש רכיב חשוב בפורמולות סיניות קלאסיות רבות, שבחלקן הוא משמש כצמח העיקרי. על פי הרפואה הסינית </a:t>
            </a:r>
            <a:r>
              <a:rPr lang="he-IL" sz="2400" dirty="0" smtClean="0"/>
              <a:t>נהוג לשלבו יחד </a:t>
            </a:r>
            <a:r>
              <a:rPr lang="he-IL" sz="2400" dirty="0"/>
              <a:t>עם צמחים נוספים, לטיפול במגוון מצבים של דלקות ומחלות </a:t>
            </a:r>
            <a:r>
              <a:rPr lang="he-IL" sz="2400" dirty="0" smtClean="0"/>
              <a:t>כבד וכן </a:t>
            </a:r>
            <a:r>
              <a:rPr lang="he-IL" sz="2400" dirty="0"/>
              <a:t>עם צמחים מחזקי אנרגיה, לטיפול במגוון מצבים של חוסר וחולשה.</a:t>
            </a:r>
          </a:p>
          <a:p>
            <a:r>
              <a:rPr lang="he-IL" sz="2400" dirty="0"/>
              <a:t>בשנים האחרונות נערכו מחקרים שונים על הצמח, אשר הראו, בין היתר, את תכונותיו האנטי דלקתיות (לרבות במודלים אוטואימוניים) ו</a:t>
            </a:r>
            <a:r>
              <a:rPr lang="he-IL" sz="2400" dirty="0" smtClean="0"/>
              <a:t>נראה </a:t>
            </a:r>
            <a:r>
              <a:rPr lang="he-IL" sz="2400" dirty="0"/>
              <a:t>כי ההשפעה הרפואית העיקרית של הצמח מיוחסת לרכיבים </a:t>
            </a:r>
            <a:r>
              <a:rPr lang="he-IL" sz="2400" dirty="0" err="1"/>
              <a:t>סאפונינים</a:t>
            </a:r>
            <a:r>
              <a:rPr lang="he-IL" sz="2400" dirty="0"/>
              <a:t> ייחודיים לצמח, הנקראים </a:t>
            </a:r>
            <a:r>
              <a:rPr lang="en-US" sz="2400" dirty="0" err="1" smtClean="0"/>
              <a:t>Saikosaponins</a:t>
            </a:r>
            <a:r>
              <a:rPr lang="he-IL" sz="2400" dirty="0" smtClean="0"/>
              <a:t>.</a:t>
            </a:r>
            <a:br>
              <a:rPr lang="he-IL" sz="2400" dirty="0" smtClean="0"/>
            </a:br>
            <a:endParaRPr lang="he-IL" sz="24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59</a:t>
            </a:fld>
            <a:endParaRPr lang="he-IL"/>
          </a:p>
        </p:txBody>
      </p:sp>
      <p:pic>
        <p:nvPicPr>
          <p:cNvPr id="5" name="תמונה 4"/>
          <p:cNvPicPr>
            <a:picLocks noChangeAspect="1"/>
          </p:cNvPicPr>
          <p:nvPr/>
        </p:nvPicPr>
        <p:blipFill>
          <a:blip r:embed="rId2"/>
          <a:stretch>
            <a:fillRect/>
          </a:stretch>
        </p:blipFill>
        <p:spPr>
          <a:xfrm>
            <a:off x="-1044624" y="-27384"/>
            <a:ext cx="3312368" cy="1955561"/>
          </a:xfrm>
          <a:prstGeom prst="rect">
            <a:avLst/>
          </a:prstGeom>
        </p:spPr>
      </p:pic>
    </p:spTree>
    <p:extLst>
      <p:ext uri="{BB962C8B-B14F-4D97-AF65-F5344CB8AC3E}">
        <p14:creationId xmlns:p14="http://schemas.microsoft.com/office/powerpoint/2010/main" val="195331287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914400" y="4182"/>
            <a:ext cx="8229600" cy="5721499"/>
          </a:xfrm>
        </p:spPr>
        <p:txBody>
          <a:bodyPr>
            <a:noAutofit/>
          </a:bodyPr>
          <a:lstStyle/>
          <a:p>
            <a:pPr marL="0" indent="0">
              <a:buNone/>
            </a:pPr>
            <a:r>
              <a:rPr lang="he-IL" sz="2400" b="1" dirty="0" smtClean="0"/>
              <a:t>פעילות הצמח:</a:t>
            </a:r>
            <a:endParaRPr lang="en-US" sz="2400" b="1" dirty="0" smtClean="0"/>
          </a:p>
          <a:p>
            <a:pPr lvl="0"/>
            <a:r>
              <a:rPr lang="he-IL" sz="2400" dirty="0" err="1" smtClean="0"/>
              <a:t>אדפטוגן</a:t>
            </a:r>
            <a:r>
              <a:rPr lang="he-IL" sz="2400" dirty="0" smtClean="0"/>
              <a:t> (מאתן) – מחזק ומזין את מערכות הגוף והעצבים פיזית </a:t>
            </a:r>
            <a:r>
              <a:rPr lang="he-IL" sz="2400" dirty="0" err="1" smtClean="0"/>
              <a:t>ומנטלית</a:t>
            </a:r>
            <a:r>
              <a:rPr lang="he-IL" sz="2400" dirty="0" smtClean="0"/>
              <a:t>.</a:t>
            </a:r>
            <a:endParaRPr lang="en-US" sz="2400" dirty="0" smtClean="0"/>
          </a:p>
          <a:p>
            <a:pPr lvl="0"/>
            <a:r>
              <a:rPr lang="he-IL" sz="2400" dirty="0"/>
              <a:t>דלקות אקוטיות וכרוניות על רקע עומס </a:t>
            </a:r>
            <a:r>
              <a:rPr lang="he-IL" sz="2400" dirty="0" smtClean="0"/>
              <a:t>מטבולי/טוקסינים בגוף.</a:t>
            </a:r>
            <a:endParaRPr lang="he-IL" sz="2400" dirty="0"/>
          </a:p>
          <a:p>
            <a:pPr lvl="0"/>
            <a:r>
              <a:rPr lang="he-IL" sz="2400" dirty="0" err="1" smtClean="0"/>
              <a:t>הפטופרוטקטיב</a:t>
            </a:r>
            <a:r>
              <a:rPr lang="he-IL" sz="2400" dirty="0" smtClean="0"/>
              <a:t> + למחלות </a:t>
            </a:r>
            <a:r>
              <a:rPr lang="he-IL" sz="2400" dirty="0"/>
              <a:t>שונות המשויכות לתפקוד </a:t>
            </a:r>
            <a:r>
              <a:rPr lang="he-IL" sz="2400" dirty="0" smtClean="0"/>
              <a:t>זרימה לקוי </a:t>
            </a:r>
            <a:r>
              <a:rPr lang="he-IL" sz="2400" dirty="0"/>
              <a:t>של הכבד: </a:t>
            </a:r>
            <a:r>
              <a:rPr lang="he-IL" sz="2400" dirty="0" smtClean="0"/>
              <a:t>מחלת הנשיקה, חסימות עיכול וכבד</a:t>
            </a:r>
            <a:r>
              <a:rPr lang="he-IL" sz="2400" dirty="0"/>
              <a:t>, דלקות </a:t>
            </a:r>
            <a:r>
              <a:rPr lang="he-IL" sz="2400" dirty="0" smtClean="0"/>
              <a:t>ויראליות, כאבי ראש ועוד.</a:t>
            </a:r>
          </a:p>
          <a:p>
            <a:pPr lvl="0"/>
            <a:r>
              <a:rPr lang="he-IL" sz="2400" dirty="0">
                <a:solidFill>
                  <a:prstClr val="black"/>
                </a:solidFill>
              </a:rPr>
              <a:t>מחלות דלקתיות של הקיבה והמעיים לרבות </a:t>
            </a:r>
            <a:r>
              <a:rPr lang="he-IL" sz="2400" dirty="0" err="1">
                <a:solidFill>
                  <a:prstClr val="black"/>
                </a:solidFill>
              </a:rPr>
              <a:t>קרוהן</a:t>
            </a:r>
            <a:r>
              <a:rPr lang="he-IL" sz="2400" dirty="0">
                <a:solidFill>
                  <a:prstClr val="black"/>
                </a:solidFill>
              </a:rPr>
              <a:t> וקוליטיס </a:t>
            </a:r>
            <a:r>
              <a:rPr lang="en-US" sz="2400" dirty="0">
                <a:solidFill>
                  <a:prstClr val="black"/>
                </a:solidFill>
              </a:rPr>
              <a:t>(Colitis &amp; Crohn's Disease)</a:t>
            </a:r>
            <a:r>
              <a:rPr lang="he-IL" sz="2400" dirty="0">
                <a:solidFill>
                  <a:prstClr val="black"/>
                </a:solidFill>
              </a:rPr>
              <a:t>, כיבים בקיבה ובתריסריון</a:t>
            </a:r>
            <a:r>
              <a:rPr lang="he-IL" sz="2400" dirty="0" smtClean="0">
                <a:solidFill>
                  <a:prstClr val="black"/>
                </a:solidFill>
              </a:rPr>
              <a:t>.</a:t>
            </a:r>
            <a:endParaRPr lang="he-IL" sz="2400" dirty="0"/>
          </a:p>
          <a:p>
            <a:pPr lvl="0"/>
            <a:r>
              <a:rPr lang="he-IL" sz="2400" dirty="0"/>
              <a:t>מחלות עור דלקתיות </a:t>
            </a:r>
            <a:r>
              <a:rPr lang="he-IL" sz="2400" dirty="0" smtClean="0"/>
              <a:t>כרוניות – פסוריאזיס, </a:t>
            </a:r>
            <a:r>
              <a:rPr lang="he-IL" sz="2400" dirty="0" err="1" smtClean="0"/>
              <a:t>אטופיק</a:t>
            </a:r>
            <a:r>
              <a:rPr lang="he-IL" sz="2400" dirty="0" smtClean="0"/>
              <a:t> </a:t>
            </a:r>
            <a:r>
              <a:rPr lang="he-IL" sz="2400" dirty="0" err="1" smtClean="0"/>
              <a:t>דרמטיטיס</a:t>
            </a:r>
            <a:r>
              <a:rPr lang="he-IL" sz="2400" dirty="0" smtClean="0"/>
              <a:t>, סבוריאה </a:t>
            </a:r>
            <a:r>
              <a:rPr lang="he-IL" sz="2400" dirty="0" err="1" smtClean="0"/>
              <a:t>וכו</a:t>
            </a:r>
            <a:r>
              <a:rPr lang="he-IL" sz="2400" dirty="0" smtClean="0"/>
              <a:t>'.</a:t>
            </a:r>
            <a:endParaRPr lang="he-IL" sz="2400" dirty="0"/>
          </a:p>
          <a:p>
            <a:pPr lvl="0"/>
            <a:r>
              <a:rPr lang="he-IL" sz="2400" dirty="0" smtClean="0"/>
              <a:t>נשים - כאבי וסת (</a:t>
            </a:r>
            <a:r>
              <a:rPr lang="en-US" sz="2400" dirty="0" smtClean="0"/>
              <a:t>PMS</a:t>
            </a:r>
            <a:r>
              <a:rPr lang="he-IL" sz="2400" dirty="0" smtClean="0"/>
              <a:t>) תסמונת קדם וסתית</a:t>
            </a:r>
            <a:r>
              <a:rPr lang="en-US" sz="2400" dirty="0" smtClean="0"/>
              <a:t>, </a:t>
            </a:r>
            <a:r>
              <a:rPr lang="he-IL" sz="2400" dirty="0" smtClean="0"/>
              <a:t> </a:t>
            </a:r>
            <a:r>
              <a:rPr lang="he-IL" sz="2400" dirty="0" err="1" smtClean="0"/>
              <a:t>אנדומטריוזיס</a:t>
            </a:r>
            <a:r>
              <a:rPr lang="he-IL" sz="2400" dirty="0" smtClean="0"/>
              <a:t> </a:t>
            </a:r>
            <a:r>
              <a:rPr lang="he-IL" sz="2400" dirty="0"/>
              <a:t>ודלקות הקשורות במערכת הרבייה </a:t>
            </a:r>
            <a:r>
              <a:rPr lang="he-IL" sz="2400" dirty="0" smtClean="0"/>
              <a:t>הנשית.</a:t>
            </a:r>
            <a:endParaRPr lang="he-IL" sz="2400" dirty="0"/>
          </a:p>
          <a:p>
            <a:pPr lvl="0"/>
            <a:r>
              <a:rPr lang="he-IL" sz="2400" dirty="0" smtClean="0"/>
              <a:t>רסטורטיבי לכליות + מצבים </a:t>
            </a:r>
            <a:r>
              <a:rPr lang="he-IL" sz="2400" dirty="0"/>
              <a:t>של רעילות בכליות, עקב חשיפה לרעלים שונים </a:t>
            </a:r>
            <a:r>
              <a:rPr lang="en-US" sz="2400" dirty="0" smtClean="0"/>
              <a:t>(Nephrotoxicity)</a:t>
            </a:r>
            <a:r>
              <a:rPr lang="he-IL" sz="2400" dirty="0" smtClean="0"/>
              <a:t> כולל שיקום </a:t>
            </a:r>
            <a:r>
              <a:rPr lang="he-IL" sz="2400" dirty="0"/>
              <a:t>רקמות הכליה עקב נזקים שאופייניים למחלת הסוכרת והגנה </a:t>
            </a:r>
            <a:r>
              <a:rPr lang="he-IL" sz="2400" dirty="0" smtClean="0"/>
              <a:t>עליהן.</a:t>
            </a:r>
            <a:endParaRPr lang="he-IL" sz="2400" dirty="0"/>
          </a:p>
          <a:p>
            <a:pPr lvl="0"/>
            <a:r>
              <a:rPr lang="he-IL" sz="2400" dirty="0"/>
              <a:t>דלקות מפרקים </a:t>
            </a:r>
            <a:r>
              <a:rPr lang="en-US" sz="2400" dirty="0" smtClean="0"/>
              <a:t>–</a:t>
            </a:r>
            <a:r>
              <a:rPr lang="he-IL" sz="2400" dirty="0" smtClean="0"/>
              <a:t> ניוונית, ראומטית, רעלנית.</a:t>
            </a:r>
            <a:r>
              <a:rPr lang="en-US" sz="2300" dirty="0" smtClean="0"/>
              <a:t/>
            </a:r>
            <a:br>
              <a:rPr lang="en-US" sz="2300" dirty="0" smtClean="0"/>
            </a:br>
            <a:r>
              <a:rPr lang="en-US" sz="2300" dirty="0" smtClean="0"/>
              <a:t/>
            </a:r>
            <a:br>
              <a:rPr lang="en-US" sz="2300" dirty="0" smtClean="0"/>
            </a:br>
            <a:endParaRPr lang="he-IL" sz="23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60</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extLst>
      <p:ext uri="{BB962C8B-B14F-4D97-AF65-F5344CB8AC3E}">
        <p14:creationId xmlns:p14="http://schemas.microsoft.com/office/powerpoint/2010/main" val="185760248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260648"/>
            <a:ext cx="8229600" cy="6192688"/>
          </a:xfrm>
        </p:spPr>
        <p:txBody>
          <a:bodyPr>
            <a:noAutofit/>
          </a:bodyPr>
          <a:lstStyle/>
          <a:p>
            <a:pPr marL="0" indent="0">
              <a:buNone/>
            </a:pPr>
            <a:r>
              <a:rPr lang="he-IL" sz="2000" b="1" dirty="0" smtClean="0"/>
              <a:t>התוויות נגד: </a:t>
            </a:r>
            <a:r>
              <a:rPr lang="he-IL" sz="2000" dirty="0" smtClean="0"/>
              <a:t>להיזהר עם תרופות מדללות דם.</a:t>
            </a:r>
          </a:p>
          <a:p>
            <a:pPr>
              <a:buNone/>
            </a:pPr>
            <a:r>
              <a:rPr lang="he-IL" sz="2000" b="1" dirty="0" smtClean="0"/>
              <a:t>הריון: </a:t>
            </a:r>
            <a:r>
              <a:rPr lang="he-IL" sz="2000" dirty="0" smtClean="0"/>
              <a:t>אין מספיק מידע </a:t>
            </a:r>
            <a:r>
              <a:rPr lang="he-IL" sz="2000" dirty="0"/>
              <a:t>ו</a:t>
            </a:r>
            <a:r>
              <a:rPr lang="he-IL" sz="2000" dirty="0" smtClean="0"/>
              <a:t>מומלץ שלא לצרוך בתקופה זו.</a:t>
            </a:r>
          </a:p>
          <a:p>
            <a:pPr>
              <a:buNone/>
            </a:pPr>
            <a:r>
              <a:rPr lang="he-IL" sz="2000" b="1" dirty="0" smtClean="0"/>
              <a:t>הנקה: </a:t>
            </a:r>
            <a:r>
              <a:rPr lang="he-IL" sz="2000" dirty="0" smtClean="0"/>
              <a:t>הצמח מותר לשימוש.</a:t>
            </a:r>
          </a:p>
          <a:p>
            <a:pPr>
              <a:buNone/>
            </a:pPr>
            <a:r>
              <a:rPr lang="he-IL" sz="2000" b="1" dirty="0" smtClean="0"/>
              <a:t>איכויות: </a:t>
            </a:r>
            <a:r>
              <a:rPr lang="he-IL" sz="2000" dirty="0" smtClean="0"/>
              <a:t>מריר, חריף</a:t>
            </a:r>
            <a:r>
              <a:rPr lang="he-IL" sz="2000" dirty="0"/>
              <a:t> </a:t>
            </a:r>
            <a:r>
              <a:rPr lang="he-IL" sz="2000" dirty="0" smtClean="0"/>
              <a:t>וקריר.</a:t>
            </a:r>
            <a:endParaRPr lang="he-IL" sz="2000" dirty="0"/>
          </a:p>
          <a:p>
            <a:pPr>
              <a:buNone/>
            </a:pPr>
            <a:r>
              <a:rPr lang="he-IL" sz="2000" b="1" dirty="0" smtClean="0"/>
              <a:t>השפעה מסורתית</a:t>
            </a:r>
            <a:r>
              <a:rPr lang="he-IL" sz="2000" dirty="0"/>
              <a:t/>
            </a:r>
            <a:br>
              <a:rPr lang="he-IL" sz="2000" dirty="0"/>
            </a:br>
            <a:r>
              <a:rPr lang="he-IL" sz="2000" dirty="0">
                <a:solidFill>
                  <a:srgbClr val="284429"/>
                </a:solidFill>
                <a:latin typeface="oe_meoded_pashut_proregular"/>
              </a:rPr>
              <a:t>מניע את צ'י הכבד ומשחרר עוויתות: </a:t>
            </a:r>
            <a:br>
              <a:rPr lang="he-IL" sz="2000" dirty="0">
                <a:solidFill>
                  <a:srgbClr val="284429"/>
                </a:solidFill>
                <a:latin typeface="oe_meoded_pashut_proregular"/>
              </a:rPr>
            </a:br>
            <a:r>
              <a:rPr lang="he-IL" sz="2000" dirty="0">
                <a:solidFill>
                  <a:srgbClr val="284429"/>
                </a:solidFill>
                <a:latin typeface="oe_meoded_pashut_proregular"/>
              </a:rPr>
              <a:t>- לטיפול בתקיעות צ'י הכבד עם תסמינים של סחרחורות, כאבים בחזה ובבטן, אי יציבות רגשית והפרעות מחזור. </a:t>
            </a:r>
            <a:br>
              <a:rPr lang="he-IL" sz="2000" dirty="0">
                <a:solidFill>
                  <a:srgbClr val="284429"/>
                </a:solidFill>
                <a:latin typeface="oe_meoded_pashut_proregular"/>
              </a:rPr>
            </a:br>
            <a:r>
              <a:rPr lang="he-IL" sz="2000" dirty="0">
                <a:solidFill>
                  <a:srgbClr val="284429"/>
                </a:solidFill>
                <a:latin typeface="oe_meoded_pashut_proregular"/>
              </a:rPr>
              <a:t>- לטיפול בדיסהרמוניות בין הכבד לטחול, המלוות בכאבים ברום וצדי הבטן, נפיחות, בחילה ותחושת מחנק. </a:t>
            </a:r>
            <a:br>
              <a:rPr lang="he-IL" sz="2000" dirty="0">
                <a:solidFill>
                  <a:srgbClr val="284429"/>
                </a:solidFill>
                <a:latin typeface="oe_meoded_pashut_proregular"/>
              </a:rPr>
            </a:br>
            <a:r>
              <a:rPr lang="he-IL" sz="2000" dirty="0">
                <a:solidFill>
                  <a:srgbClr val="284429"/>
                </a:solidFill>
                <a:latin typeface="oe_meoded_pashut_proregular"/>
              </a:rPr>
              <a:t/>
            </a:r>
            <a:br>
              <a:rPr lang="he-IL" sz="2000" dirty="0">
                <a:solidFill>
                  <a:srgbClr val="284429"/>
                </a:solidFill>
                <a:latin typeface="oe_meoded_pashut_proregular"/>
              </a:rPr>
            </a:br>
            <a:r>
              <a:rPr lang="he-IL" sz="2000" dirty="0" err="1">
                <a:solidFill>
                  <a:srgbClr val="284429"/>
                </a:solidFill>
                <a:latin typeface="oe_meoded_pashut_proregular"/>
              </a:rPr>
              <a:t>מייזע</a:t>
            </a:r>
            <a:r>
              <a:rPr lang="he-IL" sz="2000" dirty="0">
                <a:solidFill>
                  <a:srgbClr val="284429"/>
                </a:solidFill>
                <a:latin typeface="oe_meoded_pashut_proregular"/>
              </a:rPr>
              <a:t> ומצנן</a:t>
            </a:r>
            <a:r>
              <a:rPr lang="he-IL" sz="2000" dirty="0" smtClean="0">
                <a:solidFill>
                  <a:srgbClr val="284429"/>
                </a:solidFill>
                <a:latin typeface="oe_meoded_pashut_proregular"/>
              </a:rPr>
              <a:t>, לטיפול </a:t>
            </a:r>
            <a:r>
              <a:rPr lang="he-IL" sz="2000" dirty="0">
                <a:solidFill>
                  <a:srgbClr val="284429"/>
                </a:solidFill>
                <a:latin typeface="oe_meoded_pashut_proregular"/>
              </a:rPr>
              <a:t>בחום גבוה וחום לסירוגין:</a:t>
            </a:r>
            <a:br>
              <a:rPr lang="he-IL" sz="2000" dirty="0">
                <a:solidFill>
                  <a:srgbClr val="284429"/>
                </a:solidFill>
                <a:latin typeface="oe_meoded_pashut_proregular"/>
              </a:rPr>
            </a:br>
            <a:r>
              <a:rPr lang="he-IL" sz="2000" dirty="0">
                <a:solidFill>
                  <a:srgbClr val="284429"/>
                </a:solidFill>
                <a:latin typeface="oe_meoded_pashut_proregular"/>
              </a:rPr>
              <a:t>- חום המלווה בצמרמורות, טעם מר בפה, כאבים, חוסר שקט והקאות.</a:t>
            </a:r>
            <a:br>
              <a:rPr lang="he-IL" sz="2000" dirty="0">
                <a:solidFill>
                  <a:srgbClr val="284429"/>
                </a:solidFill>
                <a:latin typeface="oe_meoded_pashut_proregular"/>
              </a:rPr>
            </a:br>
            <a:r>
              <a:rPr lang="he-IL" sz="2000" dirty="0">
                <a:solidFill>
                  <a:srgbClr val="284429"/>
                </a:solidFill>
                <a:latin typeface="oe_meoded_pashut_proregular"/>
              </a:rPr>
              <a:t>מעלה את </a:t>
            </a:r>
            <a:r>
              <a:rPr lang="he-IL" sz="2000" dirty="0" err="1">
                <a:solidFill>
                  <a:srgbClr val="284429"/>
                </a:solidFill>
                <a:latin typeface="oe_meoded_pashut_proregular"/>
              </a:rPr>
              <a:t>היאנג</a:t>
            </a:r>
            <a:r>
              <a:rPr lang="he-IL" sz="2000" dirty="0">
                <a:solidFill>
                  <a:srgbClr val="284429"/>
                </a:solidFill>
                <a:latin typeface="oe_meoded_pashut_proregular"/>
              </a:rPr>
              <a:t> בדפוסים של חוסר של הטחול והקיבה.</a:t>
            </a:r>
            <a:br>
              <a:rPr lang="he-IL" sz="2000" dirty="0">
                <a:solidFill>
                  <a:srgbClr val="284429"/>
                </a:solidFill>
                <a:latin typeface="oe_meoded_pashut_proregular"/>
              </a:rPr>
            </a:br>
            <a:r>
              <a:rPr lang="he-IL" sz="2000" dirty="0">
                <a:solidFill>
                  <a:srgbClr val="284429"/>
                </a:solidFill>
                <a:latin typeface="oe_meoded_pashut_proregular"/>
              </a:rPr>
              <a:t>- עם תסמינים דוגמת טחורים, שלשולים וצניחה של אברי האגן.</a:t>
            </a:r>
            <a:r>
              <a:rPr lang="he-IL" sz="2000" dirty="0" smtClean="0"/>
              <a:t/>
            </a:r>
            <a:br>
              <a:rPr lang="he-IL" sz="2000" dirty="0" smtClean="0"/>
            </a:br>
            <a:r>
              <a:rPr lang="he-IL" sz="2000" dirty="0" smtClean="0"/>
              <a:t/>
            </a:r>
            <a:br>
              <a:rPr lang="he-IL" sz="2000" dirty="0" smtClean="0"/>
            </a:br>
            <a:endParaRPr lang="he-IL" sz="2000" dirty="0" smtClean="0"/>
          </a:p>
          <a:p>
            <a:pPr>
              <a:buNone/>
            </a:pPr>
            <a:endParaRPr lang="he-IL" sz="2000"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61</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extLst>
      <p:ext uri="{BB962C8B-B14F-4D97-AF65-F5344CB8AC3E}">
        <p14:creationId xmlns:p14="http://schemas.microsoft.com/office/powerpoint/2010/main" val="415133761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
        <p:nvSpPr>
          <p:cNvPr id="3" name="מציין מיקום תוכן 2"/>
          <p:cNvSpPr>
            <a:spLocks noGrp="1"/>
          </p:cNvSpPr>
          <p:nvPr>
            <p:ph idx="1"/>
          </p:nvPr>
        </p:nvSpPr>
        <p:spPr>
          <a:xfrm>
            <a:off x="1043608" y="764704"/>
            <a:ext cx="8100392" cy="5956770"/>
          </a:xfrm>
        </p:spPr>
        <p:txBody>
          <a:bodyPr>
            <a:normAutofit fontScale="77500" lnSpcReduction="20000"/>
          </a:bodyPr>
          <a:lstStyle/>
          <a:p>
            <a:r>
              <a:rPr lang="he-IL" b="1" dirty="0">
                <a:solidFill>
                  <a:srgbClr val="000000"/>
                </a:solidFill>
                <a:latin typeface="fbspoiler-regular-webfont"/>
              </a:rPr>
              <a:t>רכיבים עיקריים</a:t>
            </a:r>
            <a:r>
              <a:rPr lang="he-IL" dirty="0">
                <a:solidFill>
                  <a:srgbClr val="000000"/>
                </a:solidFill>
                <a:latin typeface="fbspoiler-regular-webfont"/>
              </a:rPr>
              <a:t>:</a:t>
            </a:r>
          </a:p>
          <a:p>
            <a:pPr algn="l" rtl="0"/>
            <a:r>
              <a:rPr lang="en-US" dirty="0" err="1" smtClean="0">
                <a:solidFill>
                  <a:srgbClr val="000000"/>
                </a:solidFill>
                <a:latin typeface="fbspoiler-regular-webfont"/>
              </a:rPr>
              <a:t>Flavenoids</a:t>
            </a:r>
            <a:r>
              <a:rPr lang="en-US" dirty="0" smtClean="0">
                <a:solidFill>
                  <a:srgbClr val="000000"/>
                </a:solidFill>
                <a:latin typeface="fbspoiler-regular-webfont"/>
              </a:rPr>
              <a:t> </a:t>
            </a:r>
            <a:r>
              <a:rPr lang="en-US" dirty="0">
                <a:solidFill>
                  <a:srgbClr val="000000"/>
                </a:solidFill>
                <a:latin typeface="fbspoiler-regular-webfont"/>
              </a:rPr>
              <a:t>(</a:t>
            </a:r>
            <a:r>
              <a:rPr lang="en-US" dirty="0" err="1">
                <a:solidFill>
                  <a:srgbClr val="000000"/>
                </a:solidFill>
                <a:latin typeface="fbspoiler-regular-webfont"/>
              </a:rPr>
              <a:t>rutin</a:t>
            </a:r>
            <a:r>
              <a:rPr lang="en-US" dirty="0">
                <a:solidFill>
                  <a:srgbClr val="000000"/>
                </a:solidFill>
                <a:latin typeface="fbspoiler-regular-webfont"/>
              </a:rPr>
              <a:t>, quercetin), Triterpenoid </a:t>
            </a:r>
            <a:r>
              <a:rPr lang="en-US" dirty="0" err="1">
                <a:solidFill>
                  <a:srgbClr val="000000"/>
                </a:solidFill>
                <a:latin typeface="fbspoiler-regular-webfont"/>
              </a:rPr>
              <a:t>saponins</a:t>
            </a:r>
            <a:r>
              <a:rPr lang="en-US" dirty="0">
                <a:solidFill>
                  <a:srgbClr val="000000"/>
                </a:solidFill>
                <a:latin typeface="fbspoiler-regular-webfont"/>
              </a:rPr>
              <a:t>: </a:t>
            </a:r>
            <a:r>
              <a:rPr lang="en-US" dirty="0" err="1">
                <a:solidFill>
                  <a:srgbClr val="000000"/>
                </a:solidFill>
                <a:latin typeface="fbspoiler-regular-webfont"/>
              </a:rPr>
              <a:t>sapogenins</a:t>
            </a:r>
            <a:r>
              <a:rPr lang="en-US" dirty="0">
                <a:solidFill>
                  <a:srgbClr val="000000"/>
                </a:solidFill>
                <a:latin typeface="fbspoiler-regular-webfont"/>
              </a:rPr>
              <a:t>, </a:t>
            </a:r>
            <a:r>
              <a:rPr lang="en-US" dirty="0" err="1">
                <a:solidFill>
                  <a:srgbClr val="000000"/>
                </a:solidFill>
                <a:latin typeface="fbspoiler-regular-webfont"/>
              </a:rPr>
              <a:t>saikosides</a:t>
            </a:r>
            <a:r>
              <a:rPr lang="en-US" dirty="0">
                <a:solidFill>
                  <a:srgbClr val="000000"/>
                </a:solidFill>
                <a:latin typeface="fbspoiler-regular-webfont"/>
              </a:rPr>
              <a:t>/</a:t>
            </a:r>
            <a:r>
              <a:rPr lang="en-US" dirty="0" err="1">
                <a:solidFill>
                  <a:srgbClr val="000000"/>
                </a:solidFill>
                <a:latin typeface="fbspoiler-regular-webfont"/>
              </a:rPr>
              <a:t>saikosaponins</a:t>
            </a:r>
            <a:r>
              <a:rPr lang="en-US" dirty="0">
                <a:solidFill>
                  <a:srgbClr val="000000"/>
                </a:solidFill>
                <a:latin typeface="fbspoiler-regular-webfont"/>
              </a:rPr>
              <a:t> (</a:t>
            </a:r>
            <a:r>
              <a:rPr lang="en-US" dirty="0" err="1">
                <a:solidFill>
                  <a:srgbClr val="000000"/>
                </a:solidFill>
                <a:latin typeface="fbspoiler-regular-webfont"/>
              </a:rPr>
              <a:t>Saikosaponins</a:t>
            </a:r>
            <a:r>
              <a:rPr lang="en-US" dirty="0">
                <a:solidFill>
                  <a:srgbClr val="000000"/>
                </a:solidFill>
                <a:latin typeface="fbspoiler-regular-webfont"/>
              </a:rPr>
              <a:t> A,B,B1,B2,C,D,G,H,I,U,V), </a:t>
            </a:r>
            <a:r>
              <a:rPr lang="en-US" dirty="0" err="1">
                <a:solidFill>
                  <a:srgbClr val="000000"/>
                </a:solidFill>
                <a:latin typeface="fbspoiler-regular-webfont"/>
              </a:rPr>
              <a:t>Pectic</a:t>
            </a:r>
            <a:r>
              <a:rPr lang="en-US" dirty="0">
                <a:solidFill>
                  <a:srgbClr val="000000"/>
                </a:solidFill>
                <a:latin typeface="fbspoiler-regular-webfont"/>
              </a:rPr>
              <a:t> polysaccharides (</a:t>
            </a:r>
            <a:r>
              <a:rPr lang="en-US" dirty="0" err="1">
                <a:solidFill>
                  <a:srgbClr val="000000"/>
                </a:solidFill>
                <a:latin typeface="fbspoiler-regular-webfont"/>
              </a:rPr>
              <a:t>bupleuran</a:t>
            </a:r>
            <a:r>
              <a:rPr lang="en-US" dirty="0">
                <a:solidFill>
                  <a:srgbClr val="000000"/>
                </a:solidFill>
                <a:latin typeface="fbspoiler-regular-webfont"/>
              </a:rPr>
              <a:t> 2IIb, 2IIc), </a:t>
            </a:r>
            <a:r>
              <a:rPr lang="en-US" dirty="0" err="1">
                <a:solidFill>
                  <a:srgbClr val="000000"/>
                </a:solidFill>
                <a:latin typeface="fbspoiler-regular-webfont"/>
              </a:rPr>
              <a:t>Lignins</a:t>
            </a:r>
            <a:r>
              <a:rPr lang="en-US" dirty="0">
                <a:solidFill>
                  <a:srgbClr val="000000"/>
                </a:solidFill>
                <a:latin typeface="fbspoiler-regular-webfont"/>
              </a:rPr>
              <a:t> (</a:t>
            </a:r>
            <a:r>
              <a:rPr lang="en-US" dirty="0" err="1">
                <a:solidFill>
                  <a:srgbClr val="000000"/>
                </a:solidFill>
                <a:latin typeface="fbspoiler-regular-webfont"/>
              </a:rPr>
              <a:t>isochaihulactone</a:t>
            </a:r>
            <a:r>
              <a:rPr lang="en-US" dirty="0">
                <a:solidFill>
                  <a:srgbClr val="000000"/>
                </a:solidFill>
                <a:latin typeface="fbspoiler-regular-webfont"/>
              </a:rPr>
              <a:t>, </a:t>
            </a:r>
            <a:r>
              <a:rPr lang="en-US" dirty="0" err="1">
                <a:solidFill>
                  <a:srgbClr val="000000"/>
                </a:solidFill>
                <a:latin typeface="fbspoiler-regular-webfont"/>
              </a:rPr>
              <a:t>kaerophyllin</a:t>
            </a:r>
            <a:r>
              <a:rPr lang="en-US" dirty="0">
                <a:solidFill>
                  <a:srgbClr val="000000"/>
                </a:solidFill>
                <a:latin typeface="fbspoiler-regular-webfont"/>
              </a:rPr>
              <a:t>), </a:t>
            </a:r>
            <a:r>
              <a:rPr lang="en-US" dirty="0" err="1">
                <a:solidFill>
                  <a:srgbClr val="000000"/>
                </a:solidFill>
                <a:latin typeface="fbspoiler-regular-webfont"/>
              </a:rPr>
              <a:t>Lignan</a:t>
            </a:r>
            <a:r>
              <a:rPr lang="en-US" dirty="0">
                <a:solidFill>
                  <a:srgbClr val="000000"/>
                </a:solidFill>
                <a:latin typeface="fbspoiler-regular-webfont"/>
              </a:rPr>
              <a:t> </a:t>
            </a:r>
            <a:r>
              <a:rPr lang="en-US" dirty="0" smtClean="0">
                <a:solidFill>
                  <a:srgbClr val="000000"/>
                </a:solidFill>
                <a:latin typeface="fbspoiler-regular-webfont"/>
              </a:rPr>
              <a:t>glycosides</a:t>
            </a:r>
            <a:r>
              <a:rPr lang="en-US" dirty="0">
                <a:solidFill>
                  <a:srgbClr val="000000"/>
                </a:solidFill>
                <a:latin typeface="fbspoiler-regular-webfont"/>
              </a:rPr>
              <a:t>.</a:t>
            </a:r>
          </a:p>
          <a:p>
            <a:endParaRPr lang="he-IL" b="1" dirty="0" smtClean="0"/>
          </a:p>
          <a:p>
            <a:r>
              <a:rPr lang="he-IL" b="1" dirty="0" smtClean="0"/>
              <a:t>חלק צמח בשימוש: </a:t>
            </a:r>
            <a:r>
              <a:rPr lang="he-IL" dirty="0" smtClean="0"/>
              <a:t>שורש</a:t>
            </a:r>
          </a:p>
          <a:p>
            <a:r>
              <a:rPr lang="he-IL" dirty="0" smtClean="0"/>
              <a:t>אופני שימוש ומינונים:</a:t>
            </a:r>
          </a:p>
          <a:p>
            <a:r>
              <a:rPr lang="he-IL" dirty="0"/>
              <a:t>תמצית נוזלית: 1:3, 45% אלכוהול, </a:t>
            </a:r>
            <a:r>
              <a:rPr lang="he-IL" dirty="0" smtClean="0"/>
              <a:t>2.5-5 </a:t>
            </a:r>
            <a:r>
              <a:rPr lang="he-IL" dirty="0"/>
              <a:t>מ"ל בבוקר </a:t>
            </a:r>
            <a:r>
              <a:rPr lang="he-IL" dirty="0" smtClean="0"/>
              <a:t>ובערב או בשעת הצורך.</a:t>
            </a:r>
            <a:r>
              <a:rPr lang="he-IL" dirty="0"/>
              <a:t/>
            </a:r>
            <a:br>
              <a:rPr lang="he-IL" dirty="0"/>
            </a:br>
            <a:r>
              <a:rPr lang="he-IL" dirty="0"/>
              <a:t>תמצית יבשה: </a:t>
            </a:r>
            <a:r>
              <a:rPr lang="he-IL" dirty="0" smtClean="0"/>
              <a:t>5:1 200-300 </a:t>
            </a:r>
            <a:r>
              <a:rPr lang="he-IL" dirty="0"/>
              <a:t>מ"ג בוקר וערב.</a:t>
            </a:r>
            <a:br>
              <a:rPr lang="he-IL" dirty="0"/>
            </a:br>
            <a:r>
              <a:rPr lang="he-IL" dirty="0" err="1" smtClean="0"/>
              <a:t>מרתח</a:t>
            </a:r>
            <a:r>
              <a:rPr lang="he-IL" dirty="0" smtClean="0"/>
              <a:t>: 5-15 </a:t>
            </a:r>
            <a:r>
              <a:rPr lang="he-IL" dirty="0"/>
              <a:t>גרם לחצי ליטר מים.</a:t>
            </a:r>
            <a:br>
              <a:rPr lang="he-IL" dirty="0"/>
            </a:br>
            <a:r>
              <a:rPr lang="he-IL" dirty="0"/>
              <a:t>כחלק מפורמולה: </a:t>
            </a:r>
            <a:r>
              <a:rPr lang="he-IL" dirty="0" smtClean="0"/>
              <a:t>20</a:t>
            </a:r>
            <a:r>
              <a:rPr lang="he-IL" dirty="0"/>
              <a:t>%-25</a:t>
            </a:r>
            <a:r>
              <a:rPr lang="he-IL" dirty="0" smtClean="0"/>
              <a:t>%.</a:t>
            </a:r>
          </a:p>
          <a:p>
            <a:pPr marL="0" indent="0">
              <a:buNone/>
            </a:pPr>
            <a:r>
              <a:rPr lang="he-IL" dirty="0" smtClean="0"/>
              <a:t/>
            </a:r>
            <a:br>
              <a:rPr lang="he-IL" dirty="0" smtClean="0"/>
            </a:b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FAC15912-4D43-42F1-8880-C8B4083AD364}" type="slidenum">
              <a:rPr lang="he-IL" smtClean="0"/>
              <a:pPr/>
              <a:t>62</a:t>
            </a:fld>
            <a:endParaRPr lang="he-IL"/>
          </a:p>
        </p:txBody>
      </p:sp>
      <p:pic>
        <p:nvPicPr>
          <p:cNvPr id="2" name="תמונה 1"/>
          <p:cNvPicPr>
            <a:picLocks noChangeAspect="1"/>
          </p:cNvPicPr>
          <p:nvPr/>
        </p:nvPicPr>
        <p:blipFill>
          <a:blip r:embed="rId3"/>
          <a:stretch>
            <a:fillRect/>
          </a:stretch>
        </p:blipFill>
        <p:spPr>
          <a:xfrm>
            <a:off x="1187624" y="4665385"/>
            <a:ext cx="1981200" cy="1895475"/>
          </a:xfrm>
          <a:prstGeom prst="rect">
            <a:avLst/>
          </a:prstGeom>
        </p:spPr>
      </p:pic>
    </p:spTree>
    <p:extLst>
      <p:ext uri="{BB962C8B-B14F-4D97-AF65-F5344CB8AC3E}">
        <p14:creationId xmlns:p14="http://schemas.microsoft.com/office/powerpoint/2010/main" val="1351278692"/>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18937</TotalTime>
  <Words>4218</Words>
  <Application>Microsoft Office PowerPoint</Application>
  <PresentationFormat>‫הצגה על המסך (4:3)</PresentationFormat>
  <Paragraphs>420</Paragraphs>
  <Slides>62</Slides>
  <Notes>2</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62</vt:i4>
      </vt:variant>
    </vt:vector>
  </HeadingPairs>
  <TitlesOfParts>
    <vt:vector size="68" baseType="lpstr">
      <vt:lpstr>Arial</vt:lpstr>
      <vt:lpstr>Calibri</vt:lpstr>
      <vt:lpstr>fbspoiler-regular-webfont</vt:lpstr>
      <vt:lpstr>oe_meoded_pashut_proregular</vt:lpstr>
      <vt:lpstr>Times New Roman</vt:lpstr>
      <vt:lpstr>ערכת נושא Office</vt:lpstr>
      <vt:lpstr>              </vt:lpstr>
      <vt:lpstr>רשימת האדפטוגנים</vt:lpstr>
      <vt:lpstr>מאתן-Adaptogen </vt:lpstr>
      <vt:lpstr>שם בוטני Panax ginseng  שם לועזי: Ren shen שם עממי : ג'ינסנג קוריאני  משפחה: קיסוסיים </vt:lpstr>
      <vt:lpstr>מצגת של PowerPoint</vt:lpstr>
      <vt:lpstr>מצגת של PowerPoint</vt:lpstr>
      <vt:lpstr>מצגת של PowerPoint</vt:lpstr>
      <vt:lpstr>מצגת של PowerPoint</vt:lpstr>
      <vt:lpstr>יש 3 איכויות של הג'ינסנג הקוריאני: </vt:lpstr>
      <vt:lpstr>מחקרים</vt:lpstr>
      <vt:lpstr>שם בוטני Eleutherococcus senticosus :  שם לועזי: Sibirian Ginseng שם עממי : ג'ינסנג סיבירי  משפחה: קיסוסיים </vt:lpstr>
      <vt:lpstr>מצגת של PowerPoint</vt:lpstr>
      <vt:lpstr>מצגת של PowerPoint</vt:lpstr>
      <vt:lpstr>מצגת של PowerPoint</vt:lpstr>
      <vt:lpstr>מצגת של PowerPoint</vt:lpstr>
      <vt:lpstr>שם בוטני Panax quinquefolium :  שם לועזי: American ginseng שם עממי : ג'ינסנג אמריקאי  משפחה: קיסוסיים </vt:lpstr>
      <vt:lpstr>מצגת של PowerPoint</vt:lpstr>
      <vt:lpstr>מצגת של PowerPoint</vt:lpstr>
      <vt:lpstr>מצגת של PowerPoint</vt:lpstr>
      <vt:lpstr>השוואת ג'ינסנג'ים</vt:lpstr>
      <vt:lpstr>פטריות כוח</vt:lpstr>
      <vt:lpstr>שם בוטני:   Ganoderma lucidum. שם לועזי: Ling zhi/Rhei shi שם עממי : פטריית ריישי משפחה: בהוקיתיים </vt:lpstr>
      <vt:lpstr>מצגת של PowerPoint</vt:lpstr>
      <vt:lpstr>מצגת של PowerPoint</vt:lpstr>
      <vt:lpstr>מחקרים</vt:lpstr>
      <vt:lpstr>שם בוטני: Grifola frondosa שם לועזי: Maitake שם עממי : מיטאקי משפחה: נקבוביים</vt:lpstr>
      <vt:lpstr>מצגת של PowerPoint</vt:lpstr>
      <vt:lpstr>מצגת של PowerPoint</vt:lpstr>
      <vt:lpstr>מצגת של PowerPoint</vt:lpstr>
      <vt:lpstr>מחקרים</vt:lpstr>
      <vt:lpstr>שם בוטני: Lentinula edodes שם לועזי: Shitake שם עממי : שיטאקי משפחה: נקבוביים</vt:lpstr>
      <vt:lpstr>מצגת של PowerPoint</vt:lpstr>
      <vt:lpstr>מצגת של PowerPoint</vt:lpstr>
      <vt:lpstr>מצגת של PowerPoint</vt:lpstr>
      <vt:lpstr>שם בוטני: Cordyceps sinensis שם לועזי: Dong Chong Xia Cao שם עממי : קורדיספס/פטריית הזחל משפחה: Ophiocordycipitaceae </vt:lpstr>
      <vt:lpstr>מצגת של PowerPoint</vt:lpstr>
      <vt:lpstr>מצגת של PowerPoint</vt:lpstr>
      <vt:lpstr>מצגת של PowerPoint</vt:lpstr>
      <vt:lpstr>מצגת של PowerPoint</vt:lpstr>
      <vt:lpstr>מחקרים</vt:lpstr>
      <vt:lpstr>פטריות נוספות בשימוש ההרבליזם</vt:lpstr>
      <vt:lpstr>שם בוטני: Withania somnifera שם לועזי: Ashwagandha שם עממי: וויתניה משכרת משפחה: סולניים</vt:lpstr>
      <vt:lpstr>מצגת של PowerPoint</vt:lpstr>
      <vt:lpstr>מצגת של PowerPoint</vt:lpstr>
      <vt:lpstr>מצגת של PowerPoint</vt:lpstr>
      <vt:lpstr>וויתניה-מחקרים</vt:lpstr>
      <vt:lpstr>שם בוטני: Centella asiatica שם לועזי: Hydrocotyl, Gotu kola שם עממי : ספלילה משפחה: סוככיים </vt:lpstr>
      <vt:lpstr>מצגת של PowerPoint</vt:lpstr>
      <vt:lpstr>מצגת של PowerPoint</vt:lpstr>
      <vt:lpstr> שם בוטני:Lepidium meyenii  שם לועזי: Maca שם עממי: מאקה</vt:lpstr>
      <vt:lpstr>מצגת של PowerPoint</vt:lpstr>
      <vt:lpstr>מצגת של PowerPoint</vt:lpstr>
      <vt:lpstr>מצגת של PowerPoint</vt:lpstr>
      <vt:lpstr>מצגת של PowerPoint</vt:lpstr>
      <vt:lpstr>מצגת של PowerPoint</vt:lpstr>
      <vt:lpstr>שם בוטני: Bacopa monieri שם לועזי: Brahmi שם עממי : פשתה שרועה משפחה: לועניתיים </vt:lpstr>
      <vt:lpstr>מצגת של PowerPoint</vt:lpstr>
      <vt:lpstr>מצגת של PowerPoint</vt:lpstr>
      <vt:lpstr>שם בוטני: Bupleurum Chinensis שם סיני: Chai Hu שם עברי : צלע שור משפחה: סוככיים </vt:lpstr>
      <vt:lpstr>מצגת של PowerPoint</vt:lpstr>
      <vt:lpstr>מצגת של PowerPoint</vt:lpstr>
      <vt:lpstr>מצגת של PowerPoint</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אדפטוגנים</dc:title>
  <dc:creator>Levy</dc:creator>
  <cp:lastModifiedBy>User</cp:lastModifiedBy>
  <cp:revision>400</cp:revision>
  <dcterms:created xsi:type="dcterms:W3CDTF">2012-02-13T15:03:14Z</dcterms:created>
  <dcterms:modified xsi:type="dcterms:W3CDTF">2022-06-11T19:40:25Z</dcterms:modified>
</cp:coreProperties>
</file>